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9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A959D-4A6E-4570-903B-16FE55573F24}" type="datetimeFigureOut">
              <a:rPr lang="es-PE" smtClean="0"/>
              <a:t>24/10/2025</a:t>
            </a:fld>
            <a:endParaRPr lang="es-P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40096D-102E-4A0B-A640-717B4C525800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94625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40096D-102E-4A0B-A640-717B4C525800}" type="slidenum">
              <a:rPr lang="es-PE" smtClean="0"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02123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E8E8E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E8E8E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14680" y="1079499"/>
            <a:ext cx="7284720" cy="607060"/>
          </a:xfrm>
          <a:custGeom>
            <a:avLst/>
            <a:gdLst/>
            <a:ahLst/>
            <a:cxnLst/>
            <a:rect l="l" t="t" r="r" b="b"/>
            <a:pathLst>
              <a:path w="7284720" h="607060">
                <a:moveTo>
                  <a:pt x="7224014" y="0"/>
                </a:moveTo>
                <a:lnTo>
                  <a:pt x="60706" y="0"/>
                </a:lnTo>
                <a:lnTo>
                  <a:pt x="37076" y="4770"/>
                </a:lnTo>
                <a:lnTo>
                  <a:pt x="17779" y="17780"/>
                </a:lnTo>
                <a:lnTo>
                  <a:pt x="4770" y="37076"/>
                </a:lnTo>
                <a:lnTo>
                  <a:pt x="0" y="60705"/>
                </a:lnTo>
                <a:lnTo>
                  <a:pt x="0" y="546353"/>
                </a:lnTo>
                <a:lnTo>
                  <a:pt x="4770" y="569983"/>
                </a:lnTo>
                <a:lnTo>
                  <a:pt x="17779" y="589279"/>
                </a:lnTo>
                <a:lnTo>
                  <a:pt x="37076" y="602289"/>
                </a:lnTo>
                <a:lnTo>
                  <a:pt x="60706" y="607060"/>
                </a:lnTo>
                <a:lnTo>
                  <a:pt x="7224014" y="607060"/>
                </a:lnTo>
                <a:lnTo>
                  <a:pt x="7247643" y="602289"/>
                </a:lnTo>
                <a:lnTo>
                  <a:pt x="7266940" y="589280"/>
                </a:lnTo>
                <a:lnTo>
                  <a:pt x="7279949" y="569983"/>
                </a:lnTo>
                <a:lnTo>
                  <a:pt x="7284720" y="546353"/>
                </a:lnTo>
                <a:lnTo>
                  <a:pt x="7284720" y="60705"/>
                </a:lnTo>
                <a:lnTo>
                  <a:pt x="7279949" y="37076"/>
                </a:lnTo>
                <a:lnTo>
                  <a:pt x="7266940" y="17780"/>
                </a:lnTo>
                <a:lnTo>
                  <a:pt x="7247643" y="4770"/>
                </a:lnTo>
                <a:lnTo>
                  <a:pt x="7224014" y="0"/>
                </a:lnTo>
                <a:close/>
              </a:path>
            </a:pathLst>
          </a:custGeom>
          <a:solidFill>
            <a:srgbClr val="CCD2D7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14680" y="1079499"/>
            <a:ext cx="7284720" cy="607060"/>
          </a:xfrm>
          <a:custGeom>
            <a:avLst/>
            <a:gdLst/>
            <a:ahLst/>
            <a:cxnLst/>
            <a:rect l="l" t="t" r="r" b="b"/>
            <a:pathLst>
              <a:path w="7284720" h="607060">
                <a:moveTo>
                  <a:pt x="0" y="60705"/>
                </a:moveTo>
                <a:lnTo>
                  <a:pt x="4770" y="37076"/>
                </a:lnTo>
                <a:lnTo>
                  <a:pt x="17779" y="17780"/>
                </a:lnTo>
                <a:lnTo>
                  <a:pt x="37076" y="4770"/>
                </a:lnTo>
                <a:lnTo>
                  <a:pt x="60706" y="0"/>
                </a:lnTo>
                <a:lnTo>
                  <a:pt x="7224014" y="0"/>
                </a:lnTo>
                <a:lnTo>
                  <a:pt x="7247643" y="4770"/>
                </a:lnTo>
                <a:lnTo>
                  <a:pt x="7266940" y="17780"/>
                </a:lnTo>
                <a:lnTo>
                  <a:pt x="7279949" y="37076"/>
                </a:lnTo>
                <a:lnTo>
                  <a:pt x="7284720" y="60705"/>
                </a:lnTo>
                <a:lnTo>
                  <a:pt x="7284720" y="546353"/>
                </a:lnTo>
                <a:lnTo>
                  <a:pt x="7279949" y="569983"/>
                </a:lnTo>
                <a:lnTo>
                  <a:pt x="7266940" y="589280"/>
                </a:lnTo>
                <a:lnTo>
                  <a:pt x="7247643" y="602289"/>
                </a:lnTo>
                <a:lnTo>
                  <a:pt x="7224014" y="607060"/>
                </a:lnTo>
                <a:lnTo>
                  <a:pt x="60706" y="607060"/>
                </a:lnTo>
                <a:lnTo>
                  <a:pt x="37076" y="602289"/>
                </a:lnTo>
                <a:lnTo>
                  <a:pt x="17779" y="589279"/>
                </a:lnTo>
                <a:lnTo>
                  <a:pt x="4770" y="569983"/>
                </a:lnTo>
                <a:lnTo>
                  <a:pt x="0" y="546353"/>
                </a:lnTo>
                <a:lnTo>
                  <a:pt x="0" y="60705"/>
                </a:lnTo>
                <a:close/>
              </a:path>
            </a:pathLst>
          </a:custGeom>
          <a:ln w="19049">
            <a:solidFill>
              <a:srgbClr val="CCD2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6660" y="820419"/>
            <a:ext cx="2473960" cy="1043939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216660" y="820419"/>
            <a:ext cx="2473960" cy="1043940"/>
          </a:xfrm>
          <a:custGeom>
            <a:avLst/>
            <a:gdLst/>
            <a:ahLst/>
            <a:cxnLst/>
            <a:rect l="l" t="t" r="r" b="b"/>
            <a:pathLst>
              <a:path w="2473960" h="1043939">
                <a:moveTo>
                  <a:pt x="0" y="104393"/>
                </a:moveTo>
                <a:lnTo>
                  <a:pt x="8203" y="63757"/>
                </a:lnTo>
                <a:lnTo>
                  <a:pt x="30575" y="30575"/>
                </a:lnTo>
                <a:lnTo>
                  <a:pt x="63757" y="8203"/>
                </a:lnTo>
                <a:lnTo>
                  <a:pt x="104393" y="0"/>
                </a:lnTo>
                <a:lnTo>
                  <a:pt x="2369566" y="0"/>
                </a:lnTo>
                <a:lnTo>
                  <a:pt x="2410202" y="8203"/>
                </a:lnTo>
                <a:lnTo>
                  <a:pt x="2443384" y="30575"/>
                </a:lnTo>
                <a:lnTo>
                  <a:pt x="2465756" y="63757"/>
                </a:lnTo>
                <a:lnTo>
                  <a:pt x="2473960" y="104393"/>
                </a:lnTo>
                <a:lnTo>
                  <a:pt x="2473960" y="939545"/>
                </a:lnTo>
                <a:lnTo>
                  <a:pt x="2465756" y="980182"/>
                </a:lnTo>
                <a:lnTo>
                  <a:pt x="2443384" y="1013364"/>
                </a:lnTo>
                <a:lnTo>
                  <a:pt x="2410202" y="1035736"/>
                </a:lnTo>
                <a:lnTo>
                  <a:pt x="2369566" y="1043939"/>
                </a:lnTo>
                <a:lnTo>
                  <a:pt x="104393" y="1043939"/>
                </a:lnTo>
                <a:lnTo>
                  <a:pt x="63757" y="1035736"/>
                </a:lnTo>
                <a:lnTo>
                  <a:pt x="30575" y="1013364"/>
                </a:lnTo>
                <a:lnTo>
                  <a:pt x="8203" y="980182"/>
                </a:lnTo>
                <a:lnTo>
                  <a:pt x="0" y="939545"/>
                </a:lnTo>
                <a:lnTo>
                  <a:pt x="0" y="104393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35660" y="2070100"/>
            <a:ext cx="3258820" cy="4089400"/>
          </a:xfrm>
          <a:custGeom>
            <a:avLst/>
            <a:gdLst/>
            <a:ahLst/>
            <a:cxnLst/>
            <a:rect l="l" t="t" r="r" b="b"/>
            <a:pathLst>
              <a:path w="3258820" h="4089400">
                <a:moveTo>
                  <a:pt x="3258819" y="0"/>
                </a:moveTo>
                <a:lnTo>
                  <a:pt x="0" y="0"/>
                </a:lnTo>
                <a:lnTo>
                  <a:pt x="0" y="3747223"/>
                </a:lnTo>
                <a:lnTo>
                  <a:pt x="3123" y="3793654"/>
                </a:lnTo>
                <a:lnTo>
                  <a:pt x="12223" y="3838186"/>
                </a:lnTo>
                <a:lnTo>
                  <a:pt x="26890" y="3880413"/>
                </a:lnTo>
                <a:lnTo>
                  <a:pt x="46717" y="3919925"/>
                </a:lnTo>
                <a:lnTo>
                  <a:pt x="71297" y="3956316"/>
                </a:lnTo>
                <a:lnTo>
                  <a:pt x="100222" y="3989177"/>
                </a:lnTo>
                <a:lnTo>
                  <a:pt x="133083" y="4018102"/>
                </a:lnTo>
                <a:lnTo>
                  <a:pt x="169474" y="4042682"/>
                </a:lnTo>
                <a:lnTo>
                  <a:pt x="208986" y="4062509"/>
                </a:lnTo>
                <a:lnTo>
                  <a:pt x="251213" y="4077176"/>
                </a:lnTo>
                <a:lnTo>
                  <a:pt x="295745" y="4086276"/>
                </a:lnTo>
                <a:lnTo>
                  <a:pt x="342176" y="4089400"/>
                </a:lnTo>
                <a:lnTo>
                  <a:pt x="2916681" y="4089400"/>
                </a:lnTo>
                <a:lnTo>
                  <a:pt x="2963111" y="4086276"/>
                </a:lnTo>
                <a:lnTo>
                  <a:pt x="3007642" y="4077176"/>
                </a:lnTo>
                <a:lnTo>
                  <a:pt x="3049865" y="4062509"/>
                </a:lnTo>
                <a:lnTo>
                  <a:pt x="3089373" y="4042682"/>
                </a:lnTo>
                <a:lnTo>
                  <a:pt x="3125760" y="4018102"/>
                </a:lnTo>
                <a:lnTo>
                  <a:pt x="3158617" y="3989177"/>
                </a:lnTo>
                <a:lnTo>
                  <a:pt x="3187536" y="3956316"/>
                </a:lnTo>
                <a:lnTo>
                  <a:pt x="3212112" y="3919925"/>
                </a:lnTo>
                <a:lnTo>
                  <a:pt x="3231935" y="3880413"/>
                </a:lnTo>
                <a:lnTo>
                  <a:pt x="3246599" y="3838186"/>
                </a:lnTo>
                <a:lnTo>
                  <a:pt x="3255697" y="3793654"/>
                </a:lnTo>
                <a:lnTo>
                  <a:pt x="3258819" y="3747223"/>
                </a:lnTo>
                <a:lnTo>
                  <a:pt x="3258819" y="0"/>
                </a:lnTo>
                <a:close/>
              </a:path>
            </a:pathLst>
          </a:custGeom>
          <a:solidFill>
            <a:srgbClr val="155F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608195" y="2157666"/>
            <a:ext cx="2743834" cy="3865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6547" y="345821"/>
            <a:ext cx="8510904" cy="993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74419" y="2150490"/>
            <a:ext cx="7073265" cy="2952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E8E8E8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png"/><Relationship Id="rId7" Type="http://schemas.openxmlformats.org/officeDocument/2006/relationships/image" Target="../media/image24.jpg"/><Relationship Id="rId12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jpg"/><Relationship Id="rId10" Type="http://schemas.openxmlformats.org/officeDocument/2006/relationships/image" Target="../media/image27.jp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26" Type="http://schemas.openxmlformats.org/officeDocument/2006/relationships/image" Target="../media/image71.png"/><Relationship Id="rId3" Type="http://schemas.openxmlformats.org/officeDocument/2006/relationships/image" Target="../media/image48.png"/><Relationship Id="rId21" Type="http://schemas.openxmlformats.org/officeDocument/2006/relationships/image" Target="../media/image66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5" Type="http://schemas.openxmlformats.org/officeDocument/2006/relationships/image" Target="../media/image70.png"/><Relationship Id="rId2" Type="http://schemas.openxmlformats.org/officeDocument/2006/relationships/image" Target="../media/image47.png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29" Type="http://schemas.openxmlformats.org/officeDocument/2006/relationships/image" Target="../media/image7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24" Type="http://schemas.openxmlformats.org/officeDocument/2006/relationships/image" Target="../media/image69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23" Type="http://schemas.openxmlformats.org/officeDocument/2006/relationships/image" Target="../media/image68.png"/><Relationship Id="rId28" Type="http://schemas.openxmlformats.org/officeDocument/2006/relationships/image" Target="../media/image73.jp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Relationship Id="rId22" Type="http://schemas.openxmlformats.org/officeDocument/2006/relationships/image" Target="../media/image67.png"/><Relationship Id="rId27" Type="http://schemas.openxmlformats.org/officeDocument/2006/relationships/image" Target="../media/image7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g"/><Relationship Id="rId4" Type="http://schemas.openxmlformats.org/officeDocument/2006/relationships/image" Target="../media/image4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mailto:direccionejecutiva@acce.com.co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red shirt&#10;&#10;AI-generated content may be incorrect.">
            <a:extLst>
              <a:ext uri="{FF2B5EF4-FFF2-40B4-BE49-F238E27FC236}">
                <a16:creationId xmlns:a16="http://schemas.microsoft.com/office/drawing/2014/main" id="{C0C929D9-D8F0-B53D-268E-1CBB173D4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44" y="838200"/>
            <a:ext cx="9674087" cy="55626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A2A481-1AF7-2C54-26F1-AC53C3BB3CB1}"/>
              </a:ext>
            </a:extLst>
          </p:cNvPr>
          <p:cNvSpPr/>
          <p:nvPr/>
        </p:nvSpPr>
        <p:spPr>
          <a:xfrm>
            <a:off x="6781800" y="0"/>
            <a:ext cx="23622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84111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29359" y="1544319"/>
            <a:ext cx="7368540" cy="463804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45376" rIns="0" bIns="0" rtlCol="0">
            <a:spAutoFit/>
          </a:bodyPr>
          <a:lstStyle/>
          <a:p>
            <a:pPr marL="1856739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Calibri"/>
                <a:cs typeface="Calibri"/>
              </a:rPr>
              <a:t>Estructura</a:t>
            </a:r>
            <a:r>
              <a:rPr sz="3200" b="1" spc="-9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del</a:t>
            </a:r>
            <a:r>
              <a:rPr sz="3200" b="1" spc="-9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Mercado: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180" y="22859"/>
            <a:ext cx="9048115" cy="6696075"/>
            <a:chOff x="43180" y="22859"/>
            <a:chExt cx="9048115" cy="66960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52587" y="22859"/>
              <a:ext cx="1138223" cy="51304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1450" y="585469"/>
              <a:ext cx="8818880" cy="605536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71450" y="585469"/>
              <a:ext cx="8818880" cy="6055360"/>
            </a:xfrm>
            <a:custGeom>
              <a:avLst/>
              <a:gdLst/>
              <a:ahLst/>
              <a:cxnLst/>
              <a:rect l="l" t="t" r="r" b="b"/>
              <a:pathLst>
                <a:path w="8818880" h="6055359">
                  <a:moveTo>
                    <a:pt x="0" y="6055360"/>
                  </a:moveTo>
                  <a:lnTo>
                    <a:pt x="8818880" y="6055360"/>
                  </a:lnTo>
                  <a:lnTo>
                    <a:pt x="8818880" y="0"/>
                  </a:lnTo>
                  <a:lnTo>
                    <a:pt x="0" y="0"/>
                  </a:lnTo>
                  <a:lnTo>
                    <a:pt x="0" y="6055360"/>
                  </a:lnTo>
                  <a:close/>
                </a:path>
              </a:pathLst>
            </a:custGeom>
            <a:ln w="12700">
              <a:solidFill>
                <a:srgbClr val="E970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7160" y="2352039"/>
              <a:ext cx="3332734" cy="436651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2559" y="2377439"/>
              <a:ext cx="3228340" cy="426212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180" y="1719580"/>
              <a:ext cx="3485134" cy="71907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8580" y="1744980"/>
              <a:ext cx="3380740" cy="614680"/>
            </a:xfrm>
            <a:custGeom>
              <a:avLst/>
              <a:gdLst/>
              <a:ahLst/>
              <a:cxnLst/>
              <a:rect l="l" t="t" r="r" b="b"/>
              <a:pathLst>
                <a:path w="3380740" h="614680">
                  <a:moveTo>
                    <a:pt x="3073400" y="0"/>
                  </a:moveTo>
                  <a:lnTo>
                    <a:pt x="307340" y="0"/>
                  </a:lnTo>
                  <a:lnTo>
                    <a:pt x="261924" y="3331"/>
                  </a:lnTo>
                  <a:lnTo>
                    <a:pt x="218577" y="13007"/>
                  </a:lnTo>
                  <a:lnTo>
                    <a:pt x="177774" y="28555"/>
                  </a:lnTo>
                  <a:lnTo>
                    <a:pt x="139991" y="49499"/>
                  </a:lnTo>
                  <a:lnTo>
                    <a:pt x="105703" y="75365"/>
                  </a:lnTo>
                  <a:lnTo>
                    <a:pt x="75386" y="105678"/>
                  </a:lnTo>
                  <a:lnTo>
                    <a:pt x="49515" y="139963"/>
                  </a:lnTo>
                  <a:lnTo>
                    <a:pt x="28565" y="177747"/>
                  </a:lnTo>
                  <a:lnTo>
                    <a:pt x="13012" y="218554"/>
                  </a:lnTo>
                  <a:lnTo>
                    <a:pt x="3332" y="261910"/>
                  </a:lnTo>
                  <a:lnTo>
                    <a:pt x="0" y="307340"/>
                  </a:lnTo>
                  <a:lnTo>
                    <a:pt x="3332" y="352769"/>
                  </a:lnTo>
                  <a:lnTo>
                    <a:pt x="13012" y="396125"/>
                  </a:lnTo>
                  <a:lnTo>
                    <a:pt x="28565" y="436932"/>
                  </a:lnTo>
                  <a:lnTo>
                    <a:pt x="49515" y="474716"/>
                  </a:lnTo>
                  <a:lnTo>
                    <a:pt x="75386" y="509001"/>
                  </a:lnTo>
                  <a:lnTo>
                    <a:pt x="105703" y="539314"/>
                  </a:lnTo>
                  <a:lnTo>
                    <a:pt x="139991" y="565180"/>
                  </a:lnTo>
                  <a:lnTo>
                    <a:pt x="177774" y="586124"/>
                  </a:lnTo>
                  <a:lnTo>
                    <a:pt x="218577" y="601672"/>
                  </a:lnTo>
                  <a:lnTo>
                    <a:pt x="261924" y="611348"/>
                  </a:lnTo>
                  <a:lnTo>
                    <a:pt x="307340" y="614680"/>
                  </a:lnTo>
                  <a:lnTo>
                    <a:pt x="3073400" y="614680"/>
                  </a:lnTo>
                  <a:lnTo>
                    <a:pt x="3118829" y="611348"/>
                  </a:lnTo>
                  <a:lnTo>
                    <a:pt x="3162185" y="601672"/>
                  </a:lnTo>
                  <a:lnTo>
                    <a:pt x="3202992" y="586124"/>
                  </a:lnTo>
                  <a:lnTo>
                    <a:pt x="3240776" y="565180"/>
                  </a:lnTo>
                  <a:lnTo>
                    <a:pt x="3275061" y="539314"/>
                  </a:lnTo>
                  <a:lnTo>
                    <a:pt x="3305374" y="509001"/>
                  </a:lnTo>
                  <a:lnTo>
                    <a:pt x="3331240" y="474716"/>
                  </a:lnTo>
                  <a:lnTo>
                    <a:pt x="3352184" y="436932"/>
                  </a:lnTo>
                  <a:lnTo>
                    <a:pt x="3367732" y="396125"/>
                  </a:lnTo>
                  <a:lnTo>
                    <a:pt x="3377408" y="352769"/>
                  </a:lnTo>
                  <a:lnTo>
                    <a:pt x="3380740" y="307340"/>
                  </a:lnTo>
                  <a:lnTo>
                    <a:pt x="3377408" y="261910"/>
                  </a:lnTo>
                  <a:lnTo>
                    <a:pt x="3367732" y="218554"/>
                  </a:lnTo>
                  <a:lnTo>
                    <a:pt x="3352184" y="177747"/>
                  </a:lnTo>
                  <a:lnTo>
                    <a:pt x="3331240" y="139963"/>
                  </a:lnTo>
                  <a:lnTo>
                    <a:pt x="3305374" y="105678"/>
                  </a:lnTo>
                  <a:lnTo>
                    <a:pt x="3275061" y="75365"/>
                  </a:lnTo>
                  <a:lnTo>
                    <a:pt x="3240776" y="49499"/>
                  </a:lnTo>
                  <a:lnTo>
                    <a:pt x="3202992" y="28555"/>
                  </a:lnTo>
                  <a:lnTo>
                    <a:pt x="3162185" y="13007"/>
                  </a:lnTo>
                  <a:lnTo>
                    <a:pt x="3118829" y="3331"/>
                  </a:lnTo>
                  <a:lnTo>
                    <a:pt x="3073400" y="0"/>
                  </a:lnTo>
                  <a:close/>
                </a:path>
              </a:pathLst>
            </a:custGeom>
            <a:solidFill>
              <a:srgbClr val="44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42252" y="64706"/>
            <a:ext cx="240474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75" dirty="0"/>
              <a:t>Infraestructura:</a:t>
            </a:r>
            <a:endParaRPr sz="2800"/>
          </a:p>
        </p:txBody>
      </p:sp>
      <p:sp>
        <p:nvSpPr>
          <p:cNvPr id="11" name="object 11"/>
          <p:cNvSpPr txBox="1"/>
          <p:nvPr/>
        </p:nvSpPr>
        <p:spPr>
          <a:xfrm>
            <a:off x="308292" y="1763648"/>
            <a:ext cx="28949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20" dirty="0">
                <a:solidFill>
                  <a:srgbClr val="FFFDFD"/>
                </a:solidFill>
                <a:latin typeface="Arial"/>
                <a:cs typeface="Arial"/>
              </a:rPr>
              <a:t>Áreas</a:t>
            </a:r>
            <a:r>
              <a:rPr sz="2800" b="1" spc="-155" dirty="0">
                <a:solidFill>
                  <a:srgbClr val="FFFDFD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FFFDFD"/>
                </a:solidFill>
                <a:latin typeface="Arial"/>
                <a:cs typeface="Arial"/>
              </a:rPr>
              <a:t>Operativas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459479" y="614680"/>
            <a:ext cx="5598160" cy="5171440"/>
            <a:chOff x="3459479" y="614680"/>
            <a:chExt cx="5598160" cy="5171440"/>
          </a:xfrm>
        </p:grpSpPr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11619" y="2425700"/>
              <a:ext cx="2446020" cy="336042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28000" y="5181600"/>
              <a:ext cx="789940" cy="53340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57539" y="1912619"/>
              <a:ext cx="741679" cy="48006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59479" y="614680"/>
              <a:ext cx="3121660" cy="3754120"/>
            </a:xfrm>
            <a:prstGeom prst="rect">
              <a:avLst/>
            </a:prstGeom>
          </p:spPr>
        </p:pic>
      </p:grp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3481832" y="4442904"/>
          <a:ext cx="3174365" cy="13239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81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6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47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Voltaje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Longitud</a:t>
                      </a:r>
                      <a:r>
                        <a:rPr sz="16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[km]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795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1400" b="1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110</a:t>
                      </a:r>
                      <a:r>
                        <a:rPr sz="1400" b="1" spc="-65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sz="1400" b="1" spc="-75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115</a:t>
                      </a:r>
                      <a:r>
                        <a:rPr sz="1400" b="1" spc="-55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kV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7780" marB="0"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70231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1400" spc="-10" dirty="0">
                          <a:solidFill>
                            <a:srgbClr val="0D3512"/>
                          </a:solidFill>
                          <a:latin typeface="Arial MT"/>
                          <a:cs typeface="Arial MT"/>
                        </a:rPr>
                        <a:t>12,148.6</a:t>
                      </a:r>
                      <a:endParaRPr sz="1400">
                        <a:latin typeface="Arial MT"/>
                        <a:cs typeface="Arial MT"/>
                      </a:endParaRPr>
                    </a:p>
                  </a:txBody>
                  <a:tcPr marL="0" marR="0" marT="17780" marB="0">
                    <a:solidFill>
                      <a:srgbClr val="CACA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79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400" b="1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220</a:t>
                      </a:r>
                      <a:r>
                        <a:rPr sz="1400" b="1" spc="-20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sz="1400" b="1" spc="-20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230</a:t>
                      </a:r>
                      <a:r>
                        <a:rPr sz="1400" b="1" spc="5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kV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8415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70231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400" spc="-10" dirty="0">
                          <a:solidFill>
                            <a:srgbClr val="0D3512"/>
                          </a:solidFill>
                          <a:latin typeface="Arial MT"/>
                          <a:cs typeface="Arial MT"/>
                        </a:rPr>
                        <a:t>13,626.7</a:t>
                      </a:r>
                      <a:endParaRPr sz="1400">
                        <a:latin typeface="Arial MT"/>
                        <a:cs typeface="Arial MT"/>
                      </a:endParaRPr>
                    </a:p>
                  </a:txBody>
                  <a:tcPr marL="0" marR="0" marT="18415" marB="0"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7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400" b="1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500</a:t>
                      </a:r>
                      <a:r>
                        <a:rPr sz="1400" b="1" spc="-20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35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kV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8415" marB="0">
                    <a:solidFill>
                      <a:srgbClr val="CACACA"/>
                    </a:solidFill>
                  </a:tcPr>
                </a:tc>
                <a:tc>
                  <a:txBody>
                    <a:bodyPr/>
                    <a:lstStyle/>
                    <a:p>
                      <a:pPr marL="75311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400" spc="-10" dirty="0">
                          <a:solidFill>
                            <a:srgbClr val="0D3512"/>
                          </a:solidFill>
                          <a:latin typeface="Arial MT"/>
                          <a:cs typeface="Arial MT"/>
                        </a:rPr>
                        <a:t>3,654.7</a:t>
                      </a:r>
                      <a:endParaRPr sz="1400">
                        <a:latin typeface="Arial MT"/>
                        <a:cs typeface="Arial MT"/>
                      </a:endParaRPr>
                    </a:p>
                  </a:txBody>
                  <a:tcPr marL="0" marR="0" marT="18415" marB="0">
                    <a:solidFill>
                      <a:srgbClr val="CACA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47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400" b="1" spc="-10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8415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70231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400" b="1" spc="-10" dirty="0">
                          <a:solidFill>
                            <a:srgbClr val="0D3512"/>
                          </a:solidFill>
                          <a:latin typeface="Arial"/>
                          <a:cs typeface="Arial"/>
                        </a:rPr>
                        <a:t>29,445.5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8415" marB="0"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8" name="object 18"/>
          <p:cNvGrpSpPr/>
          <p:nvPr/>
        </p:nvGrpSpPr>
        <p:grpSpPr>
          <a:xfrm>
            <a:off x="3408679" y="5829300"/>
            <a:ext cx="2969895" cy="719455"/>
            <a:chOff x="3408679" y="5829300"/>
            <a:chExt cx="2969895" cy="719455"/>
          </a:xfrm>
        </p:grpSpPr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408679" y="5829300"/>
              <a:ext cx="2969514" cy="71907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434079" y="5854700"/>
              <a:ext cx="2865120" cy="614680"/>
            </a:xfrm>
            <a:custGeom>
              <a:avLst/>
              <a:gdLst/>
              <a:ahLst/>
              <a:cxnLst/>
              <a:rect l="l" t="t" r="r" b="b"/>
              <a:pathLst>
                <a:path w="2865120" h="614679">
                  <a:moveTo>
                    <a:pt x="2557780" y="0"/>
                  </a:moveTo>
                  <a:lnTo>
                    <a:pt x="307340" y="0"/>
                  </a:lnTo>
                  <a:lnTo>
                    <a:pt x="261910" y="3332"/>
                  </a:lnTo>
                  <a:lnTo>
                    <a:pt x="218554" y="13012"/>
                  </a:lnTo>
                  <a:lnTo>
                    <a:pt x="177747" y="28565"/>
                  </a:lnTo>
                  <a:lnTo>
                    <a:pt x="139963" y="49515"/>
                  </a:lnTo>
                  <a:lnTo>
                    <a:pt x="105678" y="75386"/>
                  </a:lnTo>
                  <a:lnTo>
                    <a:pt x="75365" y="105703"/>
                  </a:lnTo>
                  <a:lnTo>
                    <a:pt x="49499" y="139991"/>
                  </a:lnTo>
                  <a:lnTo>
                    <a:pt x="28555" y="177774"/>
                  </a:lnTo>
                  <a:lnTo>
                    <a:pt x="13007" y="218577"/>
                  </a:lnTo>
                  <a:lnTo>
                    <a:pt x="3331" y="261924"/>
                  </a:lnTo>
                  <a:lnTo>
                    <a:pt x="0" y="307340"/>
                  </a:lnTo>
                  <a:lnTo>
                    <a:pt x="3331" y="352755"/>
                  </a:lnTo>
                  <a:lnTo>
                    <a:pt x="13007" y="396102"/>
                  </a:lnTo>
                  <a:lnTo>
                    <a:pt x="28555" y="436905"/>
                  </a:lnTo>
                  <a:lnTo>
                    <a:pt x="49499" y="474688"/>
                  </a:lnTo>
                  <a:lnTo>
                    <a:pt x="75365" y="508976"/>
                  </a:lnTo>
                  <a:lnTo>
                    <a:pt x="105678" y="539293"/>
                  </a:lnTo>
                  <a:lnTo>
                    <a:pt x="139963" y="565164"/>
                  </a:lnTo>
                  <a:lnTo>
                    <a:pt x="177747" y="586114"/>
                  </a:lnTo>
                  <a:lnTo>
                    <a:pt x="218554" y="601667"/>
                  </a:lnTo>
                  <a:lnTo>
                    <a:pt x="261910" y="611347"/>
                  </a:lnTo>
                  <a:lnTo>
                    <a:pt x="307340" y="614680"/>
                  </a:lnTo>
                  <a:lnTo>
                    <a:pt x="2557780" y="614680"/>
                  </a:lnTo>
                  <a:lnTo>
                    <a:pt x="2603209" y="611347"/>
                  </a:lnTo>
                  <a:lnTo>
                    <a:pt x="2646565" y="601667"/>
                  </a:lnTo>
                  <a:lnTo>
                    <a:pt x="2687372" y="586114"/>
                  </a:lnTo>
                  <a:lnTo>
                    <a:pt x="2725156" y="565164"/>
                  </a:lnTo>
                  <a:lnTo>
                    <a:pt x="2759441" y="539293"/>
                  </a:lnTo>
                  <a:lnTo>
                    <a:pt x="2789754" y="508976"/>
                  </a:lnTo>
                  <a:lnTo>
                    <a:pt x="2815620" y="474688"/>
                  </a:lnTo>
                  <a:lnTo>
                    <a:pt x="2836564" y="436905"/>
                  </a:lnTo>
                  <a:lnTo>
                    <a:pt x="2852112" y="396102"/>
                  </a:lnTo>
                  <a:lnTo>
                    <a:pt x="2861788" y="352755"/>
                  </a:lnTo>
                  <a:lnTo>
                    <a:pt x="2865120" y="307340"/>
                  </a:lnTo>
                  <a:lnTo>
                    <a:pt x="2861788" y="261924"/>
                  </a:lnTo>
                  <a:lnTo>
                    <a:pt x="2852112" y="218577"/>
                  </a:lnTo>
                  <a:lnTo>
                    <a:pt x="2836564" y="177774"/>
                  </a:lnTo>
                  <a:lnTo>
                    <a:pt x="2815620" y="139991"/>
                  </a:lnTo>
                  <a:lnTo>
                    <a:pt x="2789754" y="105703"/>
                  </a:lnTo>
                  <a:lnTo>
                    <a:pt x="2759441" y="75386"/>
                  </a:lnTo>
                  <a:lnTo>
                    <a:pt x="2725156" y="49515"/>
                  </a:lnTo>
                  <a:lnTo>
                    <a:pt x="2687372" y="28565"/>
                  </a:lnTo>
                  <a:lnTo>
                    <a:pt x="2646565" y="13012"/>
                  </a:lnTo>
                  <a:lnTo>
                    <a:pt x="2603209" y="3332"/>
                  </a:lnTo>
                  <a:lnTo>
                    <a:pt x="2557780" y="0"/>
                  </a:lnTo>
                  <a:close/>
                </a:path>
              </a:pathLst>
            </a:custGeom>
            <a:solidFill>
              <a:srgbClr val="44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3546475" y="5899150"/>
            <a:ext cx="259778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20" dirty="0">
                <a:solidFill>
                  <a:srgbClr val="FFFDFD"/>
                </a:solidFill>
                <a:latin typeface="Arial"/>
                <a:cs typeface="Arial"/>
              </a:rPr>
              <a:t>Red</a:t>
            </a:r>
            <a:r>
              <a:rPr sz="2800" b="1" spc="-170" dirty="0">
                <a:solidFill>
                  <a:srgbClr val="FFFDFD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FFFDFD"/>
                </a:solidFill>
                <a:latin typeface="Arial"/>
                <a:cs typeface="Arial"/>
              </a:rPr>
              <a:t>Transporte</a:t>
            </a:r>
            <a:endParaRPr sz="28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637908" y="5329237"/>
            <a:ext cx="2117725" cy="115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96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001F5F"/>
                </a:solidFill>
                <a:latin typeface="Arial"/>
                <a:cs typeface="Arial"/>
              </a:rPr>
              <a:t>Ecuador</a:t>
            </a:r>
            <a:endParaRPr sz="24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spcBef>
                <a:spcPts val="1635"/>
              </a:spcBef>
              <a:buFont typeface="Arial MT"/>
              <a:buChar char="•"/>
              <a:tabLst>
                <a:tab pos="184785" algn="l"/>
              </a:tabLst>
            </a:pPr>
            <a:r>
              <a:rPr sz="1800" b="1" spc="75" dirty="0">
                <a:solidFill>
                  <a:srgbClr val="001F5F"/>
                </a:solidFill>
                <a:latin typeface="Arial"/>
                <a:cs typeface="Arial"/>
              </a:rPr>
              <a:t>688</a:t>
            </a:r>
            <a:r>
              <a:rPr sz="1800" b="1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Arial MT"/>
                <a:cs typeface="Arial MT"/>
              </a:rPr>
              <a:t>subestaciones</a:t>
            </a:r>
            <a:endParaRPr sz="1800">
              <a:latin typeface="Arial MT"/>
              <a:cs typeface="Arial MT"/>
            </a:endParaRPr>
          </a:p>
          <a:p>
            <a:pPr marL="185420">
              <a:lnSpc>
                <a:spcPct val="100000"/>
              </a:lnSpc>
              <a:spcBef>
                <a:spcPts val="85"/>
              </a:spcBef>
            </a:pP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en</a:t>
            </a:r>
            <a:r>
              <a:rPr sz="1800" spc="5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el </a:t>
            </a:r>
            <a:r>
              <a:rPr sz="1800" spc="-10" dirty="0">
                <a:solidFill>
                  <a:srgbClr val="001F5F"/>
                </a:solidFill>
                <a:latin typeface="Arial MT"/>
                <a:cs typeface="Arial MT"/>
              </a:rPr>
              <a:t>Sistema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6068059" y="1064260"/>
            <a:ext cx="3075940" cy="719455"/>
            <a:chOff x="6068059" y="1064260"/>
            <a:chExt cx="3075940" cy="719455"/>
          </a:xfrm>
        </p:grpSpPr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068059" y="1064260"/>
              <a:ext cx="3075940" cy="71907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6093459" y="1089660"/>
              <a:ext cx="3050540" cy="614680"/>
            </a:xfrm>
            <a:custGeom>
              <a:avLst/>
              <a:gdLst/>
              <a:ahLst/>
              <a:cxnLst/>
              <a:rect l="l" t="t" r="r" b="b"/>
              <a:pathLst>
                <a:path w="3050540" h="614680">
                  <a:moveTo>
                    <a:pt x="2920999" y="0"/>
                  </a:moveTo>
                  <a:lnTo>
                    <a:pt x="307339" y="0"/>
                  </a:lnTo>
                  <a:lnTo>
                    <a:pt x="261910" y="3331"/>
                  </a:lnTo>
                  <a:lnTo>
                    <a:pt x="218554" y="13007"/>
                  </a:lnTo>
                  <a:lnTo>
                    <a:pt x="177747" y="28555"/>
                  </a:lnTo>
                  <a:lnTo>
                    <a:pt x="139963" y="49499"/>
                  </a:lnTo>
                  <a:lnTo>
                    <a:pt x="105678" y="75365"/>
                  </a:lnTo>
                  <a:lnTo>
                    <a:pt x="75365" y="105678"/>
                  </a:lnTo>
                  <a:lnTo>
                    <a:pt x="49499" y="139963"/>
                  </a:lnTo>
                  <a:lnTo>
                    <a:pt x="28555" y="177747"/>
                  </a:lnTo>
                  <a:lnTo>
                    <a:pt x="13007" y="218554"/>
                  </a:lnTo>
                  <a:lnTo>
                    <a:pt x="3331" y="261910"/>
                  </a:lnTo>
                  <a:lnTo>
                    <a:pt x="0" y="307339"/>
                  </a:lnTo>
                  <a:lnTo>
                    <a:pt x="3331" y="352769"/>
                  </a:lnTo>
                  <a:lnTo>
                    <a:pt x="13007" y="396125"/>
                  </a:lnTo>
                  <a:lnTo>
                    <a:pt x="28555" y="436932"/>
                  </a:lnTo>
                  <a:lnTo>
                    <a:pt x="49499" y="474716"/>
                  </a:lnTo>
                  <a:lnTo>
                    <a:pt x="75365" y="509001"/>
                  </a:lnTo>
                  <a:lnTo>
                    <a:pt x="105678" y="539314"/>
                  </a:lnTo>
                  <a:lnTo>
                    <a:pt x="139963" y="565180"/>
                  </a:lnTo>
                  <a:lnTo>
                    <a:pt x="177747" y="586124"/>
                  </a:lnTo>
                  <a:lnTo>
                    <a:pt x="218554" y="601672"/>
                  </a:lnTo>
                  <a:lnTo>
                    <a:pt x="261910" y="611348"/>
                  </a:lnTo>
                  <a:lnTo>
                    <a:pt x="307339" y="614679"/>
                  </a:lnTo>
                  <a:lnTo>
                    <a:pt x="2920999" y="614679"/>
                  </a:lnTo>
                  <a:lnTo>
                    <a:pt x="2966429" y="611348"/>
                  </a:lnTo>
                  <a:lnTo>
                    <a:pt x="3009785" y="601672"/>
                  </a:lnTo>
                  <a:lnTo>
                    <a:pt x="3050540" y="586124"/>
                  </a:lnTo>
                  <a:lnTo>
                    <a:pt x="3050540" y="28555"/>
                  </a:lnTo>
                  <a:lnTo>
                    <a:pt x="3009785" y="13007"/>
                  </a:lnTo>
                  <a:lnTo>
                    <a:pt x="2966429" y="3331"/>
                  </a:lnTo>
                  <a:lnTo>
                    <a:pt x="2920999" y="0"/>
                  </a:lnTo>
                  <a:close/>
                </a:path>
              </a:pathLst>
            </a:custGeom>
            <a:solidFill>
              <a:srgbClr val="44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6327775" y="1108392"/>
            <a:ext cx="2642235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65" dirty="0">
                <a:solidFill>
                  <a:srgbClr val="FFFDFD"/>
                </a:solidFill>
                <a:latin typeface="Arial"/>
                <a:cs typeface="Arial"/>
              </a:rPr>
              <a:t>Interconexiones</a:t>
            </a:r>
            <a:endParaRPr sz="2800">
              <a:latin typeface="Arial"/>
              <a:cs typeface="Arial"/>
            </a:endParaRPr>
          </a:p>
          <a:p>
            <a:pPr marL="360680">
              <a:lnSpc>
                <a:spcPct val="100000"/>
              </a:lnSpc>
              <a:spcBef>
                <a:spcPts val="2975"/>
              </a:spcBef>
            </a:pPr>
            <a:r>
              <a:rPr sz="2400" b="1" spc="-10" dirty="0">
                <a:solidFill>
                  <a:srgbClr val="001F5F"/>
                </a:solidFill>
                <a:latin typeface="Arial"/>
                <a:cs typeface="Arial"/>
              </a:rPr>
              <a:t>Colombia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8221"/>
            <a:ext cx="8641080" cy="6830059"/>
            <a:chOff x="0" y="28221"/>
            <a:chExt cx="8641080" cy="68300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0880" y="1394460"/>
              <a:ext cx="7950200" cy="5334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67780" y="2397759"/>
              <a:ext cx="1531620" cy="89153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367780" y="2397759"/>
              <a:ext cx="1531620" cy="891540"/>
            </a:xfrm>
            <a:custGeom>
              <a:avLst/>
              <a:gdLst/>
              <a:ahLst/>
              <a:cxnLst/>
              <a:rect l="l" t="t" r="r" b="b"/>
              <a:pathLst>
                <a:path w="1531620" h="891539">
                  <a:moveTo>
                    <a:pt x="0" y="891539"/>
                  </a:moveTo>
                  <a:lnTo>
                    <a:pt x="1531620" y="891539"/>
                  </a:lnTo>
                  <a:lnTo>
                    <a:pt x="1531620" y="0"/>
                  </a:lnTo>
                  <a:lnTo>
                    <a:pt x="0" y="0"/>
                  </a:lnTo>
                  <a:lnTo>
                    <a:pt x="0" y="891539"/>
                  </a:lnTo>
                  <a:close/>
                </a:path>
              </a:pathLst>
            </a:custGeom>
            <a:ln w="19050">
              <a:solidFill>
                <a:srgbClr val="0C445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93394" rIns="0" bIns="0" rtlCol="0">
            <a:spAutoFit/>
          </a:bodyPr>
          <a:lstStyle/>
          <a:p>
            <a:pPr marL="550545">
              <a:lnSpc>
                <a:spcPct val="100000"/>
              </a:lnSpc>
              <a:spcBef>
                <a:spcPts val="100"/>
              </a:spcBef>
            </a:pPr>
            <a:r>
              <a:rPr sz="3200" b="1" spc="-10" dirty="0">
                <a:latin typeface="Calibri"/>
                <a:cs typeface="Calibri"/>
              </a:rPr>
              <a:t>Funcionamiento: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8777" y="1196339"/>
            <a:ext cx="5180304" cy="433895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374390" y="2780029"/>
            <a:ext cx="1790700" cy="1021715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2700" marR="5080" algn="ctr">
              <a:lnSpc>
                <a:spcPts val="2480"/>
              </a:lnSpc>
              <a:spcBef>
                <a:spcPts val="515"/>
              </a:spcBef>
            </a:pPr>
            <a:r>
              <a:rPr sz="2400" b="1" dirty="0">
                <a:solidFill>
                  <a:srgbClr val="FF3300"/>
                </a:solidFill>
                <a:latin typeface="Arial"/>
                <a:cs typeface="Arial"/>
              </a:rPr>
              <a:t>Mercado</a:t>
            </a:r>
            <a:r>
              <a:rPr sz="2400" b="1" spc="-65" dirty="0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sz="2400" b="1" spc="55" dirty="0">
                <a:solidFill>
                  <a:srgbClr val="FF3300"/>
                </a:solidFill>
                <a:latin typeface="Arial"/>
                <a:cs typeface="Arial"/>
              </a:rPr>
              <a:t>No </a:t>
            </a:r>
            <a:r>
              <a:rPr sz="2400" b="1" spc="-10" dirty="0">
                <a:solidFill>
                  <a:srgbClr val="FF3300"/>
                </a:solidFill>
                <a:latin typeface="Arial"/>
                <a:cs typeface="Arial"/>
              </a:rPr>
              <a:t>Regulado </a:t>
            </a:r>
            <a:r>
              <a:rPr sz="2400" b="1" spc="-25" dirty="0">
                <a:solidFill>
                  <a:srgbClr val="FF3300"/>
                </a:solidFill>
                <a:latin typeface="Arial"/>
                <a:cs typeface="Arial"/>
              </a:rPr>
              <a:t>30%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5339" y="1477898"/>
            <a:ext cx="2728595" cy="1412875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253490" marR="254635" algn="ctr">
              <a:lnSpc>
                <a:spcPts val="2480"/>
              </a:lnSpc>
              <a:spcBef>
                <a:spcPts val="515"/>
              </a:spcBef>
            </a:pPr>
            <a:r>
              <a:rPr sz="2400" b="1" spc="-100" dirty="0">
                <a:solidFill>
                  <a:srgbClr val="FF3300"/>
                </a:solidFill>
                <a:latin typeface="Arial"/>
                <a:cs typeface="Arial"/>
              </a:rPr>
              <a:t>Bolsa</a:t>
            </a:r>
            <a:r>
              <a:rPr sz="2400" b="1" spc="-60" dirty="0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sz="2400" b="1" spc="-25" dirty="0">
                <a:solidFill>
                  <a:srgbClr val="FF3300"/>
                </a:solidFill>
                <a:latin typeface="Arial"/>
                <a:cs typeface="Arial"/>
              </a:rPr>
              <a:t>de </a:t>
            </a:r>
            <a:r>
              <a:rPr sz="2400" b="1" spc="-10" dirty="0">
                <a:solidFill>
                  <a:srgbClr val="FF3300"/>
                </a:solidFill>
                <a:latin typeface="Arial"/>
                <a:cs typeface="Arial"/>
              </a:rPr>
              <a:t>Energía</a:t>
            </a:r>
            <a:endParaRPr sz="2400">
              <a:latin typeface="Arial"/>
              <a:cs typeface="Arial"/>
            </a:endParaRPr>
          </a:p>
          <a:p>
            <a:pPr marL="986790" algn="ctr">
              <a:lnSpc>
                <a:spcPts val="2360"/>
              </a:lnSpc>
              <a:spcBef>
                <a:spcPts val="585"/>
              </a:spcBef>
            </a:pPr>
            <a:r>
              <a:rPr sz="2200" b="1" spc="-55" dirty="0">
                <a:solidFill>
                  <a:srgbClr val="0D2841"/>
                </a:solidFill>
                <a:latin typeface="Arial"/>
                <a:cs typeface="Arial"/>
              </a:rPr>
              <a:t>(Balances</a:t>
            </a:r>
            <a:r>
              <a:rPr sz="2200" b="1" spc="-90" dirty="0">
                <a:solidFill>
                  <a:srgbClr val="0D2841"/>
                </a:solidFill>
                <a:latin typeface="Arial"/>
                <a:cs typeface="Arial"/>
              </a:rPr>
              <a:t> </a:t>
            </a:r>
            <a:r>
              <a:rPr sz="2200" b="1" spc="-25" dirty="0">
                <a:solidFill>
                  <a:srgbClr val="0D2841"/>
                </a:solidFill>
                <a:latin typeface="Arial"/>
                <a:cs typeface="Arial"/>
              </a:rPr>
              <a:t>de</a:t>
            </a:r>
            <a:endParaRPr sz="2200">
              <a:latin typeface="Arial"/>
              <a:cs typeface="Arial"/>
            </a:endParaRPr>
          </a:p>
          <a:p>
            <a:pPr marL="38100">
              <a:lnSpc>
                <a:spcPts val="2600"/>
              </a:lnSpc>
            </a:pPr>
            <a:r>
              <a:rPr sz="3600" b="1" spc="-15" baseline="-10416" dirty="0">
                <a:solidFill>
                  <a:srgbClr val="FF3300"/>
                </a:solidFill>
                <a:latin typeface="Arial"/>
                <a:cs typeface="Arial"/>
              </a:rPr>
              <a:t>Mercado</a:t>
            </a:r>
            <a:r>
              <a:rPr sz="2200" b="1" spc="-10" dirty="0">
                <a:solidFill>
                  <a:srgbClr val="0D2841"/>
                </a:solidFill>
                <a:latin typeface="Arial"/>
                <a:cs typeface="Arial"/>
              </a:rPr>
              <a:t>Energía)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2002" y="2873755"/>
            <a:ext cx="1406525" cy="706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68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3300"/>
                </a:solidFill>
                <a:latin typeface="Arial"/>
                <a:cs typeface="Arial"/>
              </a:rPr>
              <a:t>Regulado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ts val="2680"/>
              </a:lnSpc>
            </a:pPr>
            <a:r>
              <a:rPr sz="2400" b="1" spc="-25" dirty="0">
                <a:solidFill>
                  <a:srgbClr val="FF3300"/>
                </a:solidFill>
                <a:latin typeface="Arial"/>
                <a:cs typeface="Arial"/>
              </a:rPr>
              <a:t>70%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3080" y="4538979"/>
            <a:ext cx="746759" cy="7620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03262" y="3555121"/>
            <a:ext cx="1941195" cy="1469390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1101090" algn="l"/>
              </a:tabLst>
            </a:pPr>
            <a:r>
              <a:rPr sz="2400" b="1" spc="-25" dirty="0">
                <a:solidFill>
                  <a:srgbClr val="FF3300"/>
                </a:solidFill>
                <a:latin typeface="Arial"/>
                <a:cs typeface="Arial"/>
              </a:rPr>
              <a:t>94%</a:t>
            </a:r>
            <a:r>
              <a:rPr sz="2400" b="1" dirty="0">
                <a:solidFill>
                  <a:srgbClr val="FF3300"/>
                </a:solidFill>
                <a:latin typeface="Arial"/>
                <a:cs typeface="Arial"/>
              </a:rPr>
              <a:t>	</a:t>
            </a:r>
            <a:r>
              <a:rPr sz="2400" b="1" spc="-25" dirty="0">
                <a:solidFill>
                  <a:srgbClr val="FF3300"/>
                </a:solidFill>
                <a:latin typeface="Arial"/>
                <a:cs typeface="Arial"/>
              </a:rPr>
              <a:t>OR</a:t>
            </a:r>
            <a:endParaRPr sz="2400">
              <a:latin typeface="Arial"/>
              <a:cs typeface="Arial"/>
            </a:endParaRPr>
          </a:p>
          <a:p>
            <a:pPr marL="185420">
              <a:lnSpc>
                <a:spcPct val="100000"/>
              </a:lnSpc>
              <a:spcBef>
                <a:spcPts val="560"/>
              </a:spcBef>
              <a:tabLst>
                <a:tab pos="1087755" algn="l"/>
              </a:tabLst>
            </a:pPr>
            <a:r>
              <a:rPr sz="2400" b="1" spc="-25" dirty="0">
                <a:solidFill>
                  <a:srgbClr val="FF3300"/>
                </a:solidFill>
                <a:latin typeface="Arial"/>
                <a:cs typeface="Arial"/>
              </a:rPr>
              <a:t>6%</a:t>
            </a:r>
            <a:r>
              <a:rPr sz="2400" b="1" dirty="0">
                <a:solidFill>
                  <a:srgbClr val="FF3300"/>
                </a:solidFill>
                <a:latin typeface="Arial"/>
                <a:cs typeface="Arial"/>
              </a:rPr>
              <a:t>	</a:t>
            </a:r>
            <a:r>
              <a:rPr sz="2400" b="1" spc="-25" dirty="0">
                <a:solidFill>
                  <a:srgbClr val="FF3300"/>
                </a:solidFill>
                <a:latin typeface="Arial"/>
                <a:cs typeface="Arial"/>
              </a:rPr>
              <a:t>CI</a:t>
            </a:r>
            <a:endParaRPr sz="2400">
              <a:latin typeface="Arial"/>
              <a:cs typeface="Arial"/>
            </a:endParaRPr>
          </a:p>
          <a:p>
            <a:pPr marL="676910">
              <a:lnSpc>
                <a:spcPct val="100000"/>
              </a:lnSpc>
              <a:spcBef>
                <a:spcPts val="650"/>
              </a:spcBef>
            </a:pPr>
            <a:r>
              <a:rPr sz="1600" dirty="0">
                <a:latin typeface="Trebuchet MS"/>
                <a:cs typeface="Trebuchet MS"/>
              </a:rPr>
              <a:t>&lt;</a:t>
            </a:r>
            <a:r>
              <a:rPr sz="1600" spc="-15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55.000</a:t>
            </a:r>
            <a:r>
              <a:rPr sz="1600" spc="-195" dirty="0">
                <a:latin typeface="Trebuchet MS"/>
                <a:cs typeface="Trebuchet MS"/>
              </a:rPr>
              <a:t> </a:t>
            </a:r>
            <a:r>
              <a:rPr sz="1600" spc="-20" dirty="0">
                <a:latin typeface="Trebuchet MS"/>
                <a:cs typeface="Trebuchet MS"/>
              </a:rPr>
              <a:t>kWh-</a:t>
            </a:r>
            <a:endParaRPr sz="1600">
              <a:latin typeface="Trebuchet MS"/>
              <a:cs typeface="Trebuchet MS"/>
            </a:endParaRPr>
          </a:p>
          <a:p>
            <a:pPr marL="676910">
              <a:lnSpc>
                <a:spcPct val="100000"/>
              </a:lnSpc>
            </a:pPr>
            <a:r>
              <a:rPr sz="1600" spc="-25" dirty="0">
                <a:latin typeface="Trebuchet MS"/>
                <a:cs typeface="Trebuchet MS"/>
              </a:rPr>
              <a:t>mes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15920" y="3185160"/>
            <a:ext cx="718819" cy="67817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168650" y="3775582"/>
            <a:ext cx="1804670" cy="1717039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441959">
              <a:lnSpc>
                <a:spcPct val="100000"/>
              </a:lnSpc>
              <a:spcBef>
                <a:spcPts val="660"/>
              </a:spcBef>
              <a:tabLst>
                <a:tab pos="1529715" algn="l"/>
              </a:tabLst>
            </a:pPr>
            <a:r>
              <a:rPr sz="2400" b="1" spc="-25" dirty="0">
                <a:solidFill>
                  <a:srgbClr val="FF3300"/>
                </a:solidFill>
                <a:latin typeface="Arial"/>
                <a:cs typeface="Arial"/>
              </a:rPr>
              <a:t>87%</a:t>
            </a:r>
            <a:r>
              <a:rPr sz="2400" b="1" dirty="0">
                <a:solidFill>
                  <a:srgbClr val="FF3300"/>
                </a:solidFill>
                <a:latin typeface="Arial"/>
                <a:cs typeface="Arial"/>
              </a:rPr>
              <a:t>	</a:t>
            </a:r>
            <a:r>
              <a:rPr sz="2400" b="1" spc="-50" dirty="0">
                <a:solidFill>
                  <a:srgbClr val="FF3300"/>
                </a:solidFill>
                <a:latin typeface="Arial"/>
                <a:cs typeface="Arial"/>
              </a:rPr>
              <a:t>G</a:t>
            </a:r>
            <a:endParaRPr sz="2400">
              <a:latin typeface="Arial"/>
              <a:cs typeface="Arial"/>
            </a:endParaRPr>
          </a:p>
          <a:p>
            <a:pPr marL="414020">
              <a:lnSpc>
                <a:spcPct val="100000"/>
              </a:lnSpc>
              <a:spcBef>
                <a:spcPts val="565"/>
              </a:spcBef>
              <a:tabLst>
                <a:tab pos="1503045" algn="l"/>
              </a:tabLst>
            </a:pPr>
            <a:r>
              <a:rPr sz="2400" b="1" spc="-25" dirty="0">
                <a:solidFill>
                  <a:srgbClr val="FF3300"/>
                </a:solidFill>
                <a:latin typeface="Arial"/>
                <a:cs typeface="Arial"/>
              </a:rPr>
              <a:t>13%</a:t>
            </a:r>
            <a:r>
              <a:rPr sz="2400" b="1" dirty="0">
                <a:solidFill>
                  <a:srgbClr val="FF3300"/>
                </a:solidFill>
                <a:latin typeface="Arial"/>
                <a:cs typeface="Arial"/>
              </a:rPr>
              <a:t>	</a:t>
            </a:r>
            <a:r>
              <a:rPr sz="2400" b="1" spc="-45" dirty="0">
                <a:solidFill>
                  <a:srgbClr val="FF3300"/>
                </a:solidFill>
                <a:latin typeface="Arial"/>
                <a:cs typeface="Arial"/>
              </a:rPr>
              <a:t>CI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1600" spc="-40" dirty="0">
                <a:latin typeface="Trebuchet MS"/>
                <a:cs typeface="Trebuchet MS"/>
              </a:rPr>
              <a:t>0,1</a:t>
            </a:r>
            <a:r>
              <a:rPr sz="1600" spc="-155" dirty="0">
                <a:latin typeface="Trebuchet MS"/>
                <a:cs typeface="Trebuchet MS"/>
              </a:rPr>
              <a:t> </a:t>
            </a:r>
            <a:r>
              <a:rPr sz="1600" spc="55" dirty="0">
                <a:latin typeface="Trebuchet MS"/>
                <a:cs typeface="Trebuchet MS"/>
              </a:rPr>
              <a:t>MW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latin typeface="Trebuchet MS"/>
                <a:cs typeface="Trebuchet MS"/>
              </a:rPr>
              <a:t>&gt;</a:t>
            </a:r>
            <a:r>
              <a:rPr sz="1600" spc="-14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55.000</a:t>
            </a:r>
            <a:r>
              <a:rPr sz="1600" spc="-190" dirty="0">
                <a:latin typeface="Trebuchet MS"/>
                <a:cs typeface="Trebuchet MS"/>
              </a:rPr>
              <a:t> </a:t>
            </a:r>
            <a:r>
              <a:rPr sz="1600" spc="-20" dirty="0">
                <a:latin typeface="Trebuchet MS"/>
                <a:cs typeface="Trebuchet MS"/>
              </a:rPr>
              <a:t>kWh-</a:t>
            </a:r>
            <a:endParaRPr sz="1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600" spc="-25" dirty="0">
                <a:latin typeface="Trebuchet MS"/>
                <a:cs typeface="Trebuchet MS"/>
              </a:rPr>
              <a:t>mes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310629" y="3534409"/>
            <a:ext cx="2834640" cy="3108960"/>
          </a:xfrm>
          <a:custGeom>
            <a:avLst/>
            <a:gdLst/>
            <a:ahLst/>
            <a:cxnLst/>
            <a:rect l="l" t="t" r="r" b="b"/>
            <a:pathLst>
              <a:path w="2834640" h="3108959">
                <a:moveTo>
                  <a:pt x="0" y="3108960"/>
                </a:moveTo>
                <a:lnTo>
                  <a:pt x="2834639" y="3108960"/>
                </a:lnTo>
                <a:lnTo>
                  <a:pt x="2834639" y="0"/>
                </a:lnTo>
                <a:lnTo>
                  <a:pt x="0" y="0"/>
                </a:lnTo>
                <a:lnTo>
                  <a:pt x="0" y="3108960"/>
                </a:lnTo>
                <a:close/>
              </a:path>
            </a:pathLst>
          </a:custGeom>
          <a:ln w="22224">
            <a:solidFill>
              <a:srgbClr val="155F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389370" y="3558158"/>
            <a:ext cx="14033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A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quien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le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venden: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389370" y="3771201"/>
            <a:ext cx="2411730" cy="880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299085" algn="l"/>
              </a:tabLst>
            </a:pPr>
            <a:r>
              <a:rPr sz="1400" spc="-10" dirty="0">
                <a:latin typeface="Calibri"/>
                <a:cs typeface="Calibri"/>
              </a:rPr>
              <a:t>Mercado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Mayorista.</a:t>
            </a:r>
            <a:endParaRPr sz="14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299085" algn="l"/>
              </a:tabLst>
            </a:pPr>
            <a:r>
              <a:rPr sz="1400" spc="-10" dirty="0">
                <a:latin typeface="Calibri"/>
                <a:cs typeface="Calibri"/>
              </a:rPr>
              <a:t>Contratos</a:t>
            </a:r>
            <a:endParaRPr sz="1400">
              <a:latin typeface="Calibri"/>
              <a:cs typeface="Calibri"/>
            </a:endParaRPr>
          </a:p>
          <a:p>
            <a:pPr marL="299720" marR="5080" indent="-287020">
              <a:lnSpc>
                <a:spcPct val="100000"/>
              </a:lnSpc>
              <a:buFont typeface="Wingdings"/>
              <a:buChar char=""/>
              <a:tabLst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Mercado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de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Usuario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Final</a:t>
            </a:r>
            <a:r>
              <a:rPr sz="1400" spc="-25" dirty="0">
                <a:latin typeface="Calibri"/>
                <a:cs typeface="Calibri"/>
              </a:rPr>
              <a:t> No </a:t>
            </a:r>
            <a:r>
              <a:rPr sz="1400" spc="-10" dirty="0">
                <a:latin typeface="Calibri"/>
                <a:cs typeface="Calibri"/>
              </a:rPr>
              <a:t>Regulado.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389370" y="4625022"/>
            <a:ext cx="267843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299085" algn="l"/>
                <a:tab pos="1158240" algn="l"/>
                <a:tab pos="1551940" algn="l"/>
                <a:tab pos="2321560" algn="l"/>
              </a:tabLst>
            </a:pPr>
            <a:r>
              <a:rPr sz="1400" spc="-10" dirty="0">
                <a:latin typeface="Calibri"/>
                <a:cs typeface="Calibri"/>
              </a:rPr>
              <a:t>Mercado</a:t>
            </a:r>
            <a:r>
              <a:rPr sz="1400" dirty="0">
                <a:latin typeface="Calibri"/>
                <a:cs typeface="Calibri"/>
              </a:rPr>
              <a:t>	</a:t>
            </a:r>
            <a:r>
              <a:rPr sz="1400" spc="-25" dirty="0">
                <a:latin typeface="Calibri"/>
                <a:cs typeface="Calibri"/>
              </a:rPr>
              <a:t>de</a:t>
            </a:r>
            <a:r>
              <a:rPr sz="1400" dirty="0">
                <a:latin typeface="Calibri"/>
                <a:cs typeface="Calibri"/>
              </a:rPr>
              <a:t>	</a:t>
            </a:r>
            <a:r>
              <a:rPr sz="1400" spc="-10" dirty="0">
                <a:latin typeface="Calibri"/>
                <a:cs typeface="Calibri"/>
              </a:rPr>
              <a:t>Usuario</a:t>
            </a:r>
            <a:r>
              <a:rPr sz="1400" dirty="0">
                <a:latin typeface="Calibri"/>
                <a:cs typeface="Calibri"/>
              </a:rPr>
              <a:t>	</a:t>
            </a:r>
            <a:r>
              <a:rPr sz="1400" spc="-20" dirty="0">
                <a:latin typeface="Calibri"/>
                <a:cs typeface="Calibri"/>
              </a:rPr>
              <a:t>Final</a:t>
            </a:r>
            <a:endParaRPr sz="1400">
              <a:latin typeface="Calibri"/>
              <a:cs typeface="Calibri"/>
            </a:endParaRPr>
          </a:p>
          <a:p>
            <a:pPr marL="299720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latin typeface="Calibri"/>
                <a:cs typeface="Calibri"/>
              </a:rPr>
              <a:t>Regulado.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89370" y="5052441"/>
            <a:ext cx="201676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latin typeface="Calibri"/>
                <a:cs typeface="Calibri"/>
              </a:rPr>
              <a:t>Cubrimiento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de sus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ventas</a:t>
            </a:r>
            <a:r>
              <a:rPr sz="1400" spc="-10" dirty="0">
                <a:latin typeface="Calibri"/>
                <a:cs typeface="Calibri"/>
              </a:rPr>
              <a:t>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389370" y="5265801"/>
            <a:ext cx="221932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"/>
              <a:tabLst>
                <a:tab pos="299085" algn="l"/>
              </a:tabLst>
            </a:pPr>
            <a:r>
              <a:rPr sz="1400" spc="-10" dirty="0">
                <a:latin typeface="Calibri"/>
                <a:cs typeface="Calibri"/>
              </a:rPr>
              <a:t>Generación propia.</a:t>
            </a:r>
            <a:endParaRPr sz="14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"/>
              <a:tabLst>
                <a:tab pos="299085" algn="l"/>
              </a:tabLst>
            </a:pPr>
            <a:r>
              <a:rPr sz="1400" spc="-10" dirty="0">
                <a:latin typeface="Calibri"/>
                <a:cs typeface="Calibri"/>
              </a:rPr>
              <a:t>Contratos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Bilaterales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(Tipo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279510" y="5692775"/>
            <a:ext cx="65849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Calibri"/>
                <a:cs typeface="Calibri"/>
              </a:rPr>
              <a:t>Subastas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389370" y="5692775"/>
            <a:ext cx="1729739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720" marR="508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Calibri"/>
                <a:cs typeface="Calibri"/>
              </a:rPr>
              <a:t>Forward),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SICEP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y/o </a:t>
            </a:r>
            <a:r>
              <a:rPr sz="1400" spc="-10" dirty="0">
                <a:latin typeface="Calibri"/>
                <a:cs typeface="Calibri"/>
              </a:rPr>
              <a:t>Minminas.</a:t>
            </a:r>
            <a:endParaRPr sz="14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"/>
              <a:tabLst>
                <a:tab pos="299085" algn="l"/>
              </a:tabLst>
            </a:pPr>
            <a:r>
              <a:rPr sz="1400" spc="-10" dirty="0">
                <a:latin typeface="Calibri"/>
                <a:cs typeface="Calibri"/>
              </a:rPr>
              <a:t>Mercado</a:t>
            </a:r>
            <a:r>
              <a:rPr sz="1400" spc="-20" dirty="0">
                <a:latin typeface="Calibri"/>
                <a:cs typeface="Calibri"/>
              </a:rPr>
              <a:t> Spot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8526" rIns="0" bIns="0" rtlCol="0">
            <a:spAutoFit/>
          </a:bodyPr>
          <a:lstStyle/>
          <a:p>
            <a:pPr marL="1246505">
              <a:lnSpc>
                <a:spcPct val="100000"/>
              </a:lnSpc>
              <a:spcBef>
                <a:spcPts val="100"/>
              </a:spcBef>
            </a:pPr>
            <a:r>
              <a:rPr sz="2800" dirty="0"/>
              <a:t>Composición</a:t>
            </a:r>
            <a:r>
              <a:rPr sz="2800" spc="-45" dirty="0"/>
              <a:t> </a:t>
            </a:r>
            <a:r>
              <a:rPr sz="2800" spc="-65" dirty="0"/>
              <a:t>del</a:t>
            </a:r>
            <a:r>
              <a:rPr sz="2800" spc="-70" dirty="0"/>
              <a:t> </a:t>
            </a:r>
            <a:r>
              <a:rPr sz="2800" spc="-10" dirty="0"/>
              <a:t>Mercado:</a:t>
            </a:r>
            <a:endParaRPr sz="2800"/>
          </a:p>
        </p:txBody>
      </p:sp>
      <p:grpSp>
        <p:nvGrpSpPr>
          <p:cNvPr id="19" name="object 19"/>
          <p:cNvGrpSpPr/>
          <p:nvPr/>
        </p:nvGrpSpPr>
        <p:grpSpPr>
          <a:xfrm>
            <a:off x="5864859" y="22859"/>
            <a:ext cx="3279140" cy="3296920"/>
            <a:chOff x="5864859" y="22859"/>
            <a:chExt cx="3279140" cy="3296920"/>
          </a:xfrm>
        </p:grpSpPr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64859" y="548640"/>
              <a:ext cx="3169919" cy="277114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99399" y="22859"/>
              <a:ext cx="1244600" cy="53085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0225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libri"/>
                <a:cs typeface="Calibri"/>
              </a:rPr>
              <a:t>Capacidad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Efectiva</a:t>
            </a:r>
            <a:r>
              <a:rPr sz="2400" b="1" spc="-7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Neta</a:t>
            </a:r>
            <a:r>
              <a:rPr sz="2400" b="1" spc="-7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(2015-</a:t>
            </a:r>
            <a:r>
              <a:rPr sz="2400" b="1" spc="-10" dirty="0">
                <a:latin typeface="Calibri"/>
                <a:cs typeface="Calibri"/>
              </a:rPr>
              <a:t>2025)::</a:t>
            </a:r>
            <a:endParaRPr sz="2400">
              <a:latin typeface="Calibri"/>
              <a:cs typeface="Calibri"/>
            </a:endParaRPr>
          </a:p>
          <a:p>
            <a:pPr marL="530225" marR="5080">
              <a:lnSpc>
                <a:spcPts val="2140"/>
              </a:lnSpc>
              <a:spcBef>
                <a:spcPts val="125"/>
              </a:spcBef>
            </a:pPr>
            <a:r>
              <a:rPr sz="1800" spc="-10" dirty="0">
                <a:solidFill>
                  <a:srgbClr val="313131"/>
                </a:solidFill>
                <a:latin typeface="Calibri"/>
                <a:cs typeface="Calibri"/>
              </a:rPr>
              <a:t>Evolución</a:t>
            </a:r>
            <a:r>
              <a:rPr sz="1800" spc="-4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de</a:t>
            </a:r>
            <a:r>
              <a:rPr sz="1800" spc="-1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la</a:t>
            </a:r>
            <a:r>
              <a:rPr sz="1800" spc="-5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capacidad</a:t>
            </a:r>
            <a:r>
              <a:rPr sz="1800" spc="-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313131"/>
                </a:solidFill>
                <a:latin typeface="Calibri"/>
                <a:cs typeface="Calibri"/>
              </a:rPr>
              <a:t>efectiva</a:t>
            </a:r>
            <a:r>
              <a:rPr sz="1800" spc="-5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neta</a:t>
            </a:r>
            <a:r>
              <a:rPr sz="1800" spc="-4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(MW)</a:t>
            </a:r>
            <a:r>
              <a:rPr sz="1800" spc="-4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por</a:t>
            </a:r>
            <a:r>
              <a:rPr sz="1800" spc="-2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tipo</a:t>
            </a:r>
            <a:r>
              <a:rPr sz="1800" spc="-5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de</a:t>
            </a:r>
            <a:r>
              <a:rPr sz="1800" spc="-3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energía</a:t>
            </a:r>
            <a:r>
              <a:rPr sz="1800" spc="-2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en</a:t>
            </a:r>
            <a:r>
              <a:rPr sz="1800" spc="-3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la</a:t>
            </a:r>
            <a:r>
              <a:rPr sz="1800" spc="-5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última</a:t>
            </a:r>
            <a:r>
              <a:rPr sz="1800" spc="-3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313131"/>
                </a:solidFill>
                <a:latin typeface="Calibri"/>
                <a:cs typeface="Calibri"/>
              </a:rPr>
              <a:t>década, destacando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el</a:t>
            </a:r>
            <a:r>
              <a:rPr sz="1800" spc="-3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impacto</a:t>
            </a:r>
            <a:r>
              <a:rPr sz="1800" spc="-2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de</a:t>
            </a:r>
            <a:r>
              <a:rPr sz="1800" spc="-3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la</a:t>
            </a:r>
            <a:r>
              <a:rPr sz="1800" spc="-4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Ley</a:t>
            </a:r>
            <a:r>
              <a:rPr sz="1800" spc="-25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313131"/>
                </a:solidFill>
                <a:latin typeface="Calibri"/>
                <a:cs typeface="Calibri"/>
              </a:rPr>
              <a:t>1715</a:t>
            </a:r>
            <a:r>
              <a:rPr sz="1800" spc="-60" dirty="0">
                <a:solidFill>
                  <a:srgbClr val="313131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313131"/>
                </a:solidFill>
                <a:latin typeface="Calibri"/>
                <a:cs typeface="Calibri"/>
              </a:rPr>
              <a:t>de2014.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6679" y="1557019"/>
            <a:ext cx="8907780" cy="27177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22579" y="4394200"/>
            <a:ext cx="4394200" cy="234696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80"/>
              </a:spcBef>
            </a:pPr>
            <a:r>
              <a:rPr sz="1600" b="1" dirty="0">
                <a:latin typeface="Calibri"/>
                <a:cs typeface="Calibri"/>
              </a:rPr>
              <a:t>Hallazgos</a:t>
            </a:r>
            <a:r>
              <a:rPr sz="1600" b="1" spc="-8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clave:</a:t>
            </a:r>
            <a:endParaRPr sz="1600">
              <a:latin typeface="Calibri"/>
              <a:cs typeface="Calibri"/>
            </a:endParaRPr>
          </a:p>
          <a:p>
            <a:pPr marL="92075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La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Ley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1715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de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2014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dio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vida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las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energías</a:t>
            </a:r>
            <a:endParaRPr sz="1600">
              <a:latin typeface="Calibri"/>
              <a:cs typeface="Calibri"/>
            </a:endParaRPr>
          </a:p>
          <a:p>
            <a:pPr marL="92075">
              <a:lnSpc>
                <a:spcPct val="100000"/>
              </a:lnSpc>
            </a:pPr>
            <a:r>
              <a:rPr sz="1600" spc="-10" dirty="0">
                <a:latin typeface="Calibri"/>
                <a:cs typeface="Calibri"/>
              </a:rPr>
              <a:t>renovables</a:t>
            </a:r>
            <a:endParaRPr sz="1600">
              <a:latin typeface="Calibri"/>
              <a:cs typeface="Calibri"/>
            </a:endParaRPr>
          </a:p>
          <a:p>
            <a:pPr marL="92075" marR="466090">
              <a:lnSpc>
                <a:spcPct val="100000"/>
              </a:lnSpc>
              <a:spcBef>
                <a:spcPts val="5"/>
              </a:spcBef>
            </a:pPr>
            <a:r>
              <a:rPr sz="1600" b="1" dirty="0">
                <a:latin typeface="Calibri"/>
                <a:cs typeface="Calibri"/>
              </a:rPr>
              <a:t>Entrada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de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Ituango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</a:t>
            </a:r>
            <a:r>
              <a:rPr sz="1600" b="1" dirty="0">
                <a:latin typeface="Calibri"/>
                <a:cs typeface="Calibri"/>
              </a:rPr>
              <a:t>1.200MW</a:t>
            </a:r>
            <a:r>
              <a:rPr sz="1600" dirty="0">
                <a:latin typeface="Calibri"/>
                <a:cs typeface="Calibri"/>
              </a:rPr>
              <a:t>)</a:t>
            </a:r>
            <a:r>
              <a:rPr sz="1600" spc="-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en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2022-</a:t>
            </a:r>
            <a:r>
              <a:rPr sz="1600" spc="-10" dirty="0">
                <a:latin typeface="Calibri"/>
                <a:cs typeface="Calibri"/>
              </a:rPr>
              <a:t>2023, pendientes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1.200MW</a:t>
            </a:r>
            <a:r>
              <a:rPr sz="1600" b="1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para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2027</a:t>
            </a:r>
            <a:endParaRPr sz="1600">
              <a:latin typeface="Calibri"/>
              <a:cs typeface="Calibri"/>
            </a:endParaRPr>
          </a:p>
          <a:p>
            <a:pPr marL="92075" marR="90170">
              <a:lnSpc>
                <a:spcPct val="99700"/>
              </a:lnSpc>
              <a:spcBef>
                <a:spcPts val="5"/>
              </a:spcBef>
            </a:pPr>
            <a:r>
              <a:rPr sz="1600" dirty="0">
                <a:latin typeface="Calibri"/>
                <a:cs typeface="Calibri"/>
              </a:rPr>
              <a:t>En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2025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hay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1309MW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solares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en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operación </a:t>
            </a:r>
            <a:r>
              <a:rPr sz="1600" b="1" dirty="0">
                <a:latin typeface="Calibri"/>
                <a:cs typeface="Calibri"/>
              </a:rPr>
              <a:t>comercial,</a:t>
            </a:r>
            <a:r>
              <a:rPr sz="1600" b="1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en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pruebas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tenemos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977MW</a:t>
            </a:r>
            <a:r>
              <a:rPr sz="1600" dirty="0">
                <a:latin typeface="Calibri"/>
                <a:cs typeface="Calibri"/>
              </a:rPr>
              <a:t>y</a:t>
            </a:r>
            <a:r>
              <a:rPr sz="1600" spc="-7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44</a:t>
            </a:r>
            <a:r>
              <a:rPr sz="1600" b="1" spc="-65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MW </a:t>
            </a:r>
            <a:r>
              <a:rPr sz="1600" b="1" dirty="0">
                <a:latin typeface="Calibri"/>
                <a:cs typeface="Calibri"/>
              </a:rPr>
              <a:t>eólicos</a:t>
            </a:r>
            <a:r>
              <a:rPr sz="1600" b="1" spc="-6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en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pruebas</a:t>
            </a:r>
            <a:r>
              <a:rPr sz="1600" b="1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mostrando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como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las</a:t>
            </a:r>
            <a:r>
              <a:rPr sz="1600" spc="5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renovables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aumentan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su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participación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en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la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matriz.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03800" y="4373879"/>
            <a:ext cx="4000500" cy="236728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4925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275"/>
              </a:spcBef>
            </a:pPr>
            <a:r>
              <a:rPr sz="1600" b="1" spc="-20" dirty="0">
                <a:latin typeface="Calibri"/>
                <a:cs typeface="Calibri"/>
              </a:rPr>
              <a:t>Ventanas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de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tiempo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clave:</a:t>
            </a:r>
            <a:endParaRPr sz="1600">
              <a:latin typeface="Calibri"/>
              <a:cs typeface="Calibri"/>
            </a:endParaRPr>
          </a:p>
          <a:p>
            <a:pPr marL="92710" marR="457200">
              <a:lnSpc>
                <a:spcPct val="100000"/>
              </a:lnSpc>
              <a:spcBef>
                <a:spcPts val="1920"/>
              </a:spcBef>
            </a:pPr>
            <a:r>
              <a:rPr sz="1600" b="1" dirty="0">
                <a:latin typeface="Calibri"/>
                <a:cs typeface="Calibri"/>
              </a:rPr>
              <a:t>2014</a:t>
            </a:r>
            <a:r>
              <a:rPr sz="1600" dirty="0">
                <a:latin typeface="Calibri"/>
                <a:cs typeface="Calibri"/>
              </a:rPr>
              <a:t>:</a:t>
            </a:r>
            <a:r>
              <a:rPr sz="1600" spc="-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Ley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1715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-Marco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para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renovables </a:t>
            </a:r>
            <a:r>
              <a:rPr sz="1600" b="1" dirty="0">
                <a:latin typeface="Calibri"/>
                <a:cs typeface="Calibri"/>
              </a:rPr>
              <a:t>2019</a:t>
            </a:r>
            <a:r>
              <a:rPr sz="1600" dirty="0">
                <a:latin typeface="Calibri"/>
                <a:cs typeface="Calibri"/>
              </a:rPr>
              <a:t>:</a:t>
            </a:r>
            <a:r>
              <a:rPr sz="1600" spc="-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Primera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subasta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CLPE-</a:t>
            </a:r>
            <a:r>
              <a:rPr sz="1600" dirty="0">
                <a:latin typeface="Calibri"/>
                <a:cs typeface="Calibri"/>
              </a:rPr>
              <a:t>02-</a:t>
            </a:r>
            <a:r>
              <a:rPr sz="1600" spc="-20" dirty="0">
                <a:latin typeface="Calibri"/>
                <a:cs typeface="Calibri"/>
              </a:rPr>
              <a:t>2019 </a:t>
            </a:r>
            <a:r>
              <a:rPr sz="1600" b="1" dirty="0">
                <a:latin typeface="Calibri"/>
                <a:cs typeface="Calibri"/>
              </a:rPr>
              <a:t>2021</a:t>
            </a:r>
            <a:r>
              <a:rPr sz="1600" dirty="0">
                <a:latin typeface="Calibri"/>
                <a:cs typeface="Calibri"/>
              </a:rPr>
              <a:t>: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Segunda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subasta</a:t>
            </a:r>
            <a:r>
              <a:rPr sz="1600" spc="-10" dirty="0">
                <a:latin typeface="Calibri"/>
                <a:cs typeface="Calibri"/>
              </a:rPr>
              <a:t> CLPE-</a:t>
            </a:r>
            <a:r>
              <a:rPr sz="1600" dirty="0">
                <a:latin typeface="Calibri"/>
                <a:cs typeface="Calibri"/>
              </a:rPr>
              <a:t>03-</a:t>
            </a:r>
            <a:r>
              <a:rPr sz="1600" spc="-20" dirty="0">
                <a:latin typeface="Calibri"/>
                <a:cs typeface="Calibri"/>
              </a:rPr>
              <a:t>2021 </a:t>
            </a:r>
            <a:r>
              <a:rPr sz="1600" b="1" dirty="0">
                <a:latin typeface="Calibri"/>
                <a:cs typeface="Calibri"/>
              </a:rPr>
              <a:t>2022</a:t>
            </a:r>
            <a:r>
              <a:rPr sz="1600" dirty="0">
                <a:latin typeface="Calibri"/>
                <a:cs typeface="Calibri"/>
              </a:rPr>
              <a:t>: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Se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conecta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en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septiembre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el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primer generador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solar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NDC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al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sistema</a:t>
            </a:r>
            <a:endParaRPr sz="1600">
              <a:latin typeface="Calibri"/>
              <a:cs typeface="Calibri"/>
            </a:endParaRPr>
          </a:p>
          <a:p>
            <a:pPr marL="92710">
              <a:lnSpc>
                <a:spcPct val="100000"/>
              </a:lnSpc>
              <a:spcBef>
                <a:spcPts val="5"/>
              </a:spcBef>
            </a:pPr>
            <a:r>
              <a:rPr sz="1600" b="1" dirty="0">
                <a:latin typeface="Calibri"/>
                <a:cs typeface="Calibri"/>
              </a:rPr>
              <a:t>2024</a:t>
            </a:r>
            <a:r>
              <a:rPr sz="1600" dirty="0">
                <a:latin typeface="Calibri"/>
                <a:cs typeface="Calibri"/>
              </a:rPr>
              <a:t>: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Se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conecta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en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marzo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el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primer</a:t>
            </a:r>
            <a:endParaRPr sz="1600">
              <a:latin typeface="Calibri"/>
              <a:cs typeface="Calibri"/>
            </a:endParaRPr>
          </a:p>
          <a:p>
            <a:pPr marL="92710">
              <a:lnSpc>
                <a:spcPct val="100000"/>
              </a:lnSpc>
            </a:pPr>
            <a:r>
              <a:rPr sz="1600" spc="-10" dirty="0">
                <a:latin typeface="Calibri"/>
                <a:cs typeface="Calibri"/>
              </a:rPr>
              <a:t>generador </a:t>
            </a:r>
            <a:r>
              <a:rPr sz="1600" dirty="0">
                <a:latin typeface="Calibri"/>
                <a:cs typeface="Calibri"/>
              </a:rPr>
              <a:t>solar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DC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al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sistema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700" y="547370"/>
            <a:ext cx="41306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5" dirty="0"/>
              <a:t>Evolución</a:t>
            </a:r>
            <a:r>
              <a:rPr sz="2400" spc="-175" dirty="0"/>
              <a:t> </a:t>
            </a:r>
            <a:r>
              <a:rPr sz="2400" spc="-35" dirty="0"/>
              <a:t>de</a:t>
            </a:r>
            <a:r>
              <a:rPr sz="2400" spc="-195" dirty="0"/>
              <a:t> </a:t>
            </a:r>
            <a:r>
              <a:rPr sz="2400" spc="-75" dirty="0"/>
              <a:t>fronteras</a:t>
            </a:r>
            <a:r>
              <a:rPr sz="2400" spc="-170" dirty="0"/>
              <a:t> </a:t>
            </a:r>
            <a:r>
              <a:rPr sz="2400" spc="-45" dirty="0"/>
              <a:t>por</a:t>
            </a:r>
            <a:r>
              <a:rPr sz="2400" spc="-195" dirty="0"/>
              <a:t> </a:t>
            </a:r>
            <a:r>
              <a:rPr sz="2400" spc="-40" dirty="0"/>
              <a:t>tipo:</a:t>
            </a:r>
            <a:endParaRPr sz="2400"/>
          </a:p>
        </p:txBody>
      </p:sp>
      <p:grpSp>
        <p:nvGrpSpPr>
          <p:cNvPr id="3" name="object 3"/>
          <p:cNvGrpSpPr/>
          <p:nvPr/>
        </p:nvGrpSpPr>
        <p:grpSpPr>
          <a:xfrm>
            <a:off x="0" y="1125219"/>
            <a:ext cx="9144000" cy="5425440"/>
            <a:chOff x="0" y="1125219"/>
            <a:chExt cx="9144000" cy="5425440"/>
          </a:xfrm>
        </p:grpSpPr>
        <p:sp>
          <p:nvSpPr>
            <p:cNvPr id="4" name="object 4"/>
            <p:cNvSpPr/>
            <p:nvPr/>
          </p:nvSpPr>
          <p:spPr>
            <a:xfrm>
              <a:off x="612140" y="4869179"/>
              <a:ext cx="8074659" cy="576580"/>
            </a:xfrm>
            <a:custGeom>
              <a:avLst/>
              <a:gdLst/>
              <a:ahLst/>
              <a:cxnLst/>
              <a:rect l="l" t="t" r="r" b="b"/>
              <a:pathLst>
                <a:path w="8074659" h="576579">
                  <a:moveTo>
                    <a:pt x="8074659" y="0"/>
                  </a:moveTo>
                  <a:lnTo>
                    <a:pt x="0" y="0"/>
                  </a:lnTo>
                  <a:lnTo>
                    <a:pt x="0" y="576580"/>
                  </a:lnTo>
                  <a:lnTo>
                    <a:pt x="8074659" y="576580"/>
                  </a:lnTo>
                  <a:lnTo>
                    <a:pt x="80746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125219"/>
              <a:ext cx="9143999" cy="54254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590" rIns="0" bIns="0" rtlCol="0">
            <a:spAutoFit/>
          </a:bodyPr>
          <a:lstStyle/>
          <a:p>
            <a:pPr marL="63055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AGENDA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69900" algn="l"/>
              </a:tabLst>
            </a:pPr>
            <a:r>
              <a:rPr spc="-40" dirty="0"/>
              <a:t>Antecedentes</a:t>
            </a:r>
            <a:r>
              <a:rPr spc="-150" dirty="0"/>
              <a:t> </a:t>
            </a:r>
            <a:r>
              <a:rPr spc="-455" dirty="0"/>
              <a:t>/</a:t>
            </a:r>
            <a:r>
              <a:rPr spc="-175" dirty="0"/>
              <a:t> </a:t>
            </a:r>
            <a:r>
              <a:rPr dirty="0"/>
              <a:t>Marco</a:t>
            </a:r>
            <a:r>
              <a:rPr spc="-165" dirty="0"/>
              <a:t> </a:t>
            </a:r>
            <a:r>
              <a:rPr spc="-10" dirty="0"/>
              <a:t>Regulatorio</a:t>
            </a:r>
          </a:p>
          <a:p>
            <a:pPr marL="469900" marR="5080" indent="-457834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35" dirty="0"/>
              <a:t>Introducción</a:t>
            </a:r>
            <a:r>
              <a:rPr spc="-175" dirty="0"/>
              <a:t> </a:t>
            </a:r>
            <a:r>
              <a:rPr spc="-50" dirty="0"/>
              <a:t>al</a:t>
            </a:r>
            <a:r>
              <a:rPr spc="-204" dirty="0"/>
              <a:t> </a:t>
            </a:r>
            <a:r>
              <a:rPr dirty="0"/>
              <a:t>Mercado</a:t>
            </a:r>
            <a:r>
              <a:rPr spc="-180" dirty="0"/>
              <a:t> </a:t>
            </a:r>
            <a:r>
              <a:rPr spc="-25" dirty="0"/>
              <a:t>Mayorista</a:t>
            </a:r>
            <a:r>
              <a:rPr spc="-195" dirty="0"/>
              <a:t> </a:t>
            </a:r>
            <a:r>
              <a:rPr spc="-40" dirty="0"/>
              <a:t>de</a:t>
            </a:r>
            <a:r>
              <a:rPr spc="-200" dirty="0"/>
              <a:t> </a:t>
            </a:r>
            <a:r>
              <a:rPr spc="-30" dirty="0"/>
              <a:t>Electricidad </a:t>
            </a:r>
            <a:r>
              <a:rPr spc="-35" dirty="0"/>
              <a:t>en</a:t>
            </a:r>
            <a:r>
              <a:rPr spc="-225" dirty="0"/>
              <a:t> </a:t>
            </a:r>
            <a:r>
              <a:rPr spc="-10" dirty="0"/>
              <a:t>Colombia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b="1" spc="-30" dirty="0">
                <a:solidFill>
                  <a:srgbClr val="000000"/>
                </a:solidFill>
                <a:latin typeface="Trebuchet MS"/>
                <a:cs typeface="Trebuchet MS"/>
              </a:rPr>
              <a:t>Experiencias</a:t>
            </a:r>
            <a:r>
              <a:rPr b="1" spc="-7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70" dirty="0">
                <a:solidFill>
                  <a:srgbClr val="000000"/>
                </a:solidFill>
                <a:latin typeface="Trebuchet MS"/>
                <a:cs typeface="Trebuchet MS"/>
              </a:rPr>
              <a:t>TIE’s</a:t>
            </a:r>
            <a:r>
              <a:rPr b="1" spc="-12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dirty="0">
                <a:solidFill>
                  <a:srgbClr val="000000"/>
                </a:solidFill>
                <a:latin typeface="Trebuchet MS"/>
                <a:cs typeface="Trebuchet MS"/>
              </a:rPr>
              <a:t>Colombia-</a:t>
            </a:r>
            <a:r>
              <a:rPr b="1" spc="-10" dirty="0">
                <a:solidFill>
                  <a:srgbClr val="000000"/>
                </a:solidFill>
                <a:latin typeface="Trebuchet MS"/>
                <a:cs typeface="Trebuchet MS"/>
              </a:rPr>
              <a:t>Ecuador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dirty="0"/>
              <a:t>Estado</a:t>
            </a:r>
            <a:r>
              <a:rPr spc="-195" dirty="0"/>
              <a:t> </a:t>
            </a:r>
            <a:r>
              <a:rPr spc="-40" dirty="0"/>
              <a:t>de</a:t>
            </a:r>
            <a:r>
              <a:rPr spc="-180" dirty="0"/>
              <a:t> </a:t>
            </a:r>
            <a:r>
              <a:rPr dirty="0"/>
              <a:t>las</a:t>
            </a:r>
            <a:r>
              <a:rPr spc="-170" dirty="0"/>
              <a:t> </a:t>
            </a:r>
            <a:r>
              <a:rPr spc="-55" dirty="0"/>
              <a:t>interconexiones</a:t>
            </a:r>
            <a:r>
              <a:rPr spc="-130" dirty="0"/>
              <a:t> </a:t>
            </a:r>
            <a:r>
              <a:rPr spc="-35" dirty="0"/>
              <a:t>en</a:t>
            </a:r>
            <a:r>
              <a:rPr spc="-185" dirty="0"/>
              <a:t> </a:t>
            </a:r>
            <a:r>
              <a:rPr spc="-10" dirty="0"/>
              <a:t>Suramérica</a:t>
            </a: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69900" algn="l"/>
              </a:tabLst>
            </a:pPr>
            <a:r>
              <a:rPr spc="-65" dirty="0"/>
              <a:t>Interconexión</a:t>
            </a:r>
            <a:r>
              <a:rPr spc="-30" dirty="0"/>
              <a:t> </a:t>
            </a:r>
            <a:r>
              <a:rPr spc="-25" dirty="0"/>
              <a:t>Ecuador-</a:t>
            </a:r>
            <a:r>
              <a:rPr spc="-20" dirty="0"/>
              <a:t>Perú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/>
              <a:t>Oportunidades</a:t>
            </a:r>
            <a:r>
              <a:rPr spc="-204" dirty="0"/>
              <a:t> </a:t>
            </a:r>
            <a:r>
              <a:rPr spc="-114" dirty="0"/>
              <a:t>y</a:t>
            </a:r>
            <a:r>
              <a:rPr spc="-225" dirty="0"/>
              <a:t> </a:t>
            </a:r>
            <a:r>
              <a:rPr spc="-20" dirty="0"/>
              <a:t>Retos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/>
              <a:t>Conclusiones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2252" y="62166"/>
            <a:ext cx="54565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35" dirty="0"/>
              <a:t>3.</a:t>
            </a:r>
            <a:r>
              <a:rPr sz="3200" spc="-260" dirty="0"/>
              <a:t> </a:t>
            </a:r>
            <a:r>
              <a:rPr sz="3200" spc="-155" dirty="0">
                <a:solidFill>
                  <a:srgbClr val="001F5F"/>
                </a:solidFill>
              </a:rPr>
              <a:t>TIE’s:</a:t>
            </a:r>
            <a:r>
              <a:rPr sz="3200" spc="-300" dirty="0">
                <a:solidFill>
                  <a:srgbClr val="001F5F"/>
                </a:solidFill>
              </a:rPr>
              <a:t> </a:t>
            </a:r>
            <a:r>
              <a:rPr sz="3200" spc="-25" dirty="0">
                <a:solidFill>
                  <a:srgbClr val="001F5F"/>
                </a:solidFill>
              </a:rPr>
              <a:t>Oportunidades</a:t>
            </a:r>
            <a:r>
              <a:rPr sz="3200" spc="-260" dirty="0">
                <a:solidFill>
                  <a:srgbClr val="001F5F"/>
                </a:solidFill>
              </a:rPr>
              <a:t> </a:t>
            </a:r>
            <a:r>
              <a:rPr sz="3200" spc="-150" dirty="0">
                <a:solidFill>
                  <a:srgbClr val="001F5F"/>
                </a:solidFill>
              </a:rPr>
              <a:t>y</a:t>
            </a:r>
            <a:r>
              <a:rPr sz="3200" spc="-275" dirty="0">
                <a:solidFill>
                  <a:srgbClr val="001F5F"/>
                </a:solidFill>
              </a:rPr>
              <a:t> </a:t>
            </a:r>
            <a:r>
              <a:rPr sz="3200" spc="-10" dirty="0">
                <a:solidFill>
                  <a:srgbClr val="001F5F"/>
                </a:solidFill>
              </a:rPr>
              <a:t>Retos</a:t>
            </a:r>
            <a:endParaRPr sz="3200"/>
          </a:p>
        </p:txBody>
      </p:sp>
      <p:sp>
        <p:nvSpPr>
          <p:cNvPr id="4" name="object 4"/>
          <p:cNvSpPr txBox="1"/>
          <p:nvPr/>
        </p:nvSpPr>
        <p:spPr>
          <a:xfrm>
            <a:off x="4259579" y="2305050"/>
            <a:ext cx="5638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50" dirty="0">
                <a:solidFill>
                  <a:srgbClr val="001F5F"/>
                </a:solidFill>
                <a:latin typeface="Trebuchet MS"/>
                <a:cs typeface="Trebuchet MS"/>
              </a:rPr>
              <a:t>200G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68300" y="899160"/>
            <a:ext cx="4137025" cy="4630420"/>
            <a:chOff x="368300" y="899160"/>
            <a:chExt cx="4137025" cy="463042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8107" y="1103540"/>
              <a:ext cx="2053718" cy="179533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706880" y="899160"/>
              <a:ext cx="0" cy="4630420"/>
            </a:xfrm>
            <a:custGeom>
              <a:avLst/>
              <a:gdLst/>
              <a:ahLst/>
              <a:cxnLst/>
              <a:rect l="l" t="t" r="r" b="b"/>
              <a:pathLst>
                <a:path h="4630420">
                  <a:moveTo>
                    <a:pt x="0" y="0"/>
                  </a:moveTo>
                  <a:lnTo>
                    <a:pt x="0" y="4630420"/>
                  </a:lnTo>
                </a:path>
              </a:pathLst>
            </a:custGeom>
            <a:ln w="19050">
              <a:solidFill>
                <a:srgbClr val="CDC5C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8300" y="1884680"/>
              <a:ext cx="1536700" cy="1536700"/>
            </a:xfrm>
            <a:custGeom>
              <a:avLst/>
              <a:gdLst/>
              <a:ahLst/>
              <a:cxnLst/>
              <a:rect l="l" t="t" r="r" b="b"/>
              <a:pathLst>
                <a:path w="1536700" h="1536700">
                  <a:moveTo>
                    <a:pt x="768350" y="0"/>
                  </a:moveTo>
                  <a:lnTo>
                    <a:pt x="719758" y="1511"/>
                  </a:lnTo>
                  <a:lnTo>
                    <a:pt x="671970" y="5987"/>
                  </a:lnTo>
                  <a:lnTo>
                    <a:pt x="625075" y="13336"/>
                  </a:lnTo>
                  <a:lnTo>
                    <a:pt x="579163" y="23468"/>
                  </a:lnTo>
                  <a:lnTo>
                    <a:pt x="534324" y="36294"/>
                  </a:lnTo>
                  <a:lnTo>
                    <a:pt x="490648" y="51723"/>
                  </a:lnTo>
                  <a:lnTo>
                    <a:pt x="448225" y="69666"/>
                  </a:lnTo>
                  <a:lnTo>
                    <a:pt x="407146" y="90032"/>
                  </a:lnTo>
                  <a:lnTo>
                    <a:pt x="367499" y="112731"/>
                  </a:lnTo>
                  <a:lnTo>
                    <a:pt x="329376" y="137673"/>
                  </a:lnTo>
                  <a:lnTo>
                    <a:pt x="292866" y="164769"/>
                  </a:lnTo>
                  <a:lnTo>
                    <a:pt x="258059" y="193928"/>
                  </a:lnTo>
                  <a:lnTo>
                    <a:pt x="225045" y="225059"/>
                  </a:lnTo>
                  <a:lnTo>
                    <a:pt x="193915" y="258074"/>
                  </a:lnTo>
                  <a:lnTo>
                    <a:pt x="164757" y="292882"/>
                  </a:lnTo>
                  <a:lnTo>
                    <a:pt x="137663" y="329393"/>
                  </a:lnTo>
                  <a:lnTo>
                    <a:pt x="112722" y="367516"/>
                  </a:lnTo>
                  <a:lnTo>
                    <a:pt x="90024" y="407162"/>
                  </a:lnTo>
                  <a:lnTo>
                    <a:pt x="69660" y="448242"/>
                  </a:lnTo>
                  <a:lnTo>
                    <a:pt x="51719" y="490663"/>
                  </a:lnTo>
                  <a:lnTo>
                    <a:pt x="36291" y="534338"/>
                  </a:lnTo>
                  <a:lnTo>
                    <a:pt x="23466" y="579175"/>
                  </a:lnTo>
                  <a:lnTo>
                    <a:pt x="13334" y="625085"/>
                  </a:lnTo>
                  <a:lnTo>
                    <a:pt x="5986" y="671977"/>
                  </a:lnTo>
                  <a:lnTo>
                    <a:pt x="1511" y="719762"/>
                  </a:lnTo>
                  <a:lnTo>
                    <a:pt x="0" y="768350"/>
                  </a:lnTo>
                  <a:lnTo>
                    <a:pt x="1511" y="816937"/>
                  </a:lnTo>
                  <a:lnTo>
                    <a:pt x="5986" y="864722"/>
                  </a:lnTo>
                  <a:lnTo>
                    <a:pt x="13334" y="911614"/>
                  </a:lnTo>
                  <a:lnTo>
                    <a:pt x="23466" y="957524"/>
                  </a:lnTo>
                  <a:lnTo>
                    <a:pt x="36291" y="1002361"/>
                  </a:lnTo>
                  <a:lnTo>
                    <a:pt x="51719" y="1046036"/>
                  </a:lnTo>
                  <a:lnTo>
                    <a:pt x="69660" y="1088457"/>
                  </a:lnTo>
                  <a:lnTo>
                    <a:pt x="90024" y="1129537"/>
                  </a:lnTo>
                  <a:lnTo>
                    <a:pt x="112722" y="1169183"/>
                  </a:lnTo>
                  <a:lnTo>
                    <a:pt x="137663" y="1207306"/>
                  </a:lnTo>
                  <a:lnTo>
                    <a:pt x="164757" y="1243817"/>
                  </a:lnTo>
                  <a:lnTo>
                    <a:pt x="193915" y="1278625"/>
                  </a:lnTo>
                  <a:lnTo>
                    <a:pt x="225045" y="1311640"/>
                  </a:lnTo>
                  <a:lnTo>
                    <a:pt x="258059" y="1342771"/>
                  </a:lnTo>
                  <a:lnTo>
                    <a:pt x="292866" y="1371930"/>
                  </a:lnTo>
                  <a:lnTo>
                    <a:pt x="329376" y="1399026"/>
                  </a:lnTo>
                  <a:lnTo>
                    <a:pt x="367499" y="1423968"/>
                  </a:lnTo>
                  <a:lnTo>
                    <a:pt x="407146" y="1446667"/>
                  </a:lnTo>
                  <a:lnTo>
                    <a:pt x="448225" y="1467033"/>
                  </a:lnTo>
                  <a:lnTo>
                    <a:pt x="490648" y="1484976"/>
                  </a:lnTo>
                  <a:lnTo>
                    <a:pt x="534324" y="1500405"/>
                  </a:lnTo>
                  <a:lnTo>
                    <a:pt x="579163" y="1513231"/>
                  </a:lnTo>
                  <a:lnTo>
                    <a:pt x="625075" y="1523363"/>
                  </a:lnTo>
                  <a:lnTo>
                    <a:pt x="671970" y="1530712"/>
                  </a:lnTo>
                  <a:lnTo>
                    <a:pt x="719758" y="1535188"/>
                  </a:lnTo>
                  <a:lnTo>
                    <a:pt x="768350" y="1536700"/>
                  </a:lnTo>
                  <a:lnTo>
                    <a:pt x="816937" y="1535188"/>
                  </a:lnTo>
                  <a:lnTo>
                    <a:pt x="864722" y="1530712"/>
                  </a:lnTo>
                  <a:lnTo>
                    <a:pt x="911614" y="1523363"/>
                  </a:lnTo>
                  <a:lnTo>
                    <a:pt x="957524" y="1513231"/>
                  </a:lnTo>
                  <a:lnTo>
                    <a:pt x="1002361" y="1500405"/>
                  </a:lnTo>
                  <a:lnTo>
                    <a:pt x="1046036" y="1484976"/>
                  </a:lnTo>
                  <a:lnTo>
                    <a:pt x="1088457" y="1467033"/>
                  </a:lnTo>
                  <a:lnTo>
                    <a:pt x="1129537" y="1446667"/>
                  </a:lnTo>
                  <a:lnTo>
                    <a:pt x="1169183" y="1423968"/>
                  </a:lnTo>
                  <a:lnTo>
                    <a:pt x="1207306" y="1399026"/>
                  </a:lnTo>
                  <a:lnTo>
                    <a:pt x="1243817" y="1371930"/>
                  </a:lnTo>
                  <a:lnTo>
                    <a:pt x="1278625" y="1342771"/>
                  </a:lnTo>
                  <a:lnTo>
                    <a:pt x="1311640" y="1311640"/>
                  </a:lnTo>
                  <a:lnTo>
                    <a:pt x="1342771" y="1278625"/>
                  </a:lnTo>
                  <a:lnTo>
                    <a:pt x="1371930" y="1243817"/>
                  </a:lnTo>
                  <a:lnTo>
                    <a:pt x="1399026" y="1207306"/>
                  </a:lnTo>
                  <a:lnTo>
                    <a:pt x="1423968" y="1169183"/>
                  </a:lnTo>
                  <a:lnTo>
                    <a:pt x="1446667" y="1129537"/>
                  </a:lnTo>
                  <a:lnTo>
                    <a:pt x="1467033" y="1088457"/>
                  </a:lnTo>
                  <a:lnTo>
                    <a:pt x="1484976" y="1046036"/>
                  </a:lnTo>
                  <a:lnTo>
                    <a:pt x="1500405" y="1002361"/>
                  </a:lnTo>
                  <a:lnTo>
                    <a:pt x="1513231" y="957524"/>
                  </a:lnTo>
                  <a:lnTo>
                    <a:pt x="1523363" y="911614"/>
                  </a:lnTo>
                  <a:lnTo>
                    <a:pt x="1530712" y="864722"/>
                  </a:lnTo>
                  <a:lnTo>
                    <a:pt x="1535188" y="816937"/>
                  </a:lnTo>
                  <a:lnTo>
                    <a:pt x="1536700" y="768350"/>
                  </a:lnTo>
                  <a:lnTo>
                    <a:pt x="1535188" y="719762"/>
                  </a:lnTo>
                  <a:lnTo>
                    <a:pt x="1530712" y="671977"/>
                  </a:lnTo>
                  <a:lnTo>
                    <a:pt x="1523363" y="625085"/>
                  </a:lnTo>
                  <a:lnTo>
                    <a:pt x="1513231" y="579175"/>
                  </a:lnTo>
                  <a:lnTo>
                    <a:pt x="1500405" y="534338"/>
                  </a:lnTo>
                  <a:lnTo>
                    <a:pt x="1484976" y="490663"/>
                  </a:lnTo>
                  <a:lnTo>
                    <a:pt x="1467033" y="448242"/>
                  </a:lnTo>
                  <a:lnTo>
                    <a:pt x="1446667" y="407162"/>
                  </a:lnTo>
                  <a:lnTo>
                    <a:pt x="1423968" y="367516"/>
                  </a:lnTo>
                  <a:lnTo>
                    <a:pt x="1399026" y="329393"/>
                  </a:lnTo>
                  <a:lnTo>
                    <a:pt x="1371930" y="292882"/>
                  </a:lnTo>
                  <a:lnTo>
                    <a:pt x="1342771" y="258074"/>
                  </a:lnTo>
                  <a:lnTo>
                    <a:pt x="1311640" y="225059"/>
                  </a:lnTo>
                  <a:lnTo>
                    <a:pt x="1278625" y="193928"/>
                  </a:lnTo>
                  <a:lnTo>
                    <a:pt x="1243817" y="164769"/>
                  </a:lnTo>
                  <a:lnTo>
                    <a:pt x="1207306" y="137673"/>
                  </a:lnTo>
                  <a:lnTo>
                    <a:pt x="1169183" y="112731"/>
                  </a:lnTo>
                  <a:lnTo>
                    <a:pt x="1129537" y="90032"/>
                  </a:lnTo>
                  <a:lnTo>
                    <a:pt x="1088457" y="69666"/>
                  </a:lnTo>
                  <a:lnTo>
                    <a:pt x="1046036" y="51723"/>
                  </a:lnTo>
                  <a:lnTo>
                    <a:pt x="1002361" y="36294"/>
                  </a:lnTo>
                  <a:lnTo>
                    <a:pt x="957524" y="23468"/>
                  </a:lnTo>
                  <a:lnTo>
                    <a:pt x="911614" y="13336"/>
                  </a:lnTo>
                  <a:lnTo>
                    <a:pt x="864722" y="5987"/>
                  </a:lnTo>
                  <a:lnTo>
                    <a:pt x="816937" y="1511"/>
                  </a:lnTo>
                  <a:lnTo>
                    <a:pt x="768350" y="0"/>
                  </a:lnTo>
                  <a:close/>
                </a:path>
              </a:pathLst>
            </a:custGeom>
            <a:solidFill>
              <a:srgbClr val="EC51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558539" y="899160"/>
              <a:ext cx="0" cy="4630420"/>
            </a:xfrm>
            <a:custGeom>
              <a:avLst/>
              <a:gdLst/>
              <a:ahLst/>
              <a:cxnLst/>
              <a:rect l="l" t="t" r="r" b="b"/>
              <a:pathLst>
                <a:path h="4630420">
                  <a:moveTo>
                    <a:pt x="0" y="0"/>
                  </a:moveTo>
                  <a:lnTo>
                    <a:pt x="0" y="4630420"/>
                  </a:lnTo>
                </a:path>
              </a:pathLst>
            </a:custGeom>
            <a:ln w="19050">
              <a:solidFill>
                <a:srgbClr val="CDC5C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45637" y="1035942"/>
              <a:ext cx="2559685" cy="908050"/>
            </a:xfrm>
            <a:custGeom>
              <a:avLst/>
              <a:gdLst/>
              <a:ahLst/>
              <a:cxnLst/>
              <a:rect l="l" t="t" r="r" b="b"/>
              <a:pathLst>
                <a:path w="2559685" h="908050">
                  <a:moveTo>
                    <a:pt x="2105136" y="13223"/>
                  </a:moveTo>
                  <a:lnTo>
                    <a:pt x="2135821" y="42361"/>
                  </a:lnTo>
                  <a:lnTo>
                    <a:pt x="2509340" y="430085"/>
                  </a:lnTo>
                  <a:lnTo>
                    <a:pt x="2548384" y="478726"/>
                  </a:lnTo>
                  <a:lnTo>
                    <a:pt x="2559631" y="521578"/>
                  </a:lnTo>
                  <a:lnTo>
                    <a:pt x="2558412" y="535864"/>
                  </a:lnTo>
                  <a:lnTo>
                    <a:pt x="2525951" y="575993"/>
                  </a:lnTo>
                  <a:lnTo>
                    <a:pt x="2459102" y="594640"/>
                  </a:lnTo>
                  <a:lnTo>
                    <a:pt x="2314321" y="624706"/>
                  </a:lnTo>
                  <a:lnTo>
                    <a:pt x="1936683" y="696123"/>
                  </a:lnTo>
                  <a:lnTo>
                    <a:pt x="1896522" y="701435"/>
                  </a:lnTo>
                  <a:lnTo>
                    <a:pt x="1871546" y="702343"/>
                  </a:lnTo>
                  <a:lnTo>
                    <a:pt x="1856363" y="699563"/>
                  </a:lnTo>
                  <a:lnTo>
                    <a:pt x="1826066" y="675829"/>
                  </a:lnTo>
                  <a:lnTo>
                    <a:pt x="1815397" y="644926"/>
                  </a:lnTo>
                  <a:lnTo>
                    <a:pt x="1821415" y="608321"/>
                  </a:lnTo>
                  <a:lnTo>
                    <a:pt x="1884990" y="405481"/>
                  </a:lnTo>
                  <a:lnTo>
                    <a:pt x="1855404" y="399605"/>
                  </a:lnTo>
                  <a:lnTo>
                    <a:pt x="1751292" y="384685"/>
                  </a:lnTo>
                  <a:lnTo>
                    <a:pt x="1663023" y="376857"/>
                  </a:lnTo>
                  <a:lnTo>
                    <a:pt x="1572365" y="372537"/>
                  </a:lnTo>
                  <a:lnTo>
                    <a:pt x="1479602" y="373458"/>
                  </a:lnTo>
                  <a:lnTo>
                    <a:pt x="1386214" y="378367"/>
                  </a:lnTo>
                  <a:lnTo>
                    <a:pt x="1293579" y="388928"/>
                  </a:lnTo>
                  <a:lnTo>
                    <a:pt x="1202560" y="403424"/>
                  </a:lnTo>
                  <a:lnTo>
                    <a:pt x="1107169" y="424489"/>
                  </a:lnTo>
                  <a:lnTo>
                    <a:pt x="1003849" y="450658"/>
                  </a:lnTo>
                  <a:lnTo>
                    <a:pt x="850798" y="496725"/>
                  </a:lnTo>
                  <a:lnTo>
                    <a:pt x="767826" y="525797"/>
                  </a:lnTo>
                  <a:lnTo>
                    <a:pt x="628521" y="581161"/>
                  </a:lnTo>
                  <a:lnTo>
                    <a:pt x="551197" y="616602"/>
                  </a:lnTo>
                  <a:lnTo>
                    <a:pt x="421459" y="682549"/>
                  </a:lnTo>
                  <a:lnTo>
                    <a:pt x="323000" y="737963"/>
                  </a:lnTo>
                  <a:lnTo>
                    <a:pt x="245046" y="784929"/>
                  </a:lnTo>
                  <a:lnTo>
                    <a:pt x="187099" y="825153"/>
                  </a:lnTo>
                  <a:lnTo>
                    <a:pt x="117328" y="879576"/>
                  </a:lnTo>
                  <a:lnTo>
                    <a:pt x="98096" y="892732"/>
                  </a:lnTo>
                  <a:lnTo>
                    <a:pt x="81167" y="902367"/>
                  </a:lnTo>
                  <a:lnTo>
                    <a:pt x="68770" y="907080"/>
                  </a:lnTo>
                  <a:lnTo>
                    <a:pt x="57758" y="907785"/>
                  </a:lnTo>
                  <a:lnTo>
                    <a:pt x="46384" y="906060"/>
                  </a:lnTo>
                  <a:lnTo>
                    <a:pt x="7962" y="877221"/>
                  </a:lnTo>
                  <a:lnTo>
                    <a:pt x="0" y="839958"/>
                  </a:lnTo>
                  <a:lnTo>
                    <a:pt x="1693" y="827048"/>
                  </a:lnTo>
                  <a:lnTo>
                    <a:pt x="65334" y="755149"/>
                  </a:lnTo>
                  <a:lnTo>
                    <a:pt x="130171" y="706384"/>
                  </a:lnTo>
                  <a:lnTo>
                    <a:pt x="222564" y="645526"/>
                  </a:lnTo>
                  <a:lnTo>
                    <a:pt x="313830" y="591854"/>
                  </a:lnTo>
                  <a:lnTo>
                    <a:pt x="413310" y="538382"/>
                  </a:lnTo>
                  <a:lnTo>
                    <a:pt x="496102" y="498415"/>
                  </a:lnTo>
                  <a:lnTo>
                    <a:pt x="649086" y="432666"/>
                  </a:lnTo>
                  <a:lnTo>
                    <a:pt x="736854" y="399421"/>
                  </a:lnTo>
                  <a:lnTo>
                    <a:pt x="878449" y="351256"/>
                  </a:lnTo>
                  <a:lnTo>
                    <a:pt x="971256" y="324430"/>
                  </a:lnTo>
                  <a:lnTo>
                    <a:pt x="1112665" y="288815"/>
                  </a:lnTo>
                  <a:lnTo>
                    <a:pt x="1222959" y="268062"/>
                  </a:lnTo>
                  <a:lnTo>
                    <a:pt x="1327546" y="253344"/>
                  </a:lnTo>
                  <a:lnTo>
                    <a:pt x="1466012" y="242877"/>
                  </a:lnTo>
                  <a:lnTo>
                    <a:pt x="1540982" y="241522"/>
                  </a:lnTo>
                  <a:lnTo>
                    <a:pt x="1640840" y="245160"/>
                  </a:lnTo>
                  <a:lnTo>
                    <a:pt x="1738752" y="252509"/>
                  </a:lnTo>
                  <a:lnTo>
                    <a:pt x="1829731" y="263512"/>
                  </a:lnTo>
                  <a:lnTo>
                    <a:pt x="1884177" y="273124"/>
                  </a:lnTo>
                  <a:lnTo>
                    <a:pt x="1917634" y="276046"/>
                  </a:lnTo>
                  <a:lnTo>
                    <a:pt x="1924001" y="274391"/>
                  </a:lnTo>
                  <a:lnTo>
                    <a:pt x="1977767" y="113641"/>
                  </a:lnTo>
                  <a:lnTo>
                    <a:pt x="2004655" y="42679"/>
                  </a:lnTo>
                  <a:lnTo>
                    <a:pt x="2032079" y="6057"/>
                  </a:lnTo>
                  <a:lnTo>
                    <a:pt x="2057428" y="0"/>
                  </a:lnTo>
                  <a:lnTo>
                    <a:pt x="2069813" y="671"/>
                  </a:lnTo>
                  <a:lnTo>
                    <a:pt x="2082939" y="3391"/>
                  </a:lnTo>
                  <a:lnTo>
                    <a:pt x="2095237" y="7721"/>
                  </a:lnTo>
                  <a:lnTo>
                    <a:pt x="2105136" y="13223"/>
                  </a:lnTo>
                  <a:close/>
                </a:path>
              </a:pathLst>
            </a:custGeom>
            <a:solidFill>
              <a:srgbClr val="CDC5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7002780" y="784859"/>
            <a:ext cx="2084705" cy="4754245"/>
            <a:chOff x="7002780" y="784859"/>
            <a:chExt cx="2084705" cy="4754245"/>
          </a:xfrm>
        </p:grpSpPr>
        <p:sp>
          <p:nvSpPr>
            <p:cNvPr id="12" name="object 12"/>
            <p:cNvSpPr/>
            <p:nvPr/>
          </p:nvSpPr>
          <p:spPr>
            <a:xfrm>
              <a:off x="7152640" y="899159"/>
              <a:ext cx="1925320" cy="4630420"/>
            </a:xfrm>
            <a:custGeom>
              <a:avLst/>
              <a:gdLst/>
              <a:ahLst/>
              <a:cxnLst/>
              <a:rect l="l" t="t" r="r" b="b"/>
              <a:pathLst>
                <a:path w="1925320" h="4630420">
                  <a:moveTo>
                    <a:pt x="1925319" y="0"/>
                  </a:moveTo>
                  <a:lnTo>
                    <a:pt x="1925319" y="4630420"/>
                  </a:lnTo>
                </a:path>
                <a:path w="1925320" h="4630420">
                  <a:moveTo>
                    <a:pt x="0" y="0"/>
                  </a:moveTo>
                  <a:lnTo>
                    <a:pt x="0" y="4630420"/>
                  </a:lnTo>
                </a:path>
              </a:pathLst>
            </a:custGeom>
            <a:ln w="19050">
              <a:solidFill>
                <a:srgbClr val="CDC5C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002780" y="784859"/>
              <a:ext cx="495300" cy="495300"/>
            </a:xfrm>
            <a:custGeom>
              <a:avLst/>
              <a:gdLst/>
              <a:ahLst/>
              <a:cxnLst/>
              <a:rect l="l" t="t" r="r" b="b"/>
              <a:pathLst>
                <a:path w="495300" h="495300">
                  <a:moveTo>
                    <a:pt x="247650" y="0"/>
                  </a:moveTo>
                  <a:lnTo>
                    <a:pt x="197738" y="5031"/>
                  </a:lnTo>
                  <a:lnTo>
                    <a:pt x="151251" y="19460"/>
                  </a:lnTo>
                  <a:lnTo>
                    <a:pt x="109184" y="42293"/>
                  </a:lnTo>
                  <a:lnTo>
                    <a:pt x="72532" y="72532"/>
                  </a:lnTo>
                  <a:lnTo>
                    <a:pt x="42293" y="109184"/>
                  </a:lnTo>
                  <a:lnTo>
                    <a:pt x="19460" y="151251"/>
                  </a:lnTo>
                  <a:lnTo>
                    <a:pt x="5031" y="197738"/>
                  </a:lnTo>
                  <a:lnTo>
                    <a:pt x="0" y="247650"/>
                  </a:lnTo>
                  <a:lnTo>
                    <a:pt x="5031" y="297561"/>
                  </a:lnTo>
                  <a:lnTo>
                    <a:pt x="19460" y="344048"/>
                  </a:lnTo>
                  <a:lnTo>
                    <a:pt x="42293" y="386115"/>
                  </a:lnTo>
                  <a:lnTo>
                    <a:pt x="72532" y="422767"/>
                  </a:lnTo>
                  <a:lnTo>
                    <a:pt x="109184" y="453006"/>
                  </a:lnTo>
                  <a:lnTo>
                    <a:pt x="151251" y="475839"/>
                  </a:lnTo>
                  <a:lnTo>
                    <a:pt x="197738" y="490268"/>
                  </a:lnTo>
                  <a:lnTo>
                    <a:pt x="247650" y="495300"/>
                  </a:lnTo>
                  <a:lnTo>
                    <a:pt x="297561" y="490268"/>
                  </a:lnTo>
                  <a:lnTo>
                    <a:pt x="344048" y="475839"/>
                  </a:lnTo>
                  <a:lnTo>
                    <a:pt x="386115" y="453006"/>
                  </a:lnTo>
                  <a:lnTo>
                    <a:pt x="422767" y="422767"/>
                  </a:lnTo>
                  <a:lnTo>
                    <a:pt x="453006" y="386115"/>
                  </a:lnTo>
                  <a:lnTo>
                    <a:pt x="475839" y="344048"/>
                  </a:lnTo>
                  <a:lnTo>
                    <a:pt x="490268" y="297561"/>
                  </a:lnTo>
                  <a:lnTo>
                    <a:pt x="495300" y="247650"/>
                  </a:lnTo>
                  <a:lnTo>
                    <a:pt x="490268" y="197738"/>
                  </a:lnTo>
                  <a:lnTo>
                    <a:pt x="475839" y="151251"/>
                  </a:lnTo>
                  <a:lnTo>
                    <a:pt x="453006" y="109184"/>
                  </a:lnTo>
                  <a:lnTo>
                    <a:pt x="422767" y="72532"/>
                  </a:lnTo>
                  <a:lnTo>
                    <a:pt x="386115" y="42293"/>
                  </a:lnTo>
                  <a:lnTo>
                    <a:pt x="344048" y="19460"/>
                  </a:lnTo>
                  <a:lnTo>
                    <a:pt x="297561" y="5031"/>
                  </a:lnTo>
                  <a:lnTo>
                    <a:pt x="247650" y="0"/>
                  </a:lnTo>
                  <a:close/>
                </a:path>
              </a:pathLst>
            </a:custGeom>
            <a:solidFill>
              <a:srgbClr val="EC51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671059" y="899160"/>
            <a:ext cx="835660" cy="4630420"/>
            <a:chOff x="4671059" y="899160"/>
            <a:chExt cx="835660" cy="4630420"/>
          </a:xfrm>
        </p:grpSpPr>
        <p:sp>
          <p:nvSpPr>
            <p:cNvPr id="15" name="object 15"/>
            <p:cNvSpPr/>
            <p:nvPr/>
          </p:nvSpPr>
          <p:spPr>
            <a:xfrm>
              <a:off x="5389879" y="899160"/>
              <a:ext cx="0" cy="4630420"/>
            </a:xfrm>
            <a:custGeom>
              <a:avLst/>
              <a:gdLst/>
              <a:ahLst/>
              <a:cxnLst/>
              <a:rect l="l" t="t" r="r" b="b"/>
              <a:pathLst>
                <a:path h="4630420">
                  <a:moveTo>
                    <a:pt x="0" y="0"/>
                  </a:moveTo>
                  <a:lnTo>
                    <a:pt x="0" y="4630420"/>
                  </a:lnTo>
                </a:path>
              </a:pathLst>
            </a:custGeom>
            <a:ln w="19050">
              <a:solidFill>
                <a:srgbClr val="CDC5C8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671059" y="1356360"/>
              <a:ext cx="835660" cy="838200"/>
            </a:xfrm>
            <a:custGeom>
              <a:avLst/>
              <a:gdLst/>
              <a:ahLst/>
              <a:cxnLst/>
              <a:rect l="l" t="t" r="r" b="b"/>
              <a:pathLst>
                <a:path w="835660" h="838200">
                  <a:moveTo>
                    <a:pt x="417829" y="0"/>
                  </a:moveTo>
                  <a:lnTo>
                    <a:pt x="369102" y="2818"/>
                  </a:lnTo>
                  <a:lnTo>
                    <a:pt x="322026" y="11065"/>
                  </a:lnTo>
                  <a:lnTo>
                    <a:pt x="276914" y="24426"/>
                  </a:lnTo>
                  <a:lnTo>
                    <a:pt x="234079" y="42587"/>
                  </a:lnTo>
                  <a:lnTo>
                    <a:pt x="193837" y="65234"/>
                  </a:lnTo>
                  <a:lnTo>
                    <a:pt x="156499" y="92053"/>
                  </a:lnTo>
                  <a:lnTo>
                    <a:pt x="122380" y="122729"/>
                  </a:lnTo>
                  <a:lnTo>
                    <a:pt x="91793" y="156949"/>
                  </a:lnTo>
                  <a:lnTo>
                    <a:pt x="65051" y="194399"/>
                  </a:lnTo>
                  <a:lnTo>
                    <a:pt x="42469" y="234764"/>
                  </a:lnTo>
                  <a:lnTo>
                    <a:pt x="24359" y="277731"/>
                  </a:lnTo>
                  <a:lnTo>
                    <a:pt x="11035" y="322985"/>
                  </a:lnTo>
                  <a:lnTo>
                    <a:pt x="2811" y="370213"/>
                  </a:lnTo>
                  <a:lnTo>
                    <a:pt x="0" y="419100"/>
                  </a:lnTo>
                  <a:lnTo>
                    <a:pt x="2811" y="467986"/>
                  </a:lnTo>
                  <a:lnTo>
                    <a:pt x="11035" y="515214"/>
                  </a:lnTo>
                  <a:lnTo>
                    <a:pt x="24359" y="560468"/>
                  </a:lnTo>
                  <a:lnTo>
                    <a:pt x="42469" y="603435"/>
                  </a:lnTo>
                  <a:lnTo>
                    <a:pt x="65051" y="643800"/>
                  </a:lnTo>
                  <a:lnTo>
                    <a:pt x="91793" y="681250"/>
                  </a:lnTo>
                  <a:lnTo>
                    <a:pt x="122380" y="715470"/>
                  </a:lnTo>
                  <a:lnTo>
                    <a:pt x="156499" y="746146"/>
                  </a:lnTo>
                  <a:lnTo>
                    <a:pt x="193837" y="772965"/>
                  </a:lnTo>
                  <a:lnTo>
                    <a:pt x="234079" y="795612"/>
                  </a:lnTo>
                  <a:lnTo>
                    <a:pt x="276914" y="813773"/>
                  </a:lnTo>
                  <a:lnTo>
                    <a:pt x="322026" y="827134"/>
                  </a:lnTo>
                  <a:lnTo>
                    <a:pt x="369102" y="835381"/>
                  </a:lnTo>
                  <a:lnTo>
                    <a:pt x="417829" y="838200"/>
                  </a:lnTo>
                  <a:lnTo>
                    <a:pt x="466557" y="835381"/>
                  </a:lnTo>
                  <a:lnTo>
                    <a:pt x="513633" y="827134"/>
                  </a:lnTo>
                  <a:lnTo>
                    <a:pt x="558745" y="813773"/>
                  </a:lnTo>
                  <a:lnTo>
                    <a:pt x="601580" y="795612"/>
                  </a:lnTo>
                  <a:lnTo>
                    <a:pt x="641822" y="772965"/>
                  </a:lnTo>
                  <a:lnTo>
                    <a:pt x="679160" y="746146"/>
                  </a:lnTo>
                  <a:lnTo>
                    <a:pt x="713279" y="715470"/>
                  </a:lnTo>
                  <a:lnTo>
                    <a:pt x="743866" y="681250"/>
                  </a:lnTo>
                  <a:lnTo>
                    <a:pt x="770608" y="643800"/>
                  </a:lnTo>
                  <a:lnTo>
                    <a:pt x="793190" y="603435"/>
                  </a:lnTo>
                  <a:lnTo>
                    <a:pt x="811300" y="560468"/>
                  </a:lnTo>
                  <a:lnTo>
                    <a:pt x="824624" y="515214"/>
                  </a:lnTo>
                  <a:lnTo>
                    <a:pt x="832848" y="467986"/>
                  </a:lnTo>
                  <a:lnTo>
                    <a:pt x="835660" y="419100"/>
                  </a:lnTo>
                  <a:lnTo>
                    <a:pt x="832848" y="370213"/>
                  </a:lnTo>
                  <a:lnTo>
                    <a:pt x="824624" y="322985"/>
                  </a:lnTo>
                  <a:lnTo>
                    <a:pt x="811300" y="277731"/>
                  </a:lnTo>
                  <a:lnTo>
                    <a:pt x="793190" y="234764"/>
                  </a:lnTo>
                  <a:lnTo>
                    <a:pt x="770608" y="194399"/>
                  </a:lnTo>
                  <a:lnTo>
                    <a:pt x="743866" y="156949"/>
                  </a:lnTo>
                  <a:lnTo>
                    <a:pt x="713279" y="122729"/>
                  </a:lnTo>
                  <a:lnTo>
                    <a:pt x="679160" y="92053"/>
                  </a:lnTo>
                  <a:lnTo>
                    <a:pt x="641822" y="65234"/>
                  </a:lnTo>
                  <a:lnTo>
                    <a:pt x="601580" y="42587"/>
                  </a:lnTo>
                  <a:lnTo>
                    <a:pt x="558745" y="24426"/>
                  </a:lnTo>
                  <a:lnTo>
                    <a:pt x="513633" y="11065"/>
                  </a:lnTo>
                  <a:lnTo>
                    <a:pt x="466557" y="2818"/>
                  </a:lnTo>
                  <a:lnTo>
                    <a:pt x="417829" y="0"/>
                  </a:lnTo>
                  <a:close/>
                </a:path>
              </a:pathLst>
            </a:custGeom>
            <a:solidFill>
              <a:srgbClr val="EC51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/>
          <p:nvPr/>
        </p:nvSpPr>
        <p:spPr>
          <a:xfrm>
            <a:off x="5564691" y="712078"/>
            <a:ext cx="1233170" cy="782955"/>
          </a:xfrm>
          <a:custGeom>
            <a:avLst/>
            <a:gdLst/>
            <a:ahLst/>
            <a:cxnLst/>
            <a:rect l="l" t="t" r="r" b="b"/>
            <a:pathLst>
              <a:path w="1233170" h="782955">
                <a:moveTo>
                  <a:pt x="920948" y="1337"/>
                </a:moveTo>
                <a:lnTo>
                  <a:pt x="971667" y="26655"/>
                </a:lnTo>
                <a:lnTo>
                  <a:pt x="1156350" y="124992"/>
                </a:lnTo>
                <a:lnTo>
                  <a:pt x="1200146" y="149812"/>
                </a:lnTo>
                <a:lnTo>
                  <a:pt x="1230613" y="181740"/>
                </a:lnTo>
                <a:lnTo>
                  <a:pt x="1232558" y="196153"/>
                </a:lnTo>
                <a:lnTo>
                  <a:pt x="1231329" y="202969"/>
                </a:lnTo>
                <a:lnTo>
                  <a:pt x="1202680" y="228200"/>
                </a:lnTo>
                <a:lnTo>
                  <a:pt x="1155338" y="255907"/>
                </a:lnTo>
                <a:lnTo>
                  <a:pt x="985086" y="350213"/>
                </a:lnTo>
                <a:lnTo>
                  <a:pt x="936828" y="375366"/>
                </a:lnTo>
                <a:lnTo>
                  <a:pt x="913586" y="384343"/>
                </a:lnTo>
                <a:lnTo>
                  <a:pt x="901529" y="383747"/>
                </a:lnTo>
                <a:lnTo>
                  <a:pt x="875575" y="344923"/>
                </a:lnTo>
                <a:lnTo>
                  <a:pt x="874446" y="233181"/>
                </a:lnTo>
                <a:lnTo>
                  <a:pt x="858699" y="235044"/>
                </a:lnTo>
                <a:lnTo>
                  <a:pt x="804221" y="244481"/>
                </a:lnTo>
                <a:lnTo>
                  <a:pt x="758815" y="254892"/>
                </a:lnTo>
                <a:lnTo>
                  <a:pt x="712784" y="267446"/>
                </a:lnTo>
                <a:lnTo>
                  <a:pt x="666551" y="282962"/>
                </a:lnTo>
                <a:lnTo>
                  <a:pt x="620653" y="300573"/>
                </a:lnTo>
                <a:lnTo>
                  <a:pt x="576049" y="320888"/>
                </a:lnTo>
                <a:lnTo>
                  <a:pt x="532891" y="342908"/>
                </a:lnTo>
                <a:lnTo>
                  <a:pt x="488612" y="368923"/>
                </a:lnTo>
                <a:lnTo>
                  <a:pt x="441198" y="398777"/>
                </a:lnTo>
                <a:lnTo>
                  <a:pt x="372148" y="446651"/>
                </a:lnTo>
                <a:lnTo>
                  <a:pt x="335378" y="474654"/>
                </a:lnTo>
                <a:lnTo>
                  <a:pt x="274709" y="524946"/>
                </a:lnTo>
                <a:lnTo>
                  <a:pt x="232410" y="564240"/>
                </a:lnTo>
                <a:lnTo>
                  <a:pt x="187630" y="609247"/>
                </a:lnTo>
                <a:lnTo>
                  <a:pt x="147392" y="652935"/>
                </a:lnTo>
                <a:lnTo>
                  <a:pt x="116036" y="689072"/>
                </a:lnTo>
                <a:lnTo>
                  <a:pt x="67535" y="757125"/>
                </a:lnTo>
                <a:lnTo>
                  <a:pt x="60054" y="766825"/>
                </a:lnTo>
                <a:lnTo>
                  <a:pt x="53153" y="774390"/>
                </a:lnTo>
                <a:lnTo>
                  <a:pt x="47719" y="778759"/>
                </a:lnTo>
                <a:lnTo>
                  <a:pt x="41044" y="782374"/>
                </a:lnTo>
                <a:lnTo>
                  <a:pt x="32055" y="782960"/>
                </a:lnTo>
                <a:lnTo>
                  <a:pt x="17731" y="777569"/>
                </a:lnTo>
                <a:lnTo>
                  <a:pt x="12469" y="773697"/>
                </a:lnTo>
                <a:lnTo>
                  <a:pt x="8087" y="768673"/>
                </a:lnTo>
                <a:lnTo>
                  <a:pt x="1164" y="755079"/>
                </a:lnTo>
                <a:lnTo>
                  <a:pt x="0" y="744698"/>
                </a:lnTo>
                <a:lnTo>
                  <a:pt x="2499" y="735996"/>
                </a:lnTo>
                <a:lnTo>
                  <a:pt x="45851" y="668441"/>
                </a:lnTo>
                <a:lnTo>
                  <a:pt x="82172" y="623015"/>
                </a:lnTo>
                <a:lnTo>
                  <a:pt x="119096" y="581366"/>
                </a:lnTo>
                <a:lnTo>
                  <a:pt x="160160" y="538483"/>
                </a:lnTo>
                <a:lnTo>
                  <a:pt x="195070" y="505062"/>
                </a:lnTo>
                <a:lnTo>
                  <a:pt x="260894" y="447357"/>
                </a:lnTo>
                <a:lnTo>
                  <a:pt x="310331" y="408026"/>
                </a:lnTo>
                <a:lnTo>
                  <a:pt x="362366" y="369425"/>
                </a:lnTo>
                <a:lnTo>
                  <a:pt x="416020" y="333388"/>
                </a:lnTo>
                <a:lnTo>
                  <a:pt x="469343" y="300190"/>
                </a:lnTo>
                <a:lnTo>
                  <a:pt x="521124" y="271913"/>
                </a:lnTo>
                <a:lnTo>
                  <a:pt x="571029" y="247580"/>
                </a:lnTo>
                <a:lnTo>
                  <a:pt x="638565" y="219873"/>
                </a:lnTo>
                <a:lnTo>
                  <a:pt x="675831" y="207029"/>
                </a:lnTo>
                <a:lnTo>
                  <a:pt x="726351" y="192641"/>
                </a:lnTo>
                <a:lnTo>
                  <a:pt x="776501" y="180425"/>
                </a:lnTo>
                <a:lnTo>
                  <a:pt x="823777" y="171161"/>
                </a:lnTo>
                <a:lnTo>
                  <a:pt x="852560" y="167131"/>
                </a:lnTo>
                <a:lnTo>
                  <a:pt x="869763" y="163162"/>
                </a:lnTo>
                <a:lnTo>
                  <a:pt x="872678" y="161301"/>
                </a:lnTo>
                <a:lnTo>
                  <a:pt x="873475" y="72196"/>
                </a:lnTo>
                <a:lnTo>
                  <a:pt x="875403" y="32350"/>
                </a:lnTo>
                <a:lnTo>
                  <a:pt x="901166" y="770"/>
                </a:lnTo>
                <a:lnTo>
                  <a:pt x="908170" y="0"/>
                </a:lnTo>
                <a:lnTo>
                  <a:pt x="915022" y="169"/>
                </a:lnTo>
                <a:lnTo>
                  <a:pt x="920948" y="1337"/>
                </a:lnTo>
                <a:close/>
              </a:path>
            </a:pathLst>
          </a:custGeom>
          <a:solidFill>
            <a:srgbClr val="CDC5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698358" y="1235392"/>
            <a:ext cx="859790" cy="1560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7475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001F5F"/>
                </a:solidFill>
                <a:latin typeface="Trebuchet MS"/>
                <a:cs typeface="Trebuchet MS"/>
              </a:rPr>
              <a:t>2023</a:t>
            </a:r>
            <a:endParaRPr sz="2000">
              <a:latin typeface="Trebuchet MS"/>
              <a:cs typeface="Trebuchet MS"/>
            </a:endParaRPr>
          </a:p>
          <a:p>
            <a:pPr marL="12700" marR="5080" indent="-1270" algn="ctr">
              <a:lnSpc>
                <a:spcPct val="100000"/>
              </a:lnSpc>
              <a:spcBef>
                <a:spcPts val="1285"/>
              </a:spcBef>
            </a:pP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Firma</a:t>
            </a:r>
            <a:r>
              <a:rPr sz="14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acuerdos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operativo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60" dirty="0">
                <a:solidFill>
                  <a:srgbClr val="001F5F"/>
                </a:solidFill>
                <a:latin typeface="Trebuchet MS"/>
                <a:cs typeface="Trebuchet MS"/>
              </a:rPr>
              <a:t>y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comercial. </a:t>
            </a:r>
            <a:r>
              <a:rPr sz="1400" b="1" spc="-10" dirty="0">
                <a:solidFill>
                  <a:srgbClr val="001F5F"/>
                </a:solidFill>
                <a:latin typeface="Trebuchet MS"/>
                <a:cs typeface="Trebuchet MS"/>
              </a:rPr>
              <a:t>MAERCP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4300" y="3528631"/>
            <a:ext cx="1409065" cy="2077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8475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001F5F"/>
                </a:solidFill>
                <a:latin typeface="Trebuchet MS"/>
                <a:cs typeface="Trebuchet MS"/>
              </a:rPr>
              <a:t>2003</a:t>
            </a:r>
            <a:endParaRPr sz="2000">
              <a:latin typeface="Trebuchet MS"/>
              <a:cs typeface="Trebuchet MS"/>
            </a:endParaRPr>
          </a:p>
          <a:p>
            <a:pPr marL="12700" marR="5080" indent="-1905" algn="ctr">
              <a:lnSpc>
                <a:spcPct val="100000"/>
              </a:lnSpc>
              <a:spcBef>
                <a:spcPts val="1989"/>
              </a:spcBef>
            </a:pP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Inicio</a:t>
            </a:r>
            <a:r>
              <a:rPr sz="14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la 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integración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rentas de</a:t>
            </a:r>
            <a:r>
              <a:rPr sz="14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congestión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Colombia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100" dirty="0">
                <a:solidFill>
                  <a:srgbClr val="001F5F"/>
                </a:solidFill>
                <a:latin typeface="Trebuchet MS"/>
                <a:cs typeface="Trebuchet MS"/>
              </a:rPr>
              <a:t>80%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-</a:t>
            </a:r>
            <a:endParaRPr sz="1400">
              <a:latin typeface="Trebuchet MS"/>
              <a:cs typeface="Trebuchet MS"/>
            </a:endParaRPr>
          </a:p>
          <a:p>
            <a:pPr marL="195580" marR="189865" algn="ctr">
              <a:lnSpc>
                <a:spcPct val="100000"/>
              </a:lnSpc>
            </a:pP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Ecuador</a:t>
            </a:r>
            <a:r>
              <a:rPr sz="14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75" dirty="0">
                <a:solidFill>
                  <a:srgbClr val="001F5F"/>
                </a:solidFill>
                <a:latin typeface="Trebuchet MS"/>
                <a:cs typeface="Trebuchet MS"/>
              </a:rPr>
              <a:t>20%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Liquidación mensual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037079" y="3678618"/>
            <a:ext cx="1136015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Aumento</a:t>
            </a:r>
            <a:r>
              <a:rPr sz="14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la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interconexión </a:t>
            </a:r>
            <a:r>
              <a:rPr sz="1400" spc="-30" dirty="0">
                <a:solidFill>
                  <a:srgbClr val="001F5F"/>
                </a:solidFill>
                <a:latin typeface="Trebuchet MS"/>
                <a:cs typeface="Trebuchet MS"/>
              </a:rPr>
              <a:t>Jamondino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-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Pomasqui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72105" y="2954273"/>
            <a:ext cx="5638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10" dirty="0">
                <a:solidFill>
                  <a:srgbClr val="001F5F"/>
                </a:solidFill>
                <a:latin typeface="Trebuchet MS"/>
                <a:cs typeface="Trebuchet MS"/>
              </a:rPr>
              <a:t>2008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873500" y="3099053"/>
            <a:ext cx="1254760" cy="2160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2540"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Adecua</a:t>
            </a:r>
            <a:r>
              <a:rPr sz="14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el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marco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regulatorio</a:t>
            </a:r>
            <a:r>
              <a:rPr sz="14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TIE 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para</a:t>
            </a:r>
            <a:r>
              <a:rPr sz="14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los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intercambios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con</a:t>
            </a:r>
            <a:r>
              <a:rPr sz="14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Ecuador,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Rentas</a:t>
            </a:r>
            <a:r>
              <a:rPr sz="1400" spc="-1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congestión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Colombia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100" dirty="0">
                <a:solidFill>
                  <a:srgbClr val="001F5F"/>
                </a:solidFill>
                <a:latin typeface="Trebuchet MS"/>
                <a:cs typeface="Trebuchet MS"/>
              </a:rPr>
              <a:t>50%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-</a:t>
            </a:r>
            <a:endParaRPr sz="14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Ecuador</a:t>
            </a:r>
            <a:r>
              <a:rPr sz="1400" spc="-1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75" dirty="0">
                <a:solidFill>
                  <a:srgbClr val="001F5F"/>
                </a:solidFill>
                <a:latin typeface="Trebuchet MS"/>
                <a:cs typeface="Trebuchet MS"/>
              </a:rPr>
              <a:t>50%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694934" y="2351341"/>
            <a:ext cx="1395095" cy="880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1400" b="1" spc="-105" dirty="0">
                <a:solidFill>
                  <a:srgbClr val="001F5F"/>
                </a:solidFill>
                <a:latin typeface="Trebuchet MS"/>
                <a:cs typeface="Trebuchet MS"/>
              </a:rPr>
              <a:t>2017</a:t>
            </a:r>
            <a:r>
              <a:rPr sz="1400" spc="-105" dirty="0">
                <a:solidFill>
                  <a:srgbClr val="001F5F"/>
                </a:solidFill>
                <a:latin typeface="Trebuchet MS"/>
                <a:cs typeface="Trebuchet MS"/>
              </a:rPr>
              <a:t>:</a:t>
            </a:r>
            <a:r>
              <a:rPr sz="1400" spc="-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Decisión</a:t>
            </a:r>
            <a:endParaRPr sz="1400">
              <a:latin typeface="Trebuchet MS"/>
              <a:cs typeface="Trebuchet MS"/>
            </a:endParaRPr>
          </a:p>
          <a:p>
            <a:pPr marL="337185" marR="327025" algn="ctr">
              <a:lnSpc>
                <a:spcPct val="100000"/>
              </a:lnSpc>
              <a:spcBef>
                <a:spcPts val="5"/>
              </a:spcBef>
            </a:pPr>
            <a:r>
              <a:rPr sz="1400" spc="65" dirty="0">
                <a:solidFill>
                  <a:srgbClr val="001F5F"/>
                </a:solidFill>
                <a:latin typeface="Trebuchet MS"/>
                <a:cs typeface="Trebuchet MS"/>
              </a:rPr>
              <a:t>CAN</a:t>
            </a:r>
            <a:r>
              <a:rPr sz="14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816.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CANREL</a:t>
            </a:r>
            <a:endParaRPr sz="14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Mayor</a:t>
            </a:r>
            <a:r>
              <a:rPr sz="14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integración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687440" y="3632580"/>
            <a:ext cx="139255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-105" dirty="0">
                <a:solidFill>
                  <a:srgbClr val="001F5F"/>
                </a:solidFill>
                <a:latin typeface="Trebuchet MS"/>
                <a:cs typeface="Trebuchet MS"/>
              </a:rPr>
              <a:t>2018</a:t>
            </a:r>
            <a:r>
              <a:rPr sz="1400" spc="-105" dirty="0">
                <a:solidFill>
                  <a:srgbClr val="001F5F"/>
                </a:solidFill>
                <a:latin typeface="Trebuchet MS"/>
                <a:cs typeface="Trebuchet MS"/>
              </a:rPr>
              <a:t>.</a:t>
            </a:r>
            <a:r>
              <a:rPr sz="1400" spc="-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Liquidación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con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precios diarios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72403" y="1744662"/>
            <a:ext cx="11893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10" dirty="0">
                <a:solidFill>
                  <a:srgbClr val="001F5F"/>
                </a:solidFill>
                <a:latin typeface="Trebuchet MS"/>
                <a:cs typeface="Trebuchet MS"/>
              </a:rPr>
              <a:t>2017-2018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6789737" y="4064000"/>
            <a:ext cx="2331720" cy="2649220"/>
            <a:chOff x="6789737" y="4064000"/>
            <a:chExt cx="2331720" cy="2649220"/>
          </a:xfrm>
        </p:grpSpPr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94500" y="5720079"/>
              <a:ext cx="998220" cy="98806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6794500" y="5720079"/>
              <a:ext cx="998219" cy="988060"/>
            </a:xfrm>
            <a:custGeom>
              <a:avLst/>
              <a:gdLst/>
              <a:ahLst/>
              <a:cxnLst/>
              <a:rect l="l" t="t" r="r" b="b"/>
              <a:pathLst>
                <a:path w="998220" h="988059">
                  <a:moveTo>
                    <a:pt x="917955" y="72847"/>
                  </a:moveTo>
                  <a:lnTo>
                    <a:pt x="938022" y="122936"/>
                  </a:lnTo>
                  <a:lnTo>
                    <a:pt x="948054" y="145707"/>
                  </a:lnTo>
                  <a:lnTo>
                    <a:pt x="958088" y="168465"/>
                  </a:lnTo>
                  <a:lnTo>
                    <a:pt x="963168" y="182130"/>
                  </a:lnTo>
                  <a:lnTo>
                    <a:pt x="968121" y="195795"/>
                  </a:lnTo>
                  <a:lnTo>
                    <a:pt x="963168" y="204901"/>
                  </a:lnTo>
                  <a:lnTo>
                    <a:pt x="958088" y="232219"/>
                  </a:lnTo>
                  <a:lnTo>
                    <a:pt x="953134" y="250431"/>
                  </a:lnTo>
                  <a:lnTo>
                    <a:pt x="948054" y="254977"/>
                  </a:lnTo>
                  <a:lnTo>
                    <a:pt x="948054" y="259537"/>
                  </a:lnTo>
                  <a:lnTo>
                    <a:pt x="958088" y="286854"/>
                  </a:lnTo>
                  <a:lnTo>
                    <a:pt x="973201" y="318731"/>
                  </a:lnTo>
                  <a:lnTo>
                    <a:pt x="983233" y="341490"/>
                  </a:lnTo>
                  <a:lnTo>
                    <a:pt x="998220" y="373367"/>
                  </a:lnTo>
                  <a:lnTo>
                    <a:pt x="993267" y="391579"/>
                  </a:lnTo>
                  <a:lnTo>
                    <a:pt x="973201" y="405244"/>
                  </a:lnTo>
                  <a:lnTo>
                    <a:pt x="963168" y="414350"/>
                  </a:lnTo>
                  <a:lnTo>
                    <a:pt x="953134" y="437108"/>
                  </a:lnTo>
                  <a:lnTo>
                    <a:pt x="948054" y="459879"/>
                  </a:lnTo>
                  <a:lnTo>
                    <a:pt x="938022" y="478091"/>
                  </a:lnTo>
                  <a:lnTo>
                    <a:pt x="923035" y="496303"/>
                  </a:lnTo>
                  <a:lnTo>
                    <a:pt x="892936" y="519074"/>
                  </a:lnTo>
                  <a:lnTo>
                    <a:pt x="842772" y="564603"/>
                  </a:lnTo>
                  <a:lnTo>
                    <a:pt x="782574" y="605586"/>
                  </a:lnTo>
                  <a:lnTo>
                    <a:pt x="732408" y="632904"/>
                  </a:lnTo>
                  <a:lnTo>
                    <a:pt x="657098" y="651116"/>
                  </a:lnTo>
                  <a:lnTo>
                    <a:pt x="622046" y="660222"/>
                  </a:lnTo>
                  <a:lnTo>
                    <a:pt x="546734" y="687539"/>
                  </a:lnTo>
                  <a:lnTo>
                    <a:pt x="501650" y="710311"/>
                  </a:lnTo>
                  <a:lnTo>
                    <a:pt x="481583" y="737628"/>
                  </a:lnTo>
                  <a:lnTo>
                    <a:pt x="481583" y="751293"/>
                  </a:lnTo>
                  <a:lnTo>
                    <a:pt x="476503" y="764946"/>
                  </a:lnTo>
                  <a:lnTo>
                    <a:pt x="471550" y="783158"/>
                  </a:lnTo>
                  <a:lnTo>
                    <a:pt x="456438" y="792264"/>
                  </a:lnTo>
                  <a:lnTo>
                    <a:pt x="441451" y="801370"/>
                  </a:lnTo>
                  <a:lnTo>
                    <a:pt x="436372" y="810488"/>
                  </a:lnTo>
                  <a:lnTo>
                    <a:pt x="436372" y="815035"/>
                  </a:lnTo>
                  <a:lnTo>
                    <a:pt x="431419" y="815035"/>
                  </a:lnTo>
                  <a:lnTo>
                    <a:pt x="431419" y="819594"/>
                  </a:lnTo>
                  <a:lnTo>
                    <a:pt x="421385" y="833247"/>
                  </a:lnTo>
                  <a:lnTo>
                    <a:pt x="406273" y="869670"/>
                  </a:lnTo>
                  <a:lnTo>
                    <a:pt x="401320" y="906106"/>
                  </a:lnTo>
                  <a:lnTo>
                    <a:pt x="381253" y="942530"/>
                  </a:lnTo>
                  <a:lnTo>
                    <a:pt x="366141" y="951636"/>
                  </a:lnTo>
                  <a:lnTo>
                    <a:pt x="346075" y="960742"/>
                  </a:lnTo>
                  <a:lnTo>
                    <a:pt x="336042" y="974394"/>
                  </a:lnTo>
                  <a:lnTo>
                    <a:pt x="331089" y="983500"/>
                  </a:lnTo>
                  <a:lnTo>
                    <a:pt x="321055" y="988060"/>
                  </a:lnTo>
                  <a:lnTo>
                    <a:pt x="300990" y="988060"/>
                  </a:lnTo>
                  <a:lnTo>
                    <a:pt x="280924" y="965288"/>
                  </a:lnTo>
                  <a:lnTo>
                    <a:pt x="270891" y="960742"/>
                  </a:lnTo>
                  <a:lnTo>
                    <a:pt x="265810" y="947077"/>
                  </a:lnTo>
                  <a:lnTo>
                    <a:pt x="265810" y="928865"/>
                  </a:lnTo>
                  <a:lnTo>
                    <a:pt x="270891" y="906106"/>
                  </a:lnTo>
                  <a:lnTo>
                    <a:pt x="270891" y="896988"/>
                  </a:lnTo>
                  <a:lnTo>
                    <a:pt x="270891" y="892441"/>
                  </a:lnTo>
                  <a:lnTo>
                    <a:pt x="265810" y="887882"/>
                  </a:lnTo>
                  <a:lnTo>
                    <a:pt x="255777" y="883335"/>
                  </a:lnTo>
                  <a:lnTo>
                    <a:pt x="245745" y="878776"/>
                  </a:lnTo>
                  <a:lnTo>
                    <a:pt x="220725" y="874229"/>
                  </a:lnTo>
                  <a:lnTo>
                    <a:pt x="190626" y="878776"/>
                  </a:lnTo>
                  <a:lnTo>
                    <a:pt x="160527" y="878776"/>
                  </a:lnTo>
                  <a:lnTo>
                    <a:pt x="135381" y="878776"/>
                  </a:lnTo>
                  <a:lnTo>
                    <a:pt x="100329" y="874229"/>
                  </a:lnTo>
                  <a:lnTo>
                    <a:pt x="100329" y="851458"/>
                  </a:lnTo>
                  <a:lnTo>
                    <a:pt x="110363" y="833247"/>
                  </a:lnTo>
                  <a:lnTo>
                    <a:pt x="130428" y="819594"/>
                  </a:lnTo>
                  <a:lnTo>
                    <a:pt x="145415" y="805929"/>
                  </a:lnTo>
                  <a:lnTo>
                    <a:pt x="150495" y="792264"/>
                  </a:lnTo>
                  <a:lnTo>
                    <a:pt x="150495" y="778611"/>
                  </a:lnTo>
                  <a:lnTo>
                    <a:pt x="135381" y="751293"/>
                  </a:lnTo>
                  <a:lnTo>
                    <a:pt x="140461" y="733082"/>
                  </a:lnTo>
                  <a:lnTo>
                    <a:pt x="140461" y="714857"/>
                  </a:lnTo>
                  <a:lnTo>
                    <a:pt x="150495" y="710311"/>
                  </a:lnTo>
                  <a:lnTo>
                    <a:pt x="175514" y="714857"/>
                  </a:lnTo>
                  <a:lnTo>
                    <a:pt x="190626" y="723976"/>
                  </a:lnTo>
                  <a:lnTo>
                    <a:pt x="195579" y="728522"/>
                  </a:lnTo>
                  <a:lnTo>
                    <a:pt x="210693" y="723976"/>
                  </a:lnTo>
                  <a:lnTo>
                    <a:pt x="220725" y="719416"/>
                  </a:lnTo>
                  <a:lnTo>
                    <a:pt x="230758" y="710311"/>
                  </a:lnTo>
                  <a:lnTo>
                    <a:pt x="235711" y="692099"/>
                  </a:lnTo>
                  <a:lnTo>
                    <a:pt x="230758" y="669328"/>
                  </a:lnTo>
                  <a:lnTo>
                    <a:pt x="230758" y="646569"/>
                  </a:lnTo>
                  <a:lnTo>
                    <a:pt x="230758" y="623798"/>
                  </a:lnTo>
                  <a:lnTo>
                    <a:pt x="235711" y="601027"/>
                  </a:lnTo>
                  <a:lnTo>
                    <a:pt x="225678" y="591921"/>
                  </a:lnTo>
                  <a:lnTo>
                    <a:pt x="215646" y="591921"/>
                  </a:lnTo>
                  <a:lnTo>
                    <a:pt x="205613" y="591921"/>
                  </a:lnTo>
                  <a:lnTo>
                    <a:pt x="200659" y="596480"/>
                  </a:lnTo>
                  <a:lnTo>
                    <a:pt x="190626" y="610133"/>
                  </a:lnTo>
                  <a:lnTo>
                    <a:pt x="165480" y="623798"/>
                  </a:lnTo>
                  <a:lnTo>
                    <a:pt x="150495" y="619239"/>
                  </a:lnTo>
                  <a:lnTo>
                    <a:pt x="130428" y="619239"/>
                  </a:lnTo>
                  <a:lnTo>
                    <a:pt x="85217" y="619239"/>
                  </a:lnTo>
                  <a:lnTo>
                    <a:pt x="65150" y="610133"/>
                  </a:lnTo>
                  <a:lnTo>
                    <a:pt x="40131" y="601027"/>
                  </a:lnTo>
                  <a:lnTo>
                    <a:pt x="14985" y="564603"/>
                  </a:lnTo>
                  <a:lnTo>
                    <a:pt x="0" y="532726"/>
                  </a:lnTo>
                  <a:lnTo>
                    <a:pt x="0" y="523621"/>
                  </a:lnTo>
                  <a:lnTo>
                    <a:pt x="0" y="496303"/>
                  </a:lnTo>
                  <a:lnTo>
                    <a:pt x="4952" y="478091"/>
                  </a:lnTo>
                  <a:lnTo>
                    <a:pt x="14985" y="464439"/>
                  </a:lnTo>
                  <a:lnTo>
                    <a:pt x="40131" y="459879"/>
                  </a:lnTo>
                  <a:lnTo>
                    <a:pt x="45084" y="455333"/>
                  </a:lnTo>
                  <a:lnTo>
                    <a:pt x="50165" y="455333"/>
                  </a:lnTo>
                  <a:lnTo>
                    <a:pt x="55118" y="437108"/>
                  </a:lnTo>
                  <a:lnTo>
                    <a:pt x="55118" y="418896"/>
                  </a:lnTo>
                  <a:lnTo>
                    <a:pt x="55118" y="387032"/>
                  </a:lnTo>
                  <a:lnTo>
                    <a:pt x="60198" y="373367"/>
                  </a:lnTo>
                  <a:lnTo>
                    <a:pt x="65150" y="355155"/>
                  </a:lnTo>
                  <a:lnTo>
                    <a:pt x="75183" y="346049"/>
                  </a:lnTo>
                  <a:lnTo>
                    <a:pt x="90297" y="336943"/>
                  </a:lnTo>
                  <a:lnTo>
                    <a:pt x="105282" y="323278"/>
                  </a:lnTo>
                  <a:lnTo>
                    <a:pt x="110363" y="309626"/>
                  </a:lnTo>
                  <a:lnTo>
                    <a:pt x="125349" y="268643"/>
                  </a:lnTo>
                  <a:lnTo>
                    <a:pt x="140461" y="232219"/>
                  </a:lnTo>
                  <a:lnTo>
                    <a:pt x="150495" y="214007"/>
                  </a:lnTo>
                  <a:lnTo>
                    <a:pt x="160527" y="209448"/>
                  </a:lnTo>
                  <a:lnTo>
                    <a:pt x="160527" y="200342"/>
                  </a:lnTo>
                  <a:lnTo>
                    <a:pt x="160527" y="186690"/>
                  </a:lnTo>
                  <a:lnTo>
                    <a:pt x="165480" y="136601"/>
                  </a:lnTo>
                  <a:lnTo>
                    <a:pt x="165480" y="118389"/>
                  </a:lnTo>
                  <a:lnTo>
                    <a:pt x="165480" y="100177"/>
                  </a:lnTo>
                  <a:lnTo>
                    <a:pt x="165480" y="81953"/>
                  </a:lnTo>
                  <a:lnTo>
                    <a:pt x="175514" y="77406"/>
                  </a:lnTo>
                  <a:lnTo>
                    <a:pt x="215646" y="72847"/>
                  </a:lnTo>
                  <a:lnTo>
                    <a:pt x="260857" y="72847"/>
                  </a:lnTo>
                  <a:lnTo>
                    <a:pt x="275844" y="68300"/>
                  </a:lnTo>
                  <a:lnTo>
                    <a:pt x="285876" y="63741"/>
                  </a:lnTo>
                  <a:lnTo>
                    <a:pt x="295909" y="63741"/>
                  </a:lnTo>
                  <a:lnTo>
                    <a:pt x="311023" y="63741"/>
                  </a:lnTo>
                  <a:lnTo>
                    <a:pt x="326008" y="59194"/>
                  </a:lnTo>
                  <a:lnTo>
                    <a:pt x="346075" y="59194"/>
                  </a:lnTo>
                  <a:lnTo>
                    <a:pt x="361188" y="50088"/>
                  </a:lnTo>
                  <a:lnTo>
                    <a:pt x="376174" y="40982"/>
                  </a:lnTo>
                  <a:lnTo>
                    <a:pt x="406273" y="18211"/>
                  </a:lnTo>
                  <a:lnTo>
                    <a:pt x="421385" y="13665"/>
                  </a:lnTo>
                  <a:lnTo>
                    <a:pt x="436372" y="4559"/>
                  </a:lnTo>
                  <a:lnTo>
                    <a:pt x="451484" y="0"/>
                  </a:lnTo>
                  <a:lnTo>
                    <a:pt x="456438" y="0"/>
                  </a:lnTo>
                  <a:lnTo>
                    <a:pt x="511682" y="0"/>
                  </a:lnTo>
                  <a:lnTo>
                    <a:pt x="556768" y="4559"/>
                  </a:lnTo>
                  <a:lnTo>
                    <a:pt x="591947" y="4559"/>
                  </a:lnTo>
                  <a:lnTo>
                    <a:pt x="622046" y="4559"/>
                  </a:lnTo>
                  <a:lnTo>
                    <a:pt x="667130" y="9105"/>
                  </a:lnTo>
                  <a:lnTo>
                    <a:pt x="697229" y="13665"/>
                  </a:lnTo>
                  <a:lnTo>
                    <a:pt x="732408" y="18211"/>
                  </a:lnTo>
                  <a:lnTo>
                    <a:pt x="802640" y="45529"/>
                  </a:lnTo>
                  <a:lnTo>
                    <a:pt x="877824" y="63741"/>
                  </a:lnTo>
                  <a:lnTo>
                    <a:pt x="887856" y="63741"/>
                  </a:lnTo>
                  <a:lnTo>
                    <a:pt x="897890" y="68300"/>
                  </a:lnTo>
                  <a:lnTo>
                    <a:pt x="907923" y="72847"/>
                  </a:lnTo>
                  <a:lnTo>
                    <a:pt x="917955" y="72847"/>
                  </a:lnTo>
                  <a:close/>
                </a:path>
              </a:pathLst>
            </a:custGeom>
            <a:ln w="952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099300" y="4064000"/>
              <a:ext cx="2021839" cy="2565400"/>
            </a:xfrm>
            <a:custGeom>
              <a:avLst/>
              <a:gdLst/>
              <a:ahLst/>
              <a:cxnLst/>
              <a:rect l="l" t="t" r="r" b="b"/>
              <a:pathLst>
                <a:path w="2021840" h="2565400">
                  <a:moveTo>
                    <a:pt x="1566519" y="2260600"/>
                  </a:moveTo>
                  <a:lnTo>
                    <a:pt x="1352930" y="2260600"/>
                  </a:lnTo>
                  <a:lnTo>
                    <a:pt x="1362836" y="2273300"/>
                  </a:lnTo>
                  <a:lnTo>
                    <a:pt x="1372870" y="2286000"/>
                  </a:lnTo>
                  <a:lnTo>
                    <a:pt x="1382776" y="2298700"/>
                  </a:lnTo>
                  <a:lnTo>
                    <a:pt x="1402842" y="2298700"/>
                  </a:lnTo>
                  <a:lnTo>
                    <a:pt x="1427733" y="2311400"/>
                  </a:lnTo>
                  <a:lnTo>
                    <a:pt x="1442720" y="2324100"/>
                  </a:lnTo>
                  <a:lnTo>
                    <a:pt x="1447800" y="2324100"/>
                  </a:lnTo>
                  <a:lnTo>
                    <a:pt x="1462658" y="2336800"/>
                  </a:lnTo>
                  <a:lnTo>
                    <a:pt x="1467739" y="2349500"/>
                  </a:lnTo>
                  <a:lnTo>
                    <a:pt x="1462658" y="2362200"/>
                  </a:lnTo>
                  <a:lnTo>
                    <a:pt x="1407795" y="2413000"/>
                  </a:lnTo>
                  <a:lnTo>
                    <a:pt x="1382776" y="2451100"/>
                  </a:lnTo>
                  <a:lnTo>
                    <a:pt x="1372870" y="2463800"/>
                  </a:lnTo>
                  <a:lnTo>
                    <a:pt x="1362836" y="2476500"/>
                  </a:lnTo>
                  <a:lnTo>
                    <a:pt x="1357883" y="2489200"/>
                  </a:lnTo>
                  <a:lnTo>
                    <a:pt x="1377823" y="2489200"/>
                  </a:lnTo>
                  <a:lnTo>
                    <a:pt x="1402842" y="2501900"/>
                  </a:lnTo>
                  <a:lnTo>
                    <a:pt x="1462658" y="2501900"/>
                  </a:lnTo>
                  <a:lnTo>
                    <a:pt x="1467739" y="2527300"/>
                  </a:lnTo>
                  <a:lnTo>
                    <a:pt x="1472692" y="2540000"/>
                  </a:lnTo>
                  <a:lnTo>
                    <a:pt x="1497710" y="2552700"/>
                  </a:lnTo>
                  <a:lnTo>
                    <a:pt x="1517650" y="2565400"/>
                  </a:lnTo>
                  <a:lnTo>
                    <a:pt x="1522602" y="2552700"/>
                  </a:lnTo>
                  <a:lnTo>
                    <a:pt x="1522602" y="2514600"/>
                  </a:lnTo>
                  <a:lnTo>
                    <a:pt x="1527555" y="2489200"/>
                  </a:lnTo>
                  <a:lnTo>
                    <a:pt x="1532635" y="2463800"/>
                  </a:lnTo>
                  <a:lnTo>
                    <a:pt x="1542542" y="2413000"/>
                  </a:lnTo>
                  <a:lnTo>
                    <a:pt x="1552575" y="2362200"/>
                  </a:lnTo>
                  <a:lnTo>
                    <a:pt x="1557527" y="2298700"/>
                  </a:lnTo>
                  <a:lnTo>
                    <a:pt x="1566519" y="2260600"/>
                  </a:lnTo>
                  <a:close/>
                </a:path>
                <a:path w="2021840" h="2565400">
                  <a:moveTo>
                    <a:pt x="1537589" y="1955800"/>
                  </a:moveTo>
                  <a:lnTo>
                    <a:pt x="668908" y="1955800"/>
                  </a:lnTo>
                  <a:lnTo>
                    <a:pt x="688975" y="1968500"/>
                  </a:lnTo>
                  <a:lnTo>
                    <a:pt x="698880" y="1981200"/>
                  </a:lnTo>
                  <a:lnTo>
                    <a:pt x="708914" y="2006600"/>
                  </a:lnTo>
                  <a:lnTo>
                    <a:pt x="713867" y="2006600"/>
                  </a:lnTo>
                  <a:lnTo>
                    <a:pt x="728852" y="2019300"/>
                  </a:lnTo>
                  <a:lnTo>
                    <a:pt x="758825" y="2032000"/>
                  </a:lnTo>
                  <a:lnTo>
                    <a:pt x="768857" y="2057400"/>
                  </a:lnTo>
                  <a:lnTo>
                    <a:pt x="783717" y="2082800"/>
                  </a:lnTo>
                  <a:lnTo>
                    <a:pt x="798702" y="2095500"/>
                  </a:lnTo>
                  <a:lnTo>
                    <a:pt x="823722" y="2108200"/>
                  </a:lnTo>
                  <a:lnTo>
                    <a:pt x="843660" y="2120900"/>
                  </a:lnTo>
                  <a:lnTo>
                    <a:pt x="848614" y="2133600"/>
                  </a:lnTo>
                  <a:lnTo>
                    <a:pt x="853694" y="2133600"/>
                  </a:lnTo>
                  <a:lnTo>
                    <a:pt x="868679" y="2146300"/>
                  </a:lnTo>
                  <a:lnTo>
                    <a:pt x="888619" y="2159000"/>
                  </a:lnTo>
                  <a:lnTo>
                    <a:pt x="933576" y="2184400"/>
                  </a:lnTo>
                  <a:lnTo>
                    <a:pt x="948563" y="2222500"/>
                  </a:lnTo>
                  <a:lnTo>
                    <a:pt x="973454" y="2260600"/>
                  </a:lnTo>
                  <a:lnTo>
                    <a:pt x="998474" y="2286000"/>
                  </a:lnTo>
                  <a:lnTo>
                    <a:pt x="1033399" y="2298700"/>
                  </a:lnTo>
                  <a:lnTo>
                    <a:pt x="1053338" y="2311400"/>
                  </a:lnTo>
                  <a:lnTo>
                    <a:pt x="1063371" y="2311400"/>
                  </a:lnTo>
                  <a:lnTo>
                    <a:pt x="1113281" y="2286000"/>
                  </a:lnTo>
                  <a:lnTo>
                    <a:pt x="1133221" y="2286000"/>
                  </a:lnTo>
                  <a:lnTo>
                    <a:pt x="1158240" y="2273300"/>
                  </a:lnTo>
                  <a:lnTo>
                    <a:pt x="1173226" y="2273300"/>
                  </a:lnTo>
                  <a:lnTo>
                    <a:pt x="1188084" y="2260600"/>
                  </a:lnTo>
                  <a:lnTo>
                    <a:pt x="1566519" y="2260600"/>
                  </a:lnTo>
                  <a:lnTo>
                    <a:pt x="1587500" y="2171700"/>
                  </a:lnTo>
                  <a:lnTo>
                    <a:pt x="1597532" y="2095500"/>
                  </a:lnTo>
                  <a:lnTo>
                    <a:pt x="1597532" y="2082800"/>
                  </a:lnTo>
                  <a:lnTo>
                    <a:pt x="1582547" y="2082800"/>
                  </a:lnTo>
                  <a:lnTo>
                    <a:pt x="1582547" y="2070100"/>
                  </a:lnTo>
                  <a:lnTo>
                    <a:pt x="1577594" y="2057400"/>
                  </a:lnTo>
                  <a:lnTo>
                    <a:pt x="1572514" y="2019300"/>
                  </a:lnTo>
                  <a:lnTo>
                    <a:pt x="1552575" y="1993900"/>
                  </a:lnTo>
                  <a:lnTo>
                    <a:pt x="1537589" y="1955800"/>
                  </a:lnTo>
                  <a:close/>
                </a:path>
                <a:path w="2021840" h="2565400">
                  <a:moveTo>
                    <a:pt x="1278001" y="2260600"/>
                  </a:moveTo>
                  <a:lnTo>
                    <a:pt x="1213103" y="2260600"/>
                  </a:lnTo>
                  <a:lnTo>
                    <a:pt x="1228090" y="2273300"/>
                  </a:lnTo>
                  <a:lnTo>
                    <a:pt x="1267968" y="2273300"/>
                  </a:lnTo>
                  <a:lnTo>
                    <a:pt x="1278001" y="2260600"/>
                  </a:lnTo>
                  <a:close/>
                </a:path>
                <a:path w="2021840" h="2565400">
                  <a:moveTo>
                    <a:pt x="1597532" y="2070100"/>
                  </a:moveTo>
                  <a:lnTo>
                    <a:pt x="1592452" y="2070100"/>
                  </a:lnTo>
                  <a:lnTo>
                    <a:pt x="1587500" y="2082800"/>
                  </a:lnTo>
                  <a:lnTo>
                    <a:pt x="1597532" y="2082800"/>
                  </a:lnTo>
                  <a:lnTo>
                    <a:pt x="1597532" y="2070100"/>
                  </a:lnTo>
                  <a:close/>
                </a:path>
                <a:path w="2021840" h="2565400">
                  <a:moveTo>
                    <a:pt x="1507617" y="1854200"/>
                  </a:moveTo>
                  <a:lnTo>
                    <a:pt x="454278" y="1854200"/>
                  </a:lnTo>
                  <a:lnTo>
                    <a:pt x="484250" y="1879600"/>
                  </a:lnTo>
                  <a:lnTo>
                    <a:pt x="514223" y="1892300"/>
                  </a:lnTo>
                  <a:lnTo>
                    <a:pt x="549148" y="1917700"/>
                  </a:lnTo>
                  <a:lnTo>
                    <a:pt x="584073" y="1930400"/>
                  </a:lnTo>
                  <a:lnTo>
                    <a:pt x="609092" y="1943100"/>
                  </a:lnTo>
                  <a:lnTo>
                    <a:pt x="624077" y="1955800"/>
                  </a:lnTo>
                  <a:lnTo>
                    <a:pt x="1527555" y="1955800"/>
                  </a:lnTo>
                  <a:lnTo>
                    <a:pt x="1512697" y="1943100"/>
                  </a:lnTo>
                  <a:lnTo>
                    <a:pt x="1502664" y="1930400"/>
                  </a:lnTo>
                  <a:lnTo>
                    <a:pt x="1507617" y="1917700"/>
                  </a:lnTo>
                  <a:lnTo>
                    <a:pt x="1497710" y="1892300"/>
                  </a:lnTo>
                  <a:lnTo>
                    <a:pt x="1497710" y="1866900"/>
                  </a:lnTo>
                  <a:lnTo>
                    <a:pt x="1507617" y="1854200"/>
                  </a:lnTo>
                  <a:close/>
                </a:path>
                <a:path w="2021840" h="2565400">
                  <a:moveTo>
                    <a:pt x="1507617" y="1651000"/>
                  </a:moveTo>
                  <a:lnTo>
                    <a:pt x="0" y="1651000"/>
                  </a:lnTo>
                  <a:lnTo>
                    <a:pt x="0" y="1676400"/>
                  </a:lnTo>
                  <a:lnTo>
                    <a:pt x="10032" y="1701800"/>
                  </a:lnTo>
                  <a:lnTo>
                    <a:pt x="39877" y="1727200"/>
                  </a:lnTo>
                  <a:lnTo>
                    <a:pt x="84835" y="1739900"/>
                  </a:lnTo>
                  <a:lnTo>
                    <a:pt x="164719" y="1790700"/>
                  </a:lnTo>
                  <a:lnTo>
                    <a:pt x="199644" y="1790700"/>
                  </a:lnTo>
                  <a:lnTo>
                    <a:pt x="249554" y="1841500"/>
                  </a:lnTo>
                  <a:lnTo>
                    <a:pt x="254634" y="1841500"/>
                  </a:lnTo>
                  <a:lnTo>
                    <a:pt x="254634" y="1854200"/>
                  </a:lnTo>
                  <a:lnTo>
                    <a:pt x="264541" y="1879600"/>
                  </a:lnTo>
                  <a:lnTo>
                    <a:pt x="324484" y="1905000"/>
                  </a:lnTo>
                  <a:lnTo>
                    <a:pt x="399415" y="1905000"/>
                  </a:lnTo>
                  <a:lnTo>
                    <a:pt x="414400" y="1892300"/>
                  </a:lnTo>
                  <a:lnTo>
                    <a:pt x="424306" y="1879600"/>
                  </a:lnTo>
                  <a:lnTo>
                    <a:pt x="434340" y="1879600"/>
                  </a:lnTo>
                  <a:lnTo>
                    <a:pt x="434340" y="1866900"/>
                  </a:lnTo>
                  <a:lnTo>
                    <a:pt x="439293" y="1866900"/>
                  </a:lnTo>
                  <a:lnTo>
                    <a:pt x="454278" y="1854200"/>
                  </a:lnTo>
                  <a:lnTo>
                    <a:pt x="1507617" y="1854200"/>
                  </a:lnTo>
                  <a:lnTo>
                    <a:pt x="1522602" y="1841500"/>
                  </a:lnTo>
                  <a:lnTo>
                    <a:pt x="1542542" y="1828800"/>
                  </a:lnTo>
                  <a:lnTo>
                    <a:pt x="1632457" y="1828800"/>
                  </a:lnTo>
                  <a:lnTo>
                    <a:pt x="1642491" y="1790700"/>
                  </a:lnTo>
                  <a:lnTo>
                    <a:pt x="1642491" y="1778000"/>
                  </a:lnTo>
                  <a:lnTo>
                    <a:pt x="1622425" y="1752600"/>
                  </a:lnTo>
                  <a:lnTo>
                    <a:pt x="1607439" y="1739900"/>
                  </a:lnTo>
                  <a:lnTo>
                    <a:pt x="1557527" y="1727200"/>
                  </a:lnTo>
                  <a:lnTo>
                    <a:pt x="1507617" y="1727200"/>
                  </a:lnTo>
                  <a:lnTo>
                    <a:pt x="1497710" y="1676400"/>
                  </a:lnTo>
                  <a:lnTo>
                    <a:pt x="1507617" y="1651000"/>
                  </a:lnTo>
                  <a:close/>
                </a:path>
                <a:path w="2021840" h="2565400">
                  <a:moveTo>
                    <a:pt x="1991868" y="1587500"/>
                  </a:moveTo>
                  <a:lnTo>
                    <a:pt x="1926971" y="1587500"/>
                  </a:lnTo>
                  <a:lnTo>
                    <a:pt x="1941956" y="1625600"/>
                  </a:lnTo>
                  <a:lnTo>
                    <a:pt x="1951990" y="1663700"/>
                  </a:lnTo>
                  <a:lnTo>
                    <a:pt x="1971928" y="1701800"/>
                  </a:lnTo>
                  <a:lnTo>
                    <a:pt x="2001901" y="1714500"/>
                  </a:lnTo>
                  <a:lnTo>
                    <a:pt x="2021840" y="1714500"/>
                  </a:lnTo>
                  <a:lnTo>
                    <a:pt x="2021840" y="1676400"/>
                  </a:lnTo>
                  <a:lnTo>
                    <a:pt x="2016886" y="1651000"/>
                  </a:lnTo>
                  <a:lnTo>
                    <a:pt x="1991868" y="1587500"/>
                  </a:lnTo>
                  <a:close/>
                </a:path>
                <a:path w="2021840" h="2565400">
                  <a:moveTo>
                    <a:pt x="1882013" y="1308100"/>
                  </a:moveTo>
                  <a:lnTo>
                    <a:pt x="249554" y="1308100"/>
                  </a:lnTo>
                  <a:lnTo>
                    <a:pt x="264541" y="1333500"/>
                  </a:lnTo>
                  <a:lnTo>
                    <a:pt x="274574" y="1358900"/>
                  </a:lnTo>
                  <a:lnTo>
                    <a:pt x="269621" y="1384300"/>
                  </a:lnTo>
                  <a:lnTo>
                    <a:pt x="259588" y="1397000"/>
                  </a:lnTo>
                  <a:lnTo>
                    <a:pt x="219709" y="1435100"/>
                  </a:lnTo>
                  <a:lnTo>
                    <a:pt x="209676" y="1473200"/>
                  </a:lnTo>
                  <a:lnTo>
                    <a:pt x="199644" y="1498600"/>
                  </a:lnTo>
                  <a:lnTo>
                    <a:pt x="189738" y="1511300"/>
                  </a:lnTo>
                  <a:lnTo>
                    <a:pt x="169672" y="1524000"/>
                  </a:lnTo>
                  <a:lnTo>
                    <a:pt x="144779" y="1524000"/>
                  </a:lnTo>
                  <a:lnTo>
                    <a:pt x="119760" y="1536700"/>
                  </a:lnTo>
                  <a:lnTo>
                    <a:pt x="64897" y="1536700"/>
                  </a:lnTo>
                  <a:lnTo>
                    <a:pt x="49910" y="1549400"/>
                  </a:lnTo>
                  <a:lnTo>
                    <a:pt x="39877" y="1549400"/>
                  </a:lnTo>
                  <a:lnTo>
                    <a:pt x="19939" y="1562100"/>
                  </a:lnTo>
                  <a:lnTo>
                    <a:pt x="14985" y="1587500"/>
                  </a:lnTo>
                  <a:lnTo>
                    <a:pt x="19939" y="1600200"/>
                  </a:lnTo>
                  <a:lnTo>
                    <a:pt x="25019" y="1625600"/>
                  </a:lnTo>
                  <a:lnTo>
                    <a:pt x="14985" y="1651000"/>
                  </a:lnTo>
                  <a:lnTo>
                    <a:pt x="1517650" y="1651000"/>
                  </a:lnTo>
                  <a:lnTo>
                    <a:pt x="1532635" y="1638300"/>
                  </a:lnTo>
                  <a:lnTo>
                    <a:pt x="1552575" y="1625600"/>
                  </a:lnTo>
                  <a:lnTo>
                    <a:pt x="1789684" y="1625600"/>
                  </a:lnTo>
                  <a:lnTo>
                    <a:pt x="1792224" y="1612900"/>
                  </a:lnTo>
                  <a:lnTo>
                    <a:pt x="1797177" y="1600200"/>
                  </a:lnTo>
                  <a:lnTo>
                    <a:pt x="1802129" y="1600200"/>
                  </a:lnTo>
                  <a:lnTo>
                    <a:pt x="1802129" y="1587500"/>
                  </a:lnTo>
                  <a:lnTo>
                    <a:pt x="1991868" y="1587500"/>
                  </a:lnTo>
                  <a:lnTo>
                    <a:pt x="1976881" y="1549400"/>
                  </a:lnTo>
                  <a:lnTo>
                    <a:pt x="1951990" y="1524000"/>
                  </a:lnTo>
                  <a:lnTo>
                    <a:pt x="1941956" y="1511300"/>
                  </a:lnTo>
                  <a:lnTo>
                    <a:pt x="1867027" y="1473200"/>
                  </a:lnTo>
                  <a:lnTo>
                    <a:pt x="1887093" y="1435100"/>
                  </a:lnTo>
                  <a:lnTo>
                    <a:pt x="1907031" y="1384300"/>
                  </a:lnTo>
                  <a:lnTo>
                    <a:pt x="1902078" y="1371600"/>
                  </a:lnTo>
                  <a:lnTo>
                    <a:pt x="1902078" y="1346200"/>
                  </a:lnTo>
                  <a:lnTo>
                    <a:pt x="1892046" y="1333500"/>
                  </a:lnTo>
                  <a:lnTo>
                    <a:pt x="1882013" y="1308100"/>
                  </a:lnTo>
                  <a:close/>
                </a:path>
                <a:path w="2021840" h="2565400">
                  <a:moveTo>
                    <a:pt x="1789684" y="1625600"/>
                  </a:moveTo>
                  <a:lnTo>
                    <a:pt x="1617472" y="1625600"/>
                  </a:lnTo>
                  <a:lnTo>
                    <a:pt x="1662429" y="1638300"/>
                  </a:lnTo>
                  <a:lnTo>
                    <a:pt x="1787144" y="1638300"/>
                  </a:lnTo>
                  <a:lnTo>
                    <a:pt x="1789684" y="1625600"/>
                  </a:lnTo>
                  <a:close/>
                </a:path>
                <a:path w="2021840" h="2565400">
                  <a:moveTo>
                    <a:pt x="1882013" y="1600200"/>
                  </a:moveTo>
                  <a:lnTo>
                    <a:pt x="1822196" y="1600200"/>
                  </a:lnTo>
                  <a:lnTo>
                    <a:pt x="1832102" y="1612900"/>
                  </a:lnTo>
                  <a:lnTo>
                    <a:pt x="1842134" y="1612900"/>
                  </a:lnTo>
                  <a:lnTo>
                    <a:pt x="1882013" y="1600200"/>
                  </a:lnTo>
                  <a:close/>
                </a:path>
                <a:path w="2021840" h="2565400">
                  <a:moveTo>
                    <a:pt x="1926971" y="1587500"/>
                  </a:moveTo>
                  <a:lnTo>
                    <a:pt x="1802129" y="1587500"/>
                  </a:lnTo>
                  <a:lnTo>
                    <a:pt x="1812163" y="1600200"/>
                  </a:lnTo>
                  <a:lnTo>
                    <a:pt x="1902078" y="1600200"/>
                  </a:lnTo>
                  <a:lnTo>
                    <a:pt x="1926971" y="1587500"/>
                  </a:lnTo>
                  <a:close/>
                </a:path>
                <a:path w="2021840" h="2565400">
                  <a:moveTo>
                    <a:pt x="189738" y="698500"/>
                  </a:moveTo>
                  <a:lnTo>
                    <a:pt x="174751" y="698500"/>
                  </a:lnTo>
                  <a:lnTo>
                    <a:pt x="169672" y="711200"/>
                  </a:lnTo>
                  <a:lnTo>
                    <a:pt x="159766" y="723900"/>
                  </a:lnTo>
                  <a:lnTo>
                    <a:pt x="149732" y="749300"/>
                  </a:lnTo>
                  <a:lnTo>
                    <a:pt x="139826" y="800100"/>
                  </a:lnTo>
                  <a:lnTo>
                    <a:pt x="144779" y="825500"/>
                  </a:lnTo>
                  <a:lnTo>
                    <a:pt x="159766" y="838200"/>
                  </a:lnTo>
                  <a:lnTo>
                    <a:pt x="189738" y="889000"/>
                  </a:lnTo>
                  <a:lnTo>
                    <a:pt x="199644" y="889000"/>
                  </a:lnTo>
                  <a:lnTo>
                    <a:pt x="219709" y="901700"/>
                  </a:lnTo>
                  <a:lnTo>
                    <a:pt x="234696" y="914400"/>
                  </a:lnTo>
                  <a:lnTo>
                    <a:pt x="244601" y="914400"/>
                  </a:lnTo>
                  <a:lnTo>
                    <a:pt x="244601" y="927100"/>
                  </a:lnTo>
                  <a:lnTo>
                    <a:pt x="239649" y="965200"/>
                  </a:lnTo>
                  <a:lnTo>
                    <a:pt x="244601" y="990600"/>
                  </a:lnTo>
                  <a:lnTo>
                    <a:pt x="254634" y="1016000"/>
                  </a:lnTo>
                  <a:lnTo>
                    <a:pt x="264541" y="1028700"/>
                  </a:lnTo>
                  <a:lnTo>
                    <a:pt x="274574" y="1054100"/>
                  </a:lnTo>
                  <a:lnTo>
                    <a:pt x="274574" y="1066800"/>
                  </a:lnTo>
                  <a:lnTo>
                    <a:pt x="259588" y="1066800"/>
                  </a:lnTo>
                  <a:lnTo>
                    <a:pt x="249554" y="1079500"/>
                  </a:lnTo>
                  <a:lnTo>
                    <a:pt x="239649" y="1092200"/>
                  </a:lnTo>
                  <a:lnTo>
                    <a:pt x="234696" y="1104900"/>
                  </a:lnTo>
                  <a:lnTo>
                    <a:pt x="224663" y="1104900"/>
                  </a:lnTo>
                  <a:lnTo>
                    <a:pt x="234696" y="1117600"/>
                  </a:lnTo>
                  <a:lnTo>
                    <a:pt x="249554" y="1143000"/>
                  </a:lnTo>
                  <a:lnTo>
                    <a:pt x="249554" y="1193800"/>
                  </a:lnTo>
                  <a:lnTo>
                    <a:pt x="254634" y="1193800"/>
                  </a:lnTo>
                  <a:lnTo>
                    <a:pt x="259588" y="1206500"/>
                  </a:lnTo>
                  <a:lnTo>
                    <a:pt x="259588" y="1219200"/>
                  </a:lnTo>
                  <a:lnTo>
                    <a:pt x="249554" y="1231900"/>
                  </a:lnTo>
                  <a:lnTo>
                    <a:pt x="244601" y="1244600"/>
                  </a:lnTo>
                  <a:lnTo>
                    <a:pt x="244601" y="1257300"/>
                  </a:lnTo>
                  <a:lnTo>
                    <a:pt x="249554" y="1257300"/>
                  </a:lnTo>
                  <a:lnTo>
                    <a:pt x="249554" y="1270000"/>
                  </a:lnTo>
                  <a:lnTo>
                    <a:pt x="234696" y="1295400"/>
                  </a:lnTo>
                  <a:lnTo>
                    <a:pt x="234696" y="1308100"/>
                  </a:lnTo>
                  <a:lnTo>
                    <a:pt x="1877059" y="1308100"/>
                  </a:lnTo>
                  <a:lnTo>
                    <a:pt x="1867027" y="1295400"/>
                  </a:lnTo>
                  <a:lnTo>
                    <a:pt x="1862074" y="1282700"/>
                  </a:lnTo>
                  <a:lnTo>
                    <a:pt x="1862074" y="1270000"/>
                  </a:lnTo>
                  <a:lnTo>
                    <a:pt x="1847088" y="1244600"/>
                  </a:lnTo>
                  <a:lnTo>
                    <a:pt x="1837181" y="1206500"/>
                  </a:lnTo>
                  <a:lnTo>
                    <a:pt x="1837181" y="1104900"/>
                  </a:lnTo>
                  <a:lnTo>
                    <a:pt x="1842134" y="1079500"/>
                  </a:lnTo>
                  <a:lnTo>
                    <a:pt x="1852168" y="1066800"/>
                  </a:lnTo>
                  <a:lnTo>
                    <a:pt x="1882013" y="1041400"/>
                  </a:lnTo>
                  <a:lnTo>
                    <a:pt x="1892046" y="1028700"/>
                  </a:lnTo>
                  <a:lnTo>
                    <a:pt x="1896999" y="1016000"/>
                  </a:lnTo>
                  <a:lnTo>
                    <a:pt x="1902078" y="990600"/>
                  </a:lnTo>
                  <a:lnTo>
                    <a:pt x="1902078" y="965200"/>
                  </a:lnTo>
                  <a:lnTo>
                    <a:pt x="1572514" y="965200"/>
                  </a:lnTo>
                  <a:lnTo>
                    <a:pt x="1542542" y="952500"/>
                  </a:lnTo>
                  <a:lnTo>
                    <a:pt x="1522602" y="927100"/>
                  </a:lnTo>
                  <a:lnTo>
                    <a:pt x="1507617" y="901700"/>
                  </a:lnTo>
                  <a:lnTo>
                    <a:pt x="1462658" y="863600"/>
                  </a:lnTo>
                  <a:lnTo>
                    <a:pt x="1452752" y="850900"/>
                  </a:lnTo>
                  <a:lnTo>
                    <a:pt x="1273048" y="850900"/>
                  </a:lnTo>
                  <a:lnTo>
                    <a:pt x="1198118" y="838200"/>
                  </a:lnTo>
                  <a:lnTo>
                    <a:pt x="1123188" y="812800"/>
                  </a:lnTo>
                  <a:lnTo>
                    <a:pt x="1083309" y="762000"/>
                  </a:lnTo>
                  <a:lnTo>
                    <a:pt x="1078356" y="749300"/>
                  </a:lnTo>
                  <a:lnTo>
                    <a:pt x="1075817" y="736600"/>
                  </a:lnTo>
                  <a:lnTo>
                    <a:pt x="249554" y="736600"/>
                  </a:lnTo>
                  <a:lnTo>
                    <a:pt x="234696" y="723900"/>
                  </a:lnTo>
                  <a:lnTo>
                    <a:pt x="209676" y="711200"/>
                  </a:lnTo>
                  <a:lnTo>
                    <a:pt x="189738" y="698500"/>
                  </a:lnTo>
                  <a:close/>
                </a:path>
                <a:path w="2021840" h="2565400">
                  <a:moveTo>
                    <a:pt x="1907031" y="914400"/>
                  </a:moveTo>
                  <a:lnTo>
                    <a:pt x="1842134" y="914400"/>
                  </a:lnTo>
                  <a:lnTo>
                    <a:pt x="1802129" y="927100"/>
                  </a:lnTo>
                  <a:lnTo>
                    <a:pt x="1717294" y="927100"/>
                  </a:lnTo>
                  <a:lnTo>
                    <a:pt x="1697354" y="952500"/>
                  </a:lnTo>
                  <a:lnTo>
                    <a:pt x="1667382" y="965200"/>
                  </a:lnTo>
                  <a:lnTo>
                    <a:pt x="1907031" y="965200"/>
                  </a:lnTo>
                  <a:lnTo>
                    <a:pt x="1902078" y="939800"/>
                  </a:lnTo>
                  <a:lnTo>
                    <a:pt x="1902078" y="927100"/>
                  </a:lnTo>
                  <a:lnTo>
                    <a:pt x="1907031" y="914400"/>
                  </a:lnTo>
                  <a:close/>
                </a:path>
                <a:path w="2021840" h="2565400">
                  <a:moveTo>
                    <a:pt x="1367917" y="812800"/>
                  </a:moveTo>
                  <a:lnTo>
                    <a:pt x="1322958" y="812800"/>
                  </a:lnTo>
                  <a:lnTo>
                    <a:pt x="1317878" y="825500"/>
                  </a:lnTo>
                  <a:lnTo>
                    <a:pt x="1303020" y="825500"/>
                  </a:lnTo>
                  <a:lnTo>
                    <a:pt x="1282953" y="838200"/>
                  </a:lnTo>
                  <a:lnTo>
                    <a:pt x="1273048" y="850900"/>
                  </a:lnTo>
                  <a:lnTo>
                    <a:pt x="1452752" y="850900"/>
                  </a:lnTo>
                  <a:lnTo>
                    <a:pt x="1437767" y="838200"/>
                  </a:lnTo>
                  <a:lnTo>
                    <a:pt x="1417827" y="838200"/>
                  </a:lnTo>
                  <a:lnTo>
                    <a:pt x="1387855" y="825500"/>
                  </a:lnTo>
                  <a:lnTo>
                    <a:pt x="1367917" y="812800"/>
                  </a:lnTo>
                  <a:close/>
                </a:path>
                <a:path w="2021840" h="2565400">
                  <a:moveTo>
                    <a:pt x="254634" y="622300"/>
                  </a:moveTo>
                  <a:lnTo>
                    <a:pt x="244601" y="622300"/>
                  </a:lnTo>
                  <a:lnTo>
                    <a:pt x="244601" y="635000"/>
                  </a:lnTo>
                  <a:lnTo>
                    <a:pt x="249554" y="647700"/>
                  </a:lnTo>
                  <a:lnTo>
                    <a:pt x="259588" y="660400"/>
                  </a:lnTo>
                  <a:lnTo>
                    <a:pt x="274574" y="673100"/>
                  </a:lnTo>
                  <a:lnTo>
                    <a:pt x="274574" y="685800"/>
                  </a:lnTo>
                  <a:lnTo>
                    <a:pt x="264541" y="698500"/>
                  </a:lnTo>
                  <a:lnTo>
                    <a:pt x="249554" y="736600"/>
                  </a:lnTo>
                  <a:lnTo>
                    <a:pt x="1075817" y="736600"/>
                  </a:lnTo>
                  <a:lnTo>
                    <a:pt x="1073277" y="723900"/>
                  </a:lnTo>
                  <a:lnTo>
                    <a:pt x="1073277" y="711200"/>
                  </a:lnTo>
                  <a:lnTo>
                    <a:pt x="1078356" y="698500"/>
                  </a:lnTo>
                  <a:lnTo>
                    <a:pt x="324484" y="698500"/>
                  </a:lnTo>
                  <a:lnTo>
                    <a:pt x="319531" y="685800"/>
                  </a:lnTo>
                  <a:lnTo>
                    <a:pt x="319531" y="673100"/>
                  </a:lnTo>
                  <a:lnTo>
                    <a:pt x="309499" y="660400"/>
                  </a:lnTo>
                  <a:lnTo>
                    <a:pt x="279526" y="635000"/>
                  </a:lnTo>
                  <a:lnTo>
                    <a:pt x="254634" y="622300"/>
                  </a:lnTo>
                  <a:close/>
                </a:path>
                <a:path w="2021840" h="2565400">
                  <a:moveTo>
                    <a:pt x="1203071" y="0"/>
                  </a:moveTo>
                  <a:lnTo>
                    <a:pt x="1188084" y="12700"/>
                  </a:lnTo>
                  <a:lnTo>
                    <a:pt x="1168146" y="12700"/>
                  </a:lnTo>
                  <a:lnTo>
                    <a:pt x="1158240" y="25400"/>
                  </a:lnTo>
                  <a:lnTo>
                    <a:pt x="1153159" y="25400"/>
                  </a:lnTo>
                  <a:lnTo>
                    <a:pt x="1148206" y="38100"/>
                  </a:lnTo>
                  <a:lnTo>
                    <a:pt x="1138174" y="50800"/>
                  </a:lnTo>
                  <a:lnTo>
                    <a:pt x="1113281" y="50800"/>
                  </a:lnTo>
                  <a:lnTo>
                    <a:pt x="1103249" y="63500"/>
                  </a:lnTo>
                  <a:lnTo>
                    <a:pt x="1093343" y="76200"/>
                  </a:lnTo>
                  <a:lnTo>
                    <a:pt x="1083309" y="88900"/>
                  </a:lnTo>
                  <a:lnTo>
                    <a:pt x="1078356" y="101600"/>
                  </a:lnTo>
                  <a:lnTo>
                    <a:pt x="1058291" y="114300"/>
                  </a:lnTo>
                  <a:lnTo>
                    <a:pt x="1028446" y="127000"/>
                  </a:lnTo>
                  <a:lnTo>
                    <a:pt x="998474" y="127000"/>
                  </a:lnTo>
                  <a:lnTo>
                    <a:pt x="978407" y="139700"/>
                  </a:lnTo>
                  <a:lnTo>
                    <a:pt x="948563" y="152400"/>
                  </a:lnTo>
                  <a:lnTo>
                    <a:pt x="928497" y="165100"/>
                  </a:lnTo>
                  <a:lnTo>
                    <a:pt x="878585" y="190500"/>
                  </a:lnTo>
                  <a:lnTo>
                    <a:pt x="828675" y="203200"/>
                  </a:lnTo>
                  <a:lnTo>
                    <a:pt x="763777" y="203200"/>
                  </a:lnTo>
                  <a:lnTo>
                    <a:pt x="743839" y="215900"/>
                  </a:lnTo>
                  <a:lnTo>
                    <a:pt x="738885" y="228600"/>
                  </a:lnTo>
                  <a:lnTo>
                    <a:pt x="738885" y="241300"/>
                  </a:lnTo>
                  <a:lnTo>
                    <a:pt x="733805" y="254000"/>
                  </a:lnTo>
                  <a:lnTo>
                    <a:pt x="614045" y="254000"/>
                  </a:lnTo>
                  <a:lnTo>
                    <a:pt x="579120" y="266700"/>
                  </a:lnTo>
                  <a:lnTo>
                    <a:pt x="559180" y="292100"/>
                  </a:lnTo>
                  <a:lnTo>
                    <a:pt x="544195" y="330200"/>
                  </a:lnTo>
                  <a:lnTo>
                    <a:pt x="539115" y="355600"/>
                  </a:lnTo>
                  <a:lnTo>
                    <a:pt x="539115" y="381000"/>
                  </a:lnTo>
                  <a:lnTo>
                    <a:pt x="529208" y="406400"/>
                  </a:lnTo>
                  <a:lnTo>
                    <a:pt x="519175" y="419100"/>
                  </a:lnTo>
                  <a:lnTo>
                    <a:pt x="519175" y="431800"/>
                  </a:lnTo>
                  <a:lnTo>
                    <a:pt x="529208" y="457200"/>
                  </a:lnTo>
                  <a:lnTo>
                    <a:pt x="514223" y="482600"/>
                  </a:lnTo>
                  <a:lnTo>
                    <a:pt x="494283" y="495300"/>
                  </a:lnTo>
                  <a:lnTo>
                    <a:pt x="464311" y="495300"/>
                  </a:lnTo>
                  <a:lnTo>
                    <a:pt x="444246" y="508000"/>
                  </a:lnTo>
                  <a:lnTo>
                    <a:pt x="434340" y="520700"/>
                  </a:lnTo>
                  <a:lnTo>
                    <a:pt x="424306" y="533400"/>
                  </a:lnTo>
                  <a:lnTo>
                    <a:pt x="384428" y="571500"/>
                  </a:lnTo>
                  <a:lnTo>
                    <a:pt x="359409" y="596900"/>
                  </a:lnTo>
                  <a:lnTo>
                    <a:pt x="349503" y="609600"/>
                  </a:lnTo>
                  <a:lnTo>
                    <a:pt x="339471" y="622300"/>
                  </a:lnTo>
                  <a:lnTo>
                    <a:pt x="339471" y="647700"/>
                  </a:lnTo>
                  <a:lnTo>
                    <a:pt x="334518" y="673100"/>
                  </a:lnTo>
                  <a:lnTo>
                    <a:pt x="334518" y="685800"/>
                  </a:lnTo>
                  <a:lnTo>
                    <a:pt x="329438" y="698500"/>
                  </a:lnTo>
                  <a:lnTo>
                    <a:pt x="1078356" y="698500"/>
                  </a:lnTo>
                  <a:lnTo>
                    <a:pt x="1078356" y="635000"/>
                  </a:lnTo>
                  <a:lnTo>
                    <a:pt x="1073277" y="609600"/>
                  </a:lnTo>
                  <a:lnTo>
                    <a:pt x="1068324" y="609600"/>
                  </a:lnTo>
                  <a:lnTo>
                    <a:pt x="1058291" y="596900"/>
                  </a:lnTo>
                  <a:lnTo>
                    <a:pt x="1038351" y="558800"/>
                  </a:lnTo>
                  <a:lnTo>
                    <a:pt x="1018413" y="533400"/>
                  </a:lnTo>
                  <a:lnTo>
                    <a:pt x="993394" y="495300"/>
                  </a:lnTo>
                  <a:lnTo>
                    <a:pt x="958469" y="482600"/>
                  </a:lnTo>
                  <a:lnTo>
                    <a:pt x="978407" y="482600"/>
                  </a:lnTo>
                  <a:lnTo>
                    <a:pt x="983488" y="444500"/>
                  </a:lnTo>
                  <a:lnTo>
                    <a:pt x="983488" y="406400"/>
                  </a:lnTo>
                  <a:lnTo>
                    <a:pt x="988441" y="393700"/>
                  </a:lnTo>
                  <a:lnTo>
                    <a:pt x="993394" y="393700"/>
                  </a:lnTo>
                  <a:lnTo>
                    <a:pt x="1003426" y="381000"/>
                  </a:lnTo>
                  <a:lnTo>
                    <a:pt x="1008379" y="368300"/>
                  </a:lnTo>
                  <a:lnTo>
                    <a:pt x="998474" y="330200"/>
                  </a:lnTo>
                  <a:lnTo>
                    <a:pt x="998474" y="292100"/>
                  </a:lnTo>
                  <a:lnTo>
                    <a:pt x="1003426" y="279400"/>
                  </a:lnTo>
                  <a:lnTo>
                    <a:pt x="1053338" y="228600"/>
                  </a:lnTo>
                  <a:lnTo>
                    <a:pt x="1068324" y="215900"/>
                  </a:lnTo>
                  <a:lnTo>
                    <a:pt x="1083309" y="215900"/>
                  </a:lnTo>
                  <a:lnTo>
                    <a:pt x="1098296" y="190500"/>
                  </a:lnTo>
                  <a:lnTo>
                    <a:pt x="1108328" y="177800"/>
                  </a:lnTo>
                  <a:lnTo>
                    <a:pt x="1138174" y="152400"/>
                  </a:lnTo>
                  <a:lnTo>
                    <a:pt x="1168146" y="139700"/>
                  </a:lnTo>
                  <a:lnTo>
                    <a:pt x="1183131" y="139700"/>
                  </a:lnTo>
                  <a:lnTo>
                    <a:pt x="1208151" y="127000"/>
                  </a:lnTo>
                  <a:lnTo>
                    <a:pt x="1223136" y="114300"/>
                  </a:lnTo>
                  <a:lnTo>
                    <a:pt x="1243076" y="101600"/>
                  </a:lnTo>
                  <a:lnTo>
                    <a:pt x="1258061" y="88900"/>
                  </a:lnTo>
                  <a:lnTo>
                    <a:pt x="1267968" y="88900"/>
                  </a:lnTo>
                  <a:lnTo>
                    <a:pt x="1258061" y="50800"/>
                  </a:lnTo>
                  <a:lnTo>
                    <a:pt x="1248028" y="38100"/>
                  </a:lnTo>
                  <a:lnTo>
                    <a:pt x="1233043" y="12700"/>
                  </a:lnTo>
                  <a:lnTo>
                    <a:pt x="1203071" y="0"/>
                  </a:lnTo>
                  <a:close/>
                </a:path>
                <a:path w="2021840" h="2565400">
                  <a:moveTo>
                    <a:pt x="703960" y="241300"/>
                  </a:moveTo>
                  <a:lnTo>
                    <a:pt x="653923" y="241300"/>
                  </a:lnTo>
                  <a:lnTo>
                    <a:pt x="633983" y="254000"/>
                  </a:lnTo>
                  <a:lnTo>
                    <a:pt x="718820" y="254000"/>
                  </a:lnTo>
                  <a:lnTo>
                    <a:pt x="703960" y="241300"/>
                  </a:lnTo>
                  <a:close/>
                </a:path>
                <a:path w="2021840" h="2565400">
                  <a:moveTo>
                    <a:pt x="1203071" y="0"/>
                  </a:moveTo>
                  <a:lnTo>
                    <a:pt x="1178178" y="12700"/>
                  </a:lnTo>
                  <a:lnTo>
                    <a:pt x="1188084" y="12700"/>
                  </a:lnTo>
                  <a:lnTo>
                    <a:pt x="1203071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94319" y="4541519"/>
              <a:ext cx="515620" cy="25908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19620" y="6390639"/>
              <a:ext cx="515620" cy="27685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8221"/>
            <a:ext cx="2140585" cy="6830059"/>
            <a:chOff x="0" y="28221"/>
            <a:chExt cx="2140585" cy="68300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8221"/>
              <a:ext cx="1539239" cy="682977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115059" y="1071880"/>
              <a:ext cx="1016000" cy="1452880"/>
            </a:xfrm>
            <a:custGeom>
              <a:avLst/>
              <a:gdLst/>
              <a:ahLst/>
              <a:cxnLst/>
              <a:rect l="l" t="t" r="r" b="b"/>
              <a:pathLst>
                <a:path w="1016000" h="1452880">
                  <a:moveTo>
                    <a:pt x="1016000" y="0"/>
                  </a:moveTo>
                  <a:lnTo>
                    <a:pt x="508000" y="508000"/>
                  </a:lnTo>
                  <a:lnTo>
                    <a:pt x="0" y="0"/>
                  </a:lnTo>
                  <a:lnTo>
                    <a:pt x="0" y="944880"/>
                  </a:lnTo>
                  <a:lnTo>
                    <a:pt x="508000" y="1452880"/>
                  </a:lnTo>
                  <a:lnTo>
                    <a:pt x="1016000" y="944880"/>
                  </a:lnTo>
                  <a:lnTo>
                    <a:pt x="101600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15059" y="1071880"/>
              <a:ext cx="1016000" cy="1452880"/>
            </a:xfrm>
            <a:custGeom>
              <a:avLst/>
              <a:gdLst/>
              <a:ahLst/>
              <a:cxnLst/>
              <a:rect l="l" t="t" r="r" b="b"/>
              <a:pathLst>
                <a:path w="1016000" h="1452880">
                  <a:moveTo>
                    <a:pt x="1016000" y="0"/>
                  </a:moveTo>
                  <a:lnTo>
                    <a:pt x="1016000" y="944880"/>
                  </a:lnTo>
                  <a:lnTo>
                    <a:pt x="508000" y="1452880"/>
                  </a:lnTo>
                  <a:lnTo>
                    <a:pt x="0" y="944880"/>
                  </a:lnTo>
                  <a:lnTo>
                    <a:pt x="0" y="0"/>
                  </a:lnTo>
                  <a:lnTo>
                    <a:pt x="508000" y="508000"/>
                  </a:lnTo>
                  <a:lnTo>
                    <a:pt x="1016000" y="0"/>
                  </a:lnTo>
                  <a:close/>
                </a:path>
              </a:pathLst>
            </a:custGeom>
            <a:ln w="19050">
              <a:solidFill>
                <a:srgbClr val="155F8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117282" y="1683384"/>
            <a:ext cx="101155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Trebuchet MS"/>
                <a:cs typeface="Trebuchet MS"/>
              </a:rPr>
              <a:t>Funcionamiento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31060" y="1071880"/>
            <a:ext cx="6822440" cy="944880"/>
          </a:xfrm>
          <a:custGeom>
            <a:avLst/>
            <a:gdLst/>
            <a:ahLst/>
            <a:cxnLst/>
            <a:rect l="l" t="t" r="r" b="b"/>
            <a:pathLst>
              <a:path w="6822440" h="944880">
                <a:moveTo>
                  <a:pt x="6822440" y="157480"/>
                </a:moveTo>
                <a:lnTo>
                  <a:pt x="6822440" y="787400"/>
                </a:lnTo>
                <a:lnTo>
                  <a:pt x="6814413" y="837184"/>
                </a:lnTo>
                <a:lnTo>
                  <a:pt x="6792061" y="880414"/>
                </a:lnTo>
                <a:lnTo>
                  <a:pt x="6757974" y="914501"/>
                </a:lnTo>
                <a:lnTo>
                  <a:pt x="6714744" y="936853"/>
                </a:lnTo>
                <a:lnTo>
                  <a:pt x="6664959" y="944880"/>
                </a:lnTo>
                <a:lnTo>
                  <a:pt x="0" y="944880"/>
                </a:lnTo>
                <a:lnTo>
                  <a:pt x="0" y="0"/>
                </a:lnTo>
                <a:lnTo>
                  <a:pt x="6664959" y="0"/>
                </a:lnTo>
                <a:lnTo>
                  <a:pt x="6714744" y="8026"/>
                </a:lnTo>
                <a:lnTo>
                  <a:pt x="6757974" y="30378"/>
                </a:lnTo>
                <a:lnTo>
                  <a:pt x="6792061" y="64465"/>
                </a:lnTo>
                <a:lnTo>
                  <a:pt x="6814413" y="107696"/>
                </a:lnTo>
                <a:lnTo>
                  <a:pt x="6822440" y="157480"/>
                </a:lnTo>
                <a:close/>
              </a:path>
            </a:pathLst>
          </a:custGeom>
          <a:ln w="19050">
            <a:solidFill>
              <a:srgbClr val="155F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246883" y="1071470"/>
            <a:ext cx="6178550" cy="864869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84150" indent="-171450">
              <a:lnSpc>
                <a:spcPct val="100000"/>
              </a:lnSpc>
              <a:spcBef>
                <a:spcPts val="265"/>
              </a:spcBef>
              <a:buChar char="•"/>
              <a:tabLst>
                <a:tab pos="184150" algn="l"/>
              </a:tabLst>
            </a:pPr>
            <a:r>
              <a:rPr sz="1800" dirty="0">
                <a:latin typeface="Trebuchet MS"/>
                <a:cs typeface="Trebuchet MS"/>
              </a:rPr>
              <a:t>Reglas</a:t>
            </a:r>
            <a:r>
              <a:rPr sz="1800" spc="-135" dirty="0">
                <a:latin typeface="Trebuchet MS"/>
                <a:cs typeface="Trebuchet MS"/>
              </a:rPr>
              <a:t> </a:t>
            </a:r>
            <a:r>
              <a:rPr sz="1800" spc="-85" dirty="0">
                <a:latin typeface="Trebuchet MS"/>
                <a:cs typeface="Trebuchet MS"/>
              </a:rPr>
              <a:t>TIE’s</a:t>
            </a:r>
            <a:r>
              <a:rPr sz="1800" spc="-110" dirty="0">
                <a:latin typeface="Trebuchet MS"/>
                <a:cs typeface="Trebuchet MS"/>
              </a:rPr>
              <a:t> </a:t>
            </a:r>
            <a:r>
              <a:rPr sz="1800" spc="-85" dirty="0">
                <a:latin typeface="Trebuchet MS"/>
                <a:cs typeface="Trebuchet MS"/>
              </a:rPr>
              <a:t>y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-50" dirty="0">
                <a:latin typeface="Trebuchet MS"/>
                <a:cs typeface="Trebuchet MS"/>
              </a:rPr>
              <a:t>normativa</a:t>
            </a:r>
            <a:r>
              <a:rPr sz="1800" spc="-145" dirty="0">
                <a:latin typeface="Trebuchet MS"/>
                <a:cs typeface="Trebuchet MS"/>
              </a:rPr>
              <a:t> </a:t>
            </a:r>
            <a:r>
              <a:rPr sz="1800" spc="55" dirty="0">
                <a:latin typeface="Trebuchet MS"/>
                <a:cs typeface="Trebuchet MS"/>
              </a:rPr>
              <a:t>CAN</a:t>
            </a:r>
            <a:endParaRPr sz="1800">
              <a:latin typeface="Trebuchet MS"/>
              <a:cs typeface="Trebuchet MS"/>
            </a:endParaRPr>
          </a:p>
          <a:p>
            <a:pPr marL="184150" marR="5080" indent="-171450">
              <a:lnSpc>
                <a:spcPts val="1960"/>
              </a:lnSpc>
              <a:spcBef>
                <a:spcPts val="395"/>
              </a:spcBef>
              <a:buChar char="•"/>
              <a:tabLst>
                <a:tab pos="185420" algn="l"/>
              </a:tabLst>
            </a:pPr>
            <a:r>
              <a:rPr sz="1800" spc="-20" dirty="0">
                <a:latin typeface="Trebuchet MS"/>
                <a:cs typeface="Trebuchet MS"/>
              </a:rPr>
              <a:t>Transacciones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horarias</a:t>
            </a:r>
            <a:r>
              <a:rPr sz="1800" spc="-135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de</a:t>
            </a:r>
            <a:r>
              <a:rPr sz="1800" spc="-135" dirty="0">
                <a:latin typeface="Trebuchet MS"/>
                <a:cs typeface="Trebuchet MS"/>
              </a:rPr>
              <a:t> </a:t>
            </a:r>
            <a:r>
              <a:rPr sz="1800" spc="100" dirty="0">
                <a:latin typeface="Trebuchet MS"/>
                <a:cs typeface="Trebuchet MS"/>
              </a:rPr>
              <a:t>CP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que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55" dirty="0">
                <a:latin typeface="Trebuchet MS"/>
                <a:cs typeface="Trebuchet MS"/>
              </a:rPr>
              <a:t>se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-45" dirty="0">
                <a:latin typeface="Trebuchet MS"/>
                <a:cs typeface="Trebuchet MS"/>
              </a:rPr>
              <a:t>activan</a:t>
            </a:r>
            <a:r>
              <a:rPr sz="1800" spc="-160" dirty="0">
                <a:latin typeface="Trebuchet MS"/>
                <a:cs typeface="Trebuchet MS"/>
              </a:rPr>
              <a:t> </a:t>
            </a:r>
            <a:r>
              <a:rPr sz="1800" spc="-50" dirty="0">
                <a:latin typeface="Trebuchet MS"/>
                <a:cs typeface="Trebuchet MS"/>
              </a:rPr>
              <a:t>ante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45" dirty="0">
                <a:latin typeface="Trebuchet MS"/>
                <a:cs typeface="Trebuchet MS"/>
              </a:rPr>
              <a:t>la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señal</a:t>
            </a:r>
            <a:r>
              <a:rPr sz="1800" spc="-145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de 	</a:t>
            </a:r>
            <a:r>
              <a:rPr sz="1800" spc="-10" dirty="0">
                <a:latin typeface="Trebuchet MS"/>
                <a:cs typeface="Trebuchet MS"/>
              </a:rPr>
              <a:t>precio.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105535" y="2370454"/>
            <a:ext cx="1035050" cy="1469390"/>
            <a:chOff x="1105535" y="2370454"/>
            <a:chExt cx="1035050" cy="1469390"/>
          </a:xfrm>
        </p:grpSpPr>
        <p:sp>
          <p:nvSpPr>
            <p:cNvPr id="10" name="object 10"/>
            <p:cNvSpPr/>
            <p:nvPr/>
          </p:nvSpPr>
          <p:spPr>
            <a:xfrm>
              <a:off x="1115060" y="2379979"/>
              <a:ext cx="1016000" cy="1450340"/>
            </a:xfrm>
            <a:custGeom>
              <a:avLst/>
              <a:gdLst/>
              <a:ahLst/>
              <a:cxnLst/>
              <a:rect l="l" t="t" r="r" b="b"/>
              <a:pathLst>
                <a:path w="1016000" h="1450339">
                  <a:moveTo>
                    <a:pt x="1016000" y="0"/>
                  </a:moveTo>
                  <a:lnTo>
                    <a:pt x="508000" y="508000"/>
                  </a:lnTo>
                  <a:lnTo>
                    <a:pt x="0" y="0"/>
                  </a:lnTo>
                  <a:lnTo>
                    <a:pt x="0" y="942340"/>
                  </a:lnTo>
                  <a:lnTo>
                    <a:pt x="508000" y="1450340"/>
                  </a:lnTo>
                  <a:lnTo>
                    <a:pt x="1016000" y="942340"/>
                  </a:lnTo>
                  <a:lnTo>
                    <a:pt x="101600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15060" y="2379979"/>
              <a:ext cx="1016000" cy="1450340"/>
            </a:xfrm>
            <a:custGeom>
              <a:avLst/>
              <a:gdLst/>
              <a:ahLst/>
              <a:cxnLst/>
              <a:rect l="l" t="t" r="r" b="b"/>
              <a:pathLst>
                <a:path w="1016000" h="1450339">
                  <a:moveTo>
                    <a:pt x="1016000" y="0"/>
                  </a:moveTo>
                  <a:lnTo>
                    <a:pt x="1016000" y="942340"/>
                  </a:lnTo>
                  <a:lnTo>
                    <a:pt x="508000" y="1450340"/>
                  </a:lnTo>
                  <a:lnTo>
                    <a:pt x="0" y="942340"/>
                  </a:lnTo>
                  <a:lnTo>
                    <a:pt x="0" y="0"/>
                  </a:lnTo>
                  <a:lnTo>
                    <a:pt x="508000" y="508000"/>
                  </a:lnTo>
                  <a:lnTo>
                    <a:pt x="1016000" y="0"/>
                  </a:lnTo>
                  <a:close/>
                </a:path>
              </a:pathLst>
            </a:custGeom>
            <a:ln w="19050">
              <a:solidFill>
                <a:srgbClr val="155F8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180782" y="2990596"/>
            <a:ext cx="88138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Trebuchet MS"/>
                <a:cs typeface="Trebuchet MS"/>
              </a:rPr>
              <a:t>Responsables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131060" y="2379979"/>
            <a:ext cx="6822440" cy="942340"/>
          </a:xfrm>
          <a:custGeom>
            <a:avLst/>
            <a:gdLst/>
            <a:ahLst/>
            <a:cxnLst/>
            <a:rect l="l" t="t" r="r" b="b"/>
            <a:pathLst>
              <a:path w="6822440" h="942339">
                <a:moveTo>
                  <a:pt x="6822440" y="157099"/>
                </a:moveTo>
                <a:lnTo>
                  <a:pt x="6822440" y="785241"/>
                </a:lnTo>
                <a:lnTo>
                  <a:pt x="6814428" y="834887"/>
                </a:lnTo>
                <a:lnTo>
                  <a:pt x="6792122" y="878011"/>
                </a:lnTo>
                <a:lnTo>
                  <a:pt x="6758111" y="912022"/>
                </a:lnTo>
                <a:lnTo>
                  <a:pt x="6714987" y="934328"/>
                </a:lnTo>
                <a:lnTo>
                  <a:pt x="6665340" y="942340"/>
                </a:lnTo>
                <a:lnTo>
                  <a:pt x="0" y="942340"/>
                </a:lnTo>
                <a:lnTo>
                  <a:pt x="0" y="0"/>
                </a:lnTo>
                <a:lnTo>
                  <a:pt x="6665340" y="0"/>
                </a:lnTo>
                <a:lnTo>
                  <a:pt x="6714987" y="8011"/>
                </a:lnTo>
                <a:lnTo>
                  <a:pt x="6758111" y="30317"/>
                </a:lnTo>
                <a:lnTo>
                  <a:pt x="6792122" y="64328"/>
                </a:lnTo>
                <a:lnTo>
                  <a:pt x="6814428" y="107452"/>
                </a:lnTo>
                <a:lnTo>
                  <a:pt x="6822440" y="157099"/>
                </a:lnTo>
                <a:close/>
              </a:path>
            </a:pathLst>
          </a:custGeom>
          <a:ln w="19050">
            <a:solidFill>
              <a:srgbClr val="155F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246883" y="2420302"/>
            <a:ext cx="6572250" cy="80391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84150" marR="5080" indent="-171450">
              <a:lnSpc>
                <a:spcPts val="1980"/>
              </a:lnSpc>
              <a:spcBef>
                <a:spcPts val="315"/>
              </a:spcBef>
              <a:buChar char="•"/>
              <a:tabLst>
                <a:tab pos="185420" algn="l"/>
              </a:tabLst>
            </a:pPr>
            <a:r>
              <a:rPr sz="1800" spc="55" dirty="0">
                <a:latin typeface="Trebuchet MS"/>
                <a:cs typeface="Trebuchet MS"/>
              </a:rPr>
              <a:t>Los</a:t>
            </a:r>
            <a:r>
              <a:rPr sz="1800" spc="-110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intercambios</a:t>
            </a:r>
            <a:r>
              <a:rPr sz="1800" spc="-90" dirty="0">
                <a:latin typeface="Trebuchet MS"/>
                <a:cs typeface="Trebuchet MS"/>
              </a:rPr>
              <a:t> </a:t>
            </a:r>
            <a:r>
              <a:rPr sz="1800" spc="60" dirty="0">
                <a:latin typeface="Trebuchet MS"/>
                <a:cs typeface="Trebuchet MS"/>
              </a:rPr>
              <a:t>son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con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base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al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despacho</a:t>
            </a:r>
            <a:r>
              <a:rPr sz="1800" spc="-8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económico 	</a:t>
            </a:r>
            <a:r>
              <a:rPr sz="1800" spc="-35" dirty="0">
                <a:latin typeface="Trebuchet MS"/>
                <a:cs typeface="Trebuchet MS"/>
              </a:rPr>
              <a:t>coordinado,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donde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los</a:t>
            </a:r>
            <a:r>
              <a:rPr sz="1800" spc="-135" dirty="0">
                <a:latin typeface="Trebuchet MS"/>
                <a:cs typeface="Trebuchet MS"/>
              </a:rPr>
              <a:t> </a:t>
            </a:r>
            <a:r>
              <a:rPr sz="1800" spc="-20" dirty="0">
                <a:latin typeface="Trebuchet MS"/>
                <a:cs typeface="Trebuchet MS"/>
              </a:rPr>
              <a:t>Operadores</a:t>
            </a:r>
            <a:r>
              <a:rPr sz="1800" spc="-95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de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cada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país,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consideran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la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45" dirty="0">
                <a:latin typeface="Trebuchet MS"/>
                <a:cs typeface="Trebuchet MS"/>
              </a:rPr>
              <a:t>O 	</a:t>
            </a:r>
            <a:r>
              <a:rPr sz="1800" spc="-85" dirty="0">
                <a:latin typeface="Trebuchet MS"/>
                <a:cs typeface="Trebuchet MS"/>
              </a:rPr>
              <a:t>y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spc="130" dirty="0">
                <a:latin typeface="Trebuchet MS"/>
                <a:cs typeface="Trebuchet MS"/>
              </a:rPr>
              <a:t>D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spc="-55" dirty="0">
                <a:latin typeface="Trebuchet MS"/>
                <a:cs typeface="Trebuchet MS"/>
              </a:rPr>
              <a:t>equivalente</a:t>
            </a:r>
            <a:r>
              <a:rPr sz="1800" spc="-95" dirty="0">
                <a:latin typeface="Trebuchet MS"/>
                <a:cs typeface="Trebuchet MS"/>
              </a:rPr>
              <a:t> </a:t>
            </a:r>
            <a:r>
              <a:rPr sz="1800" spc="-45" dirty="0">
                <a:latin typeface="Trebuchet MS"/>
                <a:cs typeface="Trebuchet MS"/>
              </a:rPr>
              <a:t>del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90" dirty="0">
                <a:latin typeface="Trebuchet MS"/>
                <a:cs typeface="Trebuchet MS"/>
              </a:rPr>
              <a:t>otro,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en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los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nodos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de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frontera.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105535" y="3676015"/>
            <a:ext cx="1035050" cy="1469390"/>
            <a:chOff x="1105535" y="3676015"/>
            <a:chExt cx="1035050" cy="1469390"/>
          </a:xfrm>
        </p:grpSpPr>
        <p:sp>
          <p:nvSpPr>
            <p:cNvPr id="16" name="object 16"/>
            <p:cNvSpPr/>
            <p:nvPr/>
          </p:nvSpPr>
          <p:spPr>
            <a:xfrm>
              <a:off x="1115060" y="3685540"/>
              <a:ext cx="1016000" cy="1450340"/>
            </a:xfrm>
            <a:custGeom>
              <a:avLst/>
              <a:gdLst/>
              <a:ahLst/>
              <a:cxnLst/>
              <a:rect l="l" t="t" r="r" b="b"/>
              <a:pathLst>
                <a:path w="1016000" h="1450339">
                  <a:moveTo>
                    <a:pt x="1016000" y="0"/>
                  </a:moveTo>
                  <a:lnTo>
                    <a:pt x="508000" y="508000"/>
                  </a:lnTo>
                  <a:lnTo>
                    <a:pt x="0" y="0"/>
                  </a:lnTo>
                  <a:lnTo>
                    <a:pt x="0" y="942340"/>
                  </a:lnTo>
                  <a:lnTo>
                    <a:pt x="508000" y="1450340"/>
                  </a:lnTo>
                  <a:lnTo>
                    <a:pt x="1016000" y="942340"/>
                  </a:lnTo>
                  <a:lnTo>
                    <a:pt x="101600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15060" y="3685540"/>
              <a:ext cx="1016000" cy="1450340"/>
            </a:xfrm>
            <a:custGeom>
              <a:avLst/>
              <a:gdLst/>
              <a:ahLst/>
              <a:cxnLst/>
              <a:rect l="l" t="t" r="r" b="b"/>
              <a:pathLst>
                <a:path w="1016000" h="1450339">
                  <a:moveTo>
                    <a:pt x="1016000" y="0"/>
                  </a:moveTo>
                  <a:lnTo>
                    <a:pt x="1016000" y="942340"/>
                  </a:lnTo>
                  <a:lnTo>
                    <a:pt x="508000" y="1450340"/>
                  </a:lnTo>
                  <a:lnTo>
                    <a:pt x="0" y="942340"/>
                  </a:lnTo>
                  <a:lnTo>
                    <a:pt x="0" y="0"/>
                  </a:lnTo>
                  <a:lnTo>
                    <a:pt x="508000" y="508000"/>
                  </a:lnTo>
                  <a:lnTo>
                    <a:pt x="1016000" y="0"/>
                  </a:lnTo>
                  <a:close/>
                </a:path>
              </a:pathLst>
            </a:custGeom>
            <a:ln w="19050">
              <a:solidFill>
                <a:srgbClr val="155F8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272286" y="4297679"/>
            <a:ext cx="6978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Trebuchet MS"/>
                <a:cs typeface="Trebuchet MS"/>
              </a:rPr>
              <a:t>Decisiones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131060" y="3685540"/>
            <a:ext cx="6822440" cy="942340"/>
          </a:xfrm>
          <a:custGeom>
            <a:avLst/>
            <a:gdLst/>
            <a:ahLst/>
            <a:cxnLst/>
            <a:rect l="l" t="t" r="r" b="b"/>
            <a:pathLst>
              <a:path w="6822440" h="942339">
                <a:moveTo>
                  <a:pt x="6822440" y="157099"/>
                </a:moveTo>
                <a:lnTo>
                  <a:pt x="6822440" y="785241"/>
                </a:lnTo>
                <a:lnTo>
                  <a:pt x="6814428" y="834887"/>
                </a:lnTo>
                <a:lnTo>
                  <a:pt x="6792122" y="878011"/>
                </a:lnTo>
                <a:lnTo>
                  <a:pt x="6758111" y="912022"/>
                </a:lnTo>
                <a:lnTo>
                  <a:pt x="6714987" y="934328"/>
                </a:lnTo>
                <a:lnTo>
                  <a:pt x="6665340" y="942340"/>
                </a:lnTo>
                <a:lnTo>
                  <a:pt x="0" y="942340"/>
                </a:lnTo>
                <a:lnTo>
                  <a:pt x="0" y="0"/>
                </a:lnTo>
                <a:lnTo>
                  <a:pt x="6665340" y="0"/>
                </a:lnTo>
                <a:lnTo>
                  <a:pt x="6714987" y="8011"/>
                </a:lnTo>
                <a:lnTo>
                  <a:pt x="6758111" y="30317"/>
                </a:lnTo>
                <a:lnTo>
                  <a:pt x="6792122" y="64328"/>
                </a:lnTo>
                <a:lnTo>
                  <a:pt x="6814428" y="107452"/>
                </a:lnTo>
                <a:lnTo>
                  <a:pt x="6822440" y="157099"/>
                </a:lnTo>
                <a:close/>
              </a:path>
            </a:pathLst>
          </a:custGeom>
          <a:ln w="19050">
            <a:solidFill>
              <a:srgbClr val="155F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246883" y="3728084"/>
            <a:ext cx="6276340" cy="80264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84150" marR="5080" indent="-171450" algn="just">
              <a:lnSpc>
                <a:spcPts val="1980"/>
              </a:lnSpc>
              <a:spcBef>
                <a:spcPts val="315"/>
              </a:spcBef>
              <a:buChar char="•"/>
              <a:tabLst>
                <a:tab pos="185420" algn="l"/>
              </a:tabLst>
            </a:pPr>
            <a:r>
              <a:rPr sz="1800" spc="140" dirty="0">
                <a:latin typeface="Trebuchet MS"/>
                <a:cs typeface="Trebuchet MS"/>
              </a:rPr>
              <a:t>Ms</a:t>
            </a:r>
            <a:r>
              <a:rPr sz="1800" spc="-180" dirty="0">
                <a:latin typeface="Trebuchet MS"/>
                <a:cs typeface="Trebuchet MS"/>
              </a:rPr>
              <a:t> </a:t>
            </a:r>
            <a:r>
              <a:rPr sz="1800" spc="-80" dirty="0">
                <a:latin typeface="Trebuchet MS"/>
                <a:cs typeface="Trebuchet MS"/>
              </a:rPr>
              <a:t>y</a:t>
            </a:r>
            <a:r>
              <a:rPr sz="1800" spc="-180" dirty="0">
                <a:latin typeface="Trebuchet MS"/>
                <a:cs typeface="Trebuchet MS"/>
              </a:rPr>
              <a:t> </a:t>
            </a:r>
            <a:r>
              <a:rPr sz="1800" spc="65" dirty="0">
                <a:latin typeface="Trebuchet MS"/>
                <a:cs typeface="Trebuchet MS"/>
              </a:rPr>
              <a:t>Xs</a:t>
            </a:r>
            <a:r>
              <a:rPr sz="1800" spc="-180" dirty="0">
                <a:latin typeface="Trebuchet MS"/>
                <a:cs typeface="Trebuchet MS"/>
              </a:rPr>
              <a:t> </a:t>
            </a:r>
            <a:r>
              <a:rPr sz="1800" spc="50" dirty="0">
                <a:latin typeface="Trebuchet MS"/>
                <a:cs typeface="Trebuchet MS"/>
              </a:rPr>
              <a:t>se</a:t>
            </a:r>
            <a:r>
              <a:rPr sz="1800" spc="-190" dirty="0">
                <a:latin typeface="Trebuchet MS"/>
                <a:cs typeface="Trebuchet MS"/>
              </a:rPr>
              <a:t> </a:t>
            </a:r>
            <a:r>
              <a:rPr sz="1800" spc="-20" dirty="0">
                <a:latin typeface="Trebuchet MS"/>
                <a:cs typeface="Trebuchet MS"/>
              </a:rPr>
              <a:t>toman</a:t>
            </a:r>
            <a:r>
              <a:rPr sz="1800" spc="-195" dirty="0">
                <a:latin typeface="Trebuchet MS"/>
                <a:cs typeface="Trebuchet MS"/>
              </a:rPr>
              <a:t> </a:t>
            </a:r>
            <a:r>
              <a:rPr sz="1800" spc="25" dirty="0">
                <a:latin typeface="Trebuchet MS"/>
                <a:cs typeface="Trebuchet MS"/>
              </a:rPr>
              <a:t>con</a:t>
            </a:r>
            <a:r>
              <a:rPr sz="1800" spc="-175" dirty="0">
                <a:latin typeface="Trebuchet MS"/>
                <a:cs typeface="Trebuchet MS"/>
              </a:rPr>
              <a:t> </a:t>
            </a:r>
            <a:r>
              <a:rPr sz="1800" spc="25" dirty="0">
                <a:latin typeface="Trebuchet MS"/>
                <a:cs typeface="Trebuchet MS"/>
              </a:rPr>
              <a:t>base</a:t>
            </a:r>
            <a:r>
              <a:rPr sz="1800" spc="-175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en</a:t>
            </a:r>
            <a:r>
              <a:rPr sz="1800" spc="-17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la</a:t>
            </a:r>
            <a:r>
              <a:rPr sz="1800" spc="-18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disponibilidad</a:t>
            </a:r>
            <a:r>
              <a:rPr sz="1800" spc="-11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de</a:t>
            </a:r>
            <a:r>
              <a:rPr sz="1800" spc="-175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excedentes</a:t>
            </a:r>
            <a:r>
              <a:rPr sz="1800" spc="105" dirty="0">
                <a:latin typeface="Trebuchet MS"/>
                <a:cs typeface="Trebuchet MS"/>
              </a:rPr>
              <a:t> 	</a:t>
            </a:r>
            <a:r>
              <a:rPr sz="1800" spc="-35" dirty="0">
                <a:latin typeface="Trebuchet MS"/>
                <a:cs typeface="Trebuchet MS"/>
              </a:rPr>
              <a:t>exportables</a:t>
            </a:r>
            <a:r>
              <a:rPr sz="1800" spc="-160" dirty="0">
                <a:latin typeface="Trebuchet MS"/>
                <a:cs typeface="Trebuchet MS"/>
              </a:rPr>
              <a:t> </a:t>
            </a:r>
            <a:r>
              <a:rPr sz="1800" spc="-80" dirty="0">
                <a:latin typeface="Trebuchet MS"/>
                <a:cs typeface="Trebuchet MS"/>
              </a:rPr>
              <a:t>y</a:t>
            </a:r>
            <a:r>
              <a:rPr sz="1800" spc="-175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en</a:t>
            </a:r>
            <a:r>
              <a:rPr sz="1800" spc="-170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la</a:t>
            </a:r>
            <a:r>
              <a:rPr sz="1800" spc="-16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comparación</a:t>
            </a:r>
            <a:r>
              <a:rPr sz="1800" spc="-170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de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precios</a:t>
            </a:r>
            <a:r>
              <a:rPr sz="1800" spc="-16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marginales</a:t>
            </a:r>
            <a:r>
              <a:rPr sz="1800" spc="-175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en</a:t>
            </a:r>
            <a:r>
              <a:rPr sz="1800" spc="-160" dirty="0">
                <a:latin typeface="Trebuchet MS"/>
                <a:cs typeface="Trebuchet MS"/>
              </a:rPr>
              <a:t> </a:t>
            </a:r>
            <a:r>
              <a:rPr sz="1800" spc="35" dirty="0">
                <a:latin typeface="Trebuchet MS"/>
                <a:cs typeface="Trebuchet MS"/>
              </a:rPr>
              <a:t>los</a:t>
            </a:r>
            <a:r>
              <a:rPr sz="1800" spc="105" dirty="0">
                <a:latin typeface="Trebuchet MS"/>
                <a:cs typeface="Trebuchet MS"/>
              </a:rPr>
              <a:t> 	</a:t>
            </a:r>
            <a:r>
              <a:rPr sz="1800" spc="40" dirty="0">
                <a:latin typeface="Trebuchet MS"/>
                <a:cs typeface="Trebuchet MS"/>
              </a:rPr>
              <a:t>nodos</a:t>
            </a:r>
            <a:r>
              <a:rPr sz="1800" spc="-20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de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80" dirty="0">
                <a:latin typeface="Trebuchet MS"/>
                <a:cs typeface="Trebuchet MS"/>
              </a:rPr>
              <a:t>frontera.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105535" y="4981575"/>
            <a:ext cx="1035050" cy="1471930"/>
            <a:chOff x="1105535" y="4981575"/>
            <a:chExt cx="1035050" cy="1471930"/>
          </a:xfrm>
        </p:grpSpPr>
        <p:sp>
          <p:nvSpPr>
            <p:cNvPr id="22" name="object 22"/>
            <p:cNvSpPr/>
            <p:nvPr/>
          </p:nvSpPr>
          <p:spPr>
            <a:xfrm>
              <a:off x="1115060" y="4991100"/>
              <a:ext cx="1016000" cy="1452880"/>
            </a:xfrm>
            <a:custGeom>
              <a:avLst/>
              <a:gdLst/>
              <a:ahLst/>
              <a:cxnLst/>
              <a:rect l="l" t="t" r="r" b="b"/>
              <a:pathLst>
                <a:path w="1016000" h="1452879">
                  <a:moveTo>
                    <a:pt x="1016000" y="0"/>
                  </a:moveTo>
                  <a:lnTo>
                    <a:pt x="508000" y="508000"/>
                  </a:lnTo>
                  <a:lnTo>
                    <a:pt x="0" y="0"/>
                  </a:lnTo>
                  <a:lnTo>
                    <a:pt x="0" y="944880"/>
                  </a:lnTo>
                  <a:lnTo>
                    <a:pt x="508000" y="1452880"/>
                  </a:lnTo>
                  <a:lnTo>
                    <a:pt x="1016000" y="944880"/>
                  </a:lnTo>
                  <a:lnTo>
                    <a:pt x="101600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15060" y="4991100"/>
              <a:ext cx="1016000" cy="1452880"/>
            </a:xfrm>
            <a:custGeom>
              <a:avLst/>
              <a:gdLst/>
              <a:ahLst/>
              <a:cxnLst/>
              <a:rect l="l" t="t" r="r" b="b"/>
              <a:pathLst>
                <a:path w="1016000" h="1452879">
                  <a:moveTo>
                    <a:pt x="1016000" y="0"/>
                  </a:moveTo>
                  <a:lnTo>
                    <a:pt x="1016000" y="944880"/>
                  </a:lnTo>
                  <a:lnTo>
                    <a:pt x="508000" y="1452880"/>
                  </a:lnTo>
                  <a:lnTo>
                    <a:pt x="0" y="944880"/>
                  </a:lnTo>
                  <a:lnTo>
                    <a:pt x="0" y="0"/>
                  </a:lnTo>
                  <a:lnTo>
                    <a:pt x="508000" y="508000"/>
                  </a:lnTo>
                  <a:lnTo>
                    <a:pt x="1016000" y="0"/>
                  </a:lnTo>
                  <a:close/>
                </a:path>
              </a:pathLst>
            </a:custGeom>
            <a:ln w="19049">
              <a:solidFill>
                <a:srgbClr val="155F8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259458" y="5604827"/>
            <a:ext cx="72580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Trebuchet MS"/>
                <a:cs typeface="Trebuchet MS"/>
              </a:rPr>
              <a:t>Cantidades</a:t>
            </a:r>
            <a:endParaRPr sz="1100">
              <a:latin typeface="Trebuchet MS"/>
              <a:cs typeface="Trebuchet M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131060" y="4991100"/>
            <a:ext cx="6822440" cy="944880"/>
          </a:xfrm>
          <a:custGeom>
            <a:avLst/>
            <a:gdLst/>
            <a:ahLst/>
            <a:cxnLst/>
            <a:rect l="l" t="t" r="r" b="b"/>
            <a:pathLst>
              <a:path w="6822440" h="944879">
                <a:moveTo>
                  <a:pt x="6822440" y="157480"/>
                </a:moveTo>
                <a:lnTo>
                  <a:pt x="6822440" y="787400"/>
                </a:lnTo>
                <a:lnTo>
                  <a:pt x="6814413" y="837174"/>
                </a:lnTo>
                <a:lnTo>
                  <a:pt x="6792061" y="880403"/>
                </a:lnTo>
                <a:lnTo>
                  <a:pt x="6757974" y="914494"/>
                </a:lnTo>
                <a:lnTo>
                  <a:pt x="6714744" y="936851"/>
                </a:lnTo>
                <a:lnTo>
                  <a:pt x="6664959" y="944880"/>
                </a:lnTo>
                <a:lnTo>
                  <a:pt x="0" y="944880"/>
                </a:lnTo>
                <a:lnTo>
                  <a:pt x="0" y="0"/>
                </a:lnTo>
                <a:lnTo>
                  <a:pt x="6664959" y="0"/>
                </a:lnTo>
                <a:lnTo>
                  <a:pt x="6714744" y="8026"/>
                </a:lnTo>
                <a:lnTo>
                  <a:pt x="6757974" y="30378"/>
                </a:lnTo>
                <a:lnTo>
                  <a:pt x="6792061" y="64465"/>
                </a:lnTo>
                <a:lnTo>
                  <a:pt x="6814413" y="107695"/>
                </a:lnTo>
                <a:lnTo>
                  <a:pt x="6822440" y="157480"/>
                </a:lnTo>
                <a:close/>
              </a:path>
            </a:pathLst>
          </a:custGeom>
          <a:ln w="19050">
            <a:solidFill>
              <a:srgbClr val="155F8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246883" y="5160327"/>
            <a:ext cx="6556375" cy="551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indent="-171450">
              <a:lnSpc>
                <a:spcPts val="2070"/>
              </a:lnSpc>
              <a:spcBef>
                <a:spcPts val="100"/>
              </a:spcBef>
              <a:buChar char="•"/>
              <a:tabLst>
                <a:tab pos="184150" algn="l"/>
              </a:tabLst>
            </a:pPr>
            <a:r>
              <a:rPr sz="1800" spc="55" dirty="0">
                <a:latin typeface="Trebuchet MS"/>
                <a:cs typeface="Trebuchet MS"/>
              </a:rPr>
              <a:t>Los</a:t>
            </a:r>
            <a:r>
              <a:rPr sz="1800" spc="-135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valores</a:t>
            </a:r>
            <a:r>
              <a:rPr sz="1800" spc="-15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máximos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-50" dirty="0">
                <a:latin typeface="Trebuchet MS"/>
                <a:cs typeface="Trebuchet MS"/>
              </a:rPr>
              <a:t>para</a:t>
            </a:r>
            <a:r>
              <a:rPr sz="1800" spc="-110" dirty="0">
                <a:latin typeface="Trebuchet MS"/>
                <a:cs typeface="Trebuchet MS"/>
              </a:rPr>
              <a:t> </a:t>
            </a:r>
            <a:r>
              <a:rPr sz="1800" spc="-70" dirty="0">
                <a:latin typeface="Trebuchet MS"/>
                <a:cs typeface="Trebuchet MS"/>
              </a:rPr>
              <a:t>exportar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o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-55" dirty="0">
                <a:latin typeface="Trebuchet MS"/>
                <a:cs typeface="Trebuchet MS"/>
              </a:rPr>
              <a:t>importar</a:t>
            </a:r>
            <a:r>
              <a:rPr sz="1800" spc="-135" dirty="0">
                <a:latin typeface="Trebuchet MS"/>
                <a:cs typeface="Trebuchet MS"/>
              </a:rPr>
              <a:t> </a:t>
            </a:r>
            <a:r>
              <a:rPr sz="1800" spc="-20" dirty="0">
                <a:latin typeface="Trebuchet MS"/>
                <a:cs typeface="Trebuchet MS"/>
              </a:rPr>
              <a:t>están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dados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por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la</a:t>
            </a:r>
            <a:endParaRPr sz="1800">
              <a:latin typeface="Trebuchet MS"/>
              <a:cs typeface="Trebuchet MS"/>
            </a:endParaRPr>
          </a:p>
          <a:p>
            <a:pPr marL="185420">
              <a:lnSpc>
                <a:spcPts val="2070"/>
              </a:lnSpc>
            </a:pPr>
            <a:r>
              <a:rPr sz="1800" spc="-10" dirty="0">
                <a:latin typeface="Trebuchet MS"/>
                <a:cs typeface="Trebuchet MS"/>
              </a:rPr>
              <a:t>capacidad</a:t>
            </a:r>
            <a:r>
              <a:rPr sz="1800" spc="-85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máxima</a:t>
            </a:r>
            <a:r>
              <a:rPr sz="1800" spc="-160" dirty="0">
                <a:latin typeface="Trebuchet MS"/>
                <a:cs typeface="Trebuchet MS"/>
              </a:rPr>
              <a:t> </a:t>
            </a:r>
            <a:r>
              <a:rPr sz="1800" spc="-65" dirty="0">
                <a:latin typeface="Trebuchet MS"/>
                <a:cs typeface="Trebuchet MS"/>
              </a:rPr>
              <a:t>operativa</a:t>
            </a:r>
            <a:r>
              <a:rPr sz="1800" spc="-85" dirty="0">
                <a:latin typeface="Trebuchet MS"/>
                <a:cs typeface="Trebuchet MS"/>
              </a:rPr>
              <a:t> </a:t>
            </a:r>
            <a:r>
              <a:rPr sz="1800" spc="-45" dirty="0">
                <a:latin typeface="Trebuchet MS"/>
                <a:cs typeface="Trebuchet MS"/>
              </a:rPr>
              <a:t>del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enlace.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8221"/>
            <a:ext cx="8851265" cy="6830059"/>
            <a:chOff x="0" y="28221"/>
            <a:chExt cx="8851265" cy="68300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8221"/>
              <a:ext cx="1539239" cy="682977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52780" y="1137919"/>
              <a:ext cx="8188959" cy="1191260"/>
            </a:xfrm>
            <a:custGeom>
              <a:avLst/>
              <a:gdLst/>
              <a:ahLst/>
              <a:cxnLst/>
              <a:rect l="l" t="t" r="r" b="b"/>
              <a:pathLst>
                <a:path w="8188959" h="1191260">
                  <a:moveTo>
                    <a:pt x="8069834" y="0"/>
                  </a:moveTo>
                  <a:lnTo>
                    <a:pt x="119126" y="0"/>
                  </a:lnTo>
                  <a:lnTo>
                    <a:pt x="72759" y="9362"/>
                  </a:lnTo>
                  <a:lnTo>
                    <a:pt x="34893" y="34893"/>
                  </a:lnTo>
                  <a:lnTo>
                    <a:pt x="9362" y="72759"/>
                  </a:lnTo>
                  <a:lnTo>
                    <a:pt x="0" y="119125"/>
                  </a:lnTo>
                  <a:lnTo>
                    <a:pt x="0" y="1072133"/>
                  </a:lnTo>
                  <a:lnTo>
                    <a:pt x="9362" y="1118500"/>
                  </a:lnTo>
                  <a:lnTo>
                    <a:pt x="34893" y="1156366"/>
                  </a:lnTo>
                  <a:lnTo>
                    <a:pt x="72759" y="1181897"/>
                  </a:lnTo>
                  <a:lnTo>
                    <a:pt x="119126" y="1191259"/>
                  </a:lnTo>
                  <a:lnTo>
                    <a:pt x="8069834" y="1191259"/>
                  </a:lnTo>
                  <a:lnTo>
                    <a:pt x="8116200" y="1181897"/>
                  </a:lnTo>
                  <a:lnTo>
                    <a:pt x="8154066" y="1156366"/>
                  </a:lnTo>
                  <a:lnTo>
                    <a:pt x="8179597" y="1118500"/>
                  </a:lnTo>
                  <a:lnTo>
                    <a:pt x="8188960" y="1072133"/>
                  </a:lnTo>
                  <a:lnTo>
                    <a:pt x="8188960" y="119125"/>
                  </a:lnTo>
                  <a:lnTo>
                    <a:pt x="8179597" y="72759"/>
                  </a:lnTo>
                  <a:lnTo>
                    <a:pt x="8154066" y="34893"/>
                  </a:lnTo>
                  <a:lnTo>
                    <a:pt x="8116200" y="9362"/>
                  </a:lnTo>
                  <a:lnTo>
                    <a:pt x="8069834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52780" y="1137919"/>
              <a:ext cx="8188959" cy="1191260"/>
            </a:xfrm>
            <a:custGeom>
              <a:avLst/>
              <a:gdLst/>
              <a:ahLst/>
              <a:cxnLst/>
              <a:rect l="l" t="t" r="r" b="b"/>
              <a:pathLst>
                <a:path w="8188959" h="1191260">
                  <a:moveTo>
                    <a:pt x="0" y="119125"/>
                  </a:moveTo>
                  <a:lnTo>
                    <a:pt x="9362" y="72759"/>
                  </a:lnTo>
                  <a:lnTo>
                    <a:pt x="34893" y="34893"/>
                  </a:lnTo>
                  <a:lnTo>
                    <a:pt x="72759" y="9362"/>
                  </a:lnTo>
                  <a:lnTo>
                    <a:pt x="119126" y="0"/>
                  </a:lnTo>
                  <a:lnTo>
                    <a:pt x="8069834" y="0"/>
                  </a:lnTo>
                  <a:lnTo>
                    <a:pt x="8116200" y="9362"/>
                  </a:lnTo>
                  <a:lnTo>
                    <a:pt x="8154066" y="34893"/>
                  </a:lnTo>
                  <a:lnTo>
                    <a:pt x="8179597" y="72759"/>
                  </a:lnTo>
                  <a:lnTo>
                    <a:pt x="8188960" y="119125"/>
                  </a:lnTo>
                  <a:lnTo>
                    <a:pt x="8188960" y="1072133"/>
                  </a:lnTo>
                  <a:lnTo>
                    <a:pt x="8179597" y="1118500"/>
                  </a:lnTo>
                  <a:lnTo>
                    <a:pt x="8154066" y="1156366"/>
                  </a:lnTo>
                  <a:lnTo>
                    <a:pt x="8116200" y="1181897"/>
                  </a:lnTo>
                  <a:lnTo>
                    <a:pt x="8069834" y="1191259"/>
                  </a:lnTo>
                  <a:lnTo>
                    <a:pt x="119126" y="1191259"/>
                  </a:lnTo>
                  <a:lnTo>
                    <a:pt x="72759" y="1181897"/>
                  </a:lnTo>
                  <a:lnTo>
                    <a:pt x="34893" y="1156366"/>
                  </a:lnTo>
                  <a:lnTo>
                    <a:pt x="9362" y="1118500"/>
                  </a:lnTo>
                  <a:lnTo>
                    <a:pt x="0" y="1072133"/>
                  </a:lnTo>
                  <a:lnTo>
                    <a:pt x="0" y="119125"/>
                  </a:lnTo>
                  <a:close/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2159" y="1257300"/>
              <a:ext cx="1638300" cy="95250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72159" y="1257300"/>
              <a:ext cx="1638300" cy="952500"/>
            </a:xfrm>
            <a:custGeom>
              <a:avLst/>
              <a:gdLst/>
              <a:ahLst/>
              <a:cxnLst/>
              <a:rect l="l" t="t" r="r" b="b"/>
              <a:pathLst>
                <a:path w="1638300" h="952500">
                  <a:moveTo>
                    <a:pt x="0" y="95250"/>
                  </a:moveTo>
                  <a:lnTo>
                    <a:pt x="7485" y="58185"/>
                  </a:lnTo>
                  <a:lnTo>
                    <a:pt x="27898" y="27908"/>
                  </a:lnTo>
                  <a:lnTo>
                    <a:pt x="58175" y="7489"/>
                  </a:lnTo>
                  <a:lnTo>
                    <a:pt x="95250" y="0"/>
                  </a:lnTo>
                  <a:lnTo>
                    <a:pt x="1543050" y="0"/>
                  </a:lnTo>
                  <a:lnTo>
                    <a:pt x="1580114" y="7489"/>
                  </a:lnTo>
                  <a:lnTo>
                    <a:pt x="1610391" y="27908"/>
                  </a:lnTo>
                  <a:lnTo>
                    <a:pt x="1630810" y="58185"/>
                  </a:lnTo>
                  <a:lnTo>
                    <a:pt x="1638300" y="95250"/>
                  </a:lnTo>
                  <a:lnTo>
                    <a:pt x="1638300" y="857250"/>
                  </a:lnTo>
                  <a:lnTo>
                    <a:pt x="1630810" y="894314"/>
                  </a:lnTo>
                  <a:lnTo>
                    <a:pt x="1610391" y="924591"/>
                  </a:lnTo>
                  <a:lnTo>
                    <a:pt x="1580114" y="945010"/>
                  </a:lnTo>
                  <a:lnTo>
                    <a:pt x="1543050" y="952500"/>
                  </a:lnTo>
                  <a:lnTo>
                    <a:pt x="95250" y="952500"/>
                  </a:lnTo>
                  <a:lnTo>
                    <a:pt x="58175" y="945010"/>
                  </a:lnTo>
                  <a:lnTo>
                    <a:pt x="27898" y="924591"/>
                  </a:lnTo>
                  <a:lnTo>
                    <a:pt x="7485" y="894314"/>
                  </a:lnTo>
                  <a:lnTo>
                    <a:pt x="0" y="857250"/>
                  </a:lnTo>
                  <a:lnTo>
                    <a:pt x="0" y="9525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52780" y="2448559"/>
              <a:ext cx="8188959" cy="1193800"/>
            </a:xfrm>
            <a:custGeom>
              <a:avLst/>
              <a:gdLst/>
              <a:ahLst/>
              <a:cxnLst/>
              <a:rect l="l" t="t" r="r" b="b"/>
              <a:pathLst>
                <a:path w="8188959" h="1193800">
                  <a:moveTo>
                    <a:pt x="8069580" y="0"/>
                  </a:moveTo>
                  <a:lnTo>
                    <a:pt x="119379" y="0"/>
                  </a:lnTo>
                  <a:lnTo>
                    <a:pt x="72909" y="9384"/>
                  </a:lnTo>
                  <a:lnTo>
                    <a:pt x="34963" y="34972"/>
                  </a:lnTo>
                  <a:lnTo>
                    <a:pt x="9380" y="72919"/>
                  </a:lnTo>
                  <a:lnTo>
                    <a:pt x="0" y="119379"/>
                  </a:lnTo>
                  <a:lnTo>
                    <a:pt x="0" y="1074419"/>
                  </a:lnTo>
                  <a:lnTo>
                    <a:pt x="9380" y="1120880"/>
                  </a:lnTo>
                  <a:lnTo>
                    <a:pt x="34963" y="1158827"/>
                  </a:lnTo>
                  <a:lnTo>
                    <a:pt x="72909" y="1184415"/>
                  </a:lnTo>
                  <a:lnTo>
                    <a:pt x="119379" y="1193800"/>
                  </a:lnTo>
                  <a:lnTo>
                    <a:pt x="8069580" y="1193800"/>
                  </a:lnTo>
                  <a:lnTo>
                    <a:pt x="8116040" y="1184415"/>
                  </a:lnTo>
                  <a:lnTo>
                    <a:pt x="8153987" y="1158827"/>
                  </a:lnTo>
                  <a:lnTo>
                    <a:pt x="8179575" y="1120880"/>
                  </a:lnTo>
                  <a:lnTo>
                    <a:pt x="8188960" y="1074419"/>
                  </a:lnTo>
                  <a:lnTo>
                    <a:pt x="8188960" y="119379"/>
                  </a:lnTo>
                  <a:lnTo>
                    <a:pt x="8179575" y="72919"/>
                  </a:lnTo>
                  <a:lnTo>
                    <a:pt x="8153987" y="34972"/>
                  </a:lnTo>
                  <a:lnTo>
                    <a:pt x="8116040" y="9384"/>
                  </a:lnTo>
                  <a:lnTo>
                    <a:pt x="806958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52780" y="2448559"/>
              <a:ext cx="8188959" cy="1193800"/>
            </a:xfrm>
            <a:custGeom>
              <a:avLst/>
              <a:gdLst/>
              <a:ahLst/>
              <a:cxnLst/>
              <a:rect l="l" t="t" r="r" b="b"/>
              <a:pathLst>
                <a:path w="8188959" h="1193800">
                  <a:moveTo>
                    <a:pt x="0" y="119379"/>
                  </a:moveTo>
                  <a:lnTo>
                    <a:pt x="9380" y="72919"/>
                  </a:lnTo>
                  <a:lnTo>
                    <a:pt x="34963" y="34972"/>
                  </a:lnTo>
                  <a:lnTo>
                    <a:pt x="72909" y="9384"/>
                  </a:lnTo>
                  <a:lnTo>
                    <a:pt x="119379" y="0"/>
                  </a:lnTo>
                  <a:lnTo>
                    <a:pt x="8069580" y="0"/>
                  </a:lnTo>
                  <a:lnTo>
                    <a:pt x="8116040" y="9384"/>
                  </a:lnTo>
                  <a:lnTo>
                    <a:pt x="8153987" y="34972"/>
                  </a:lnTo>
                  <a:lnTo>
                    <a:pt x="8179575" y="72919"/>
                  </a:lnTo>
                  <a:lnTo>
                    <a:pt x="8188960" y="119379"/>
                  </a:lnTo>
                  <a:lnTo>
                    <a:pt x="8188960" y="1074419"/>
                  </a:lnTo>
                  <a:lnTo>
                    <a:pt x="8179575" y="1120880"/>
                  </a:lnTo>
                  <a:lnTo>
                    <a:pt x="8153987" y="1158827"/>
                  </a:lnTo>
                  <a:lnTo>
                    <a:pt x="8116040" y="1184415"/>
                  </a:lnTo>
                  <a:lnTo>
                    <a:pt x="8069580" y="1193800"/>
                  </a:lnTo>
                  <a:lnTo>
                    <a:pt x="119379" y="1193800"/>
                  </a:lnTo>
                  <a:lnTo>
                    <a:pt x="72909" y="1184415"/>
                  </a:lnTo>
                  <a:lnTo>
                    <a:pt x="34963" y="1158827"/>
                  </a:lnTo>
                  <a:lnTo>
                    <a:pt x="9380" y="1120880"/>
                  </a:lnTo>
                  <a:lnTo>
                    <a:pt x="0" y="1074419"/>
                  </a:lnTo>
                  <a:lnTo>
                    <a:pt x="0" y="11937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159" y="2567940"/>
              <a:ext cx="1638300" cy="95503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72159" y="2567940"/>
              <a:ext cx="1638300" cy="955040"/>
            </a:xfrm>
            <a:custGeom>
              <a:avLst/>
              <a:gdLst/>
              <a:ahLst/>
              <a:cxnLst/>
              <a:rect l="l" t="t" r="r" b="b"/>
              <a:pathLst>
                <a:path w="1638300" h="955039">
                  <a:moveTo>
                    <a:pt x="0" y="95504"/>
                  </a:moveTo>
                  <a:lnTo>
                    <a:pt x="7505" y="58346"/>
                  </a:lnTo>
                  <a:lnTo>
                    <a:pt x="27973" y="27987"/>
                  </a:lnTo>
                  <a:lnTo>
                    <a:pt x="58330" y="7510"/>
                  </a:lnTo>
                  <a:lnTo>
                    <a:pt x="95503" y="0"/>
                  </a:lnTo>
                  <a:lnTo>
                    <a:pt x="1542796" y="0"/>
                  </a:lnTo>
                  <a:lnTo>
                    <a:pt x="1579953" y="7510"/>
                  </a:lnTo>
                  <a:lnTo>
                    <a:pt x="1610312" y="27987"/>
                  </a:lnTo>
                  <a:lnTo>
                    <a:pt x="1630789" y="58346"/>
                  </a:lnTo>
                  <a:lnTo>
                    <a:pt x="1638300" y="95504"/>
                  </a:lnTo>
                  <a:lnTo>
                    <a:pt x="1638300" y="859536"/>
                  </a:lnTo>
                  <a:lnTo>
                    <a:pt x="1630789" y="896693"/>
                  </a:lnTo>
                  <a:lnTo>
                    <a:pt x="1610312" y="927052"/>
                  </a:lnTo>
                  <a:lnTo>
                    <a:pt x="1579953" y="947529"/>
                  </a:lnTo>
                  <a:lnTo>
                    <a:pt x="1542796" y="955039"/>
                  </a:lnTo>
                  <a:lnTo>
                    <a:pt x="95503" y="955039"/>
                  </a:lnTo>
                  <a:lnTo>
                    <a:pt x="58330" y="947529"/>
                  </a:lnTo>
                  <a:lnTo>
                    <a:pt x="27973" y="927052"/>
                  </a:lnTo>
                  <a:lnTo>
                    <a:pt x="7505" y="896693"/>
                  </a:lnTo>
                  <a:lnTo>
                    <a:pt x="0" y="859536"/>
                  </a:lnTo>
                  <a:lnTo>
                    <a:pt x="0" y="95504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52780" y="3759199"/>
              <a:ext cx="8188959" cy="1193800"/>
            </a:xfrm>
            <a:custGeom>
              <a:avLst/>
              <a:gdLst/>
              <a:ahLst/>
              <a:cxnLst/>
              <a:rect l="l" t="t" r="r" b="b"/>
              <a:pathLst>
                <a:path w="8188959" h="1193800">
                  <a:moveTo>
                    <a:pt x="8069580" y="0"/>
                  </a:moveTo>
                  <a:lnTo>
                    <a:pt x="119379" y="0"/>
                  </a:lnTo>
                  <a:lnTo>
                    <a:pt x="72909" y="9384"/>
                  </a:lnTo>
                  <a:lnTo>
                    <a:pt x="34963" y="34972"/>
                  </a:lnTo>
                  <a:lnTo>
                    <a:pt x="9380" y="72919"/>
                  </a:lnTo>
                  <a:lnTo>
                    <a:pt x="0" y="119380"/>
                  </a:lnTo>
                  <a:lnTo>
                    <a:pt x="0" y="1074420"/>
                  </a:lnTo>
                  <a:lnTo>
                    <a:pt x="9380" y="1120880"/>
                  </a:lnTo>
                  <a:lnTo>
                    <a:pt x="34963" y="1158827"/>
                  </a:lnTo>
                  <a:lnTo>
                    <a:pt x="72909" y="1184415"/>
                  </a:lnTo>
                  <a:lnTo>
                    <a:pt x="119379" y="1193800"/>
                  </a:lnTo>
                  <a:lnTo>
                    <a:pt x="8069580" y="1193800"/>
                  </a:lnTo>
                  <a:lnTo>
                    <a:pt x="8116040" y="1184415"/>
                  </a:lnTo>
                  <a:lnTo>
                    <a:pt x="8153987" y="1158827"/>
                  </a:lnTo>
                  <a:lnTo>
                    <a:pt x="8179575" y="1120880"/>
                  </a:lnTo>
                  <a:lnTo>
                    <a:pt x="8188960" y="1074420"/>
                  </a:lnTo>
                  <a:lnTo>
                    <a:pt x="8188960" y="119380"/>
                  </a:lnTo>
                  <a:lnTo>
                    <a:pt x="8179575" y="72919"/>
                  </a:lnTo>
                  <a:lnTo>
                    <a:pt x="8153987" y="34972"/>
                  </a:lnTo>
                  <a:lnTo>
                    <a:pt x="8116040" y="9384"/>
                  </a:lnTo>
                  <a:lnTo>
                    <a:pt x="806958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52780" y="3759199"/>
              <a:ext cx="8188959" cy="1193800"/>
            </a:xfrm>
            <a:custGeom>
              <a:avLst/>
              <a:gdLst/>
              <a:ahLst/>
              <a:cxnLst/>
              <a:rect l="l" t="t" r="r" b="b"/>
              <a:pathLst>
                <a:path w="8188959" h="1193800">
                  <a:moveTo>
                    <a:pt x="0" y="119380"/>
                  </a:moveTo>
                  <a:lnTo>
                    <a:pt x="9380" y="72919"/>
                  </a:lnTo>
                  <a:lnTo>
                    <a:pt x="34963" y="34972"/>
                  </a:lnTo>
                  <a:lnTo>
                    <a:pt x="72909" y="9384"/>
                  </a:lnTo>
                  <a:lnTo>
                    <a:pt x="119379" y="0"/>
                  </a:lnTo>
                  <a:lnTo>
                    <a:pt x="8069580" y="0"/>
                  </a:lnTo>
                  <a:lnTo>
                    <a:pt x="8116040" y="9384"/>
                  </a:lnTo>
                  <a:lnTo>
                    <a:pt x="8153987" y="34972"/>
                  </a:lnTo>
                  <a:lnTo>
                    <a:pt x="8179575" y="72919"/>
                  </a:lnTo>
                  <a:lnTo>
                    <a:pt x="8188960" y="119380"/>
                  </a:lnTo>
                  <a:lnTo>
                    <a:pt x="8188960" y="1074420"/>
                  </a:lnTo>
                  <a:lnTo>
                    <a:pt x="8179575" y="1120880"/>
                  </a:lnTo>
                  <a:lnTo>
                    <a:pt x="8153987" y="1158827"/>
                  </a:lnTo>
                  <a:lnTo>
                    <a:pt x="8116040" y="1184415"/>
                  </a:lnTo>
                  <a:lnTo>
                    <a:pt x="8069580" y="1193800"/>
                  </a:lnTo>
                  <a:lnTo>
                    <a:pt x="119379" y="1193800"/>
                  </a:lnTo>
                  <a:lnTo>
                    <a:pt x="72909" y="1184415"/>
                  </a:lnTo>
                  <a:lnTo>
                    <a:pt x="34963" y="1158827"/>
                  </a:lnTo>
                  <a:lnTo>
                    <a:pt x="9380" y="1120880"/>
                  </a:lnTo>
                  <a:lnTo>
                    <a:pt x="0" y="1074420"/>
                  </a:lnTo>
                  <a:lnTo>
                    <a:pt x="0" y="11938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456179" y="1478534"/>
            <a:ext cx="6252210" cy="3192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720"/>
              </a:lnSpc>
              <a:spcBef>
                <a:spcPts val="100"/>
              </a:spcBef>
            </a:pP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Las</a:t>
            </a:r>
            <a:r>
              <a:rPr sz="15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TIE’s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entre</a:t>
            </a:r>
            <a:r>
              <a:rPr sz="15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Colombia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5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Ecuador</a:t>
            </a:r>
            <a:r>
              <a:rPr sz="15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iniciaron</a:t>
            </a:r>
            <a:r>
              <a:rPr sz="15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efectivamente</a:t>
            </a:r>
            <a:r>
              <a:rPr sz="15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tras</a:t>
            </a:r>
            <a:r>
              <a:rPr sz="15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Decisión</a:t>
            </a:r>
            <a:endParaRPr sz="1500">
              <a:latin typeface="Trebuchet MS"/>
              <a:cs typeface="Trebuchet MS"/>
            </a:endParaRPr>
          </a:p>
          <a:p>
            <a:pPr marL="12700">
              <a:lnSpc>
                <a:spcPts val="1720"/>
              </a:lnSpc>
            </a:pPr>
            <a:r>
              <a:rPr sz="1500" spc="70" dirty="0">
                <a:solidFill>
                  <a:srgbClr val="FFFFFF"/>
                </a:solidFill>
                <a:latin typeface="Trebuchet MS"/>
                <a:cs typeface="Trebuchet MS"/>
              </a:rPr>
              <a:t>CAN</a:t>
            </a:r>
            <a:r>
              <a:rPr sz="15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536,</a:t>
            </a:r>
            <a:r>
              <a:rPr sz="15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5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70" dirty="0">
                <a:solidFill>
                  <a:srgbClr val="FFFFFF"/>
                </a:solidFill>
                <a:latin typeface="Trebuchet MS"/>
                <a:cs typeface="Trebuchet MS"/>
              </a:rPr>
              <a:t>partir</a:t>
            </a:r>
            <a:r>
              <a:rPr sz="15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2003.</a:t>
            </a:r>
            <a:endParaRPr sz="15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5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120"/>
              </a:spcBef>
            </a:pPr>
            <a:endParaRPr sz="1500">
              <a:latin typeface="Trebuchet MS"/>
              <a:cs typeface="Trebuchet MS"/>
            </a:endParaRPr>
          </a:p>
          <a:p>
            <a:pPr marL="12700" marR="236220">
              <a:lnSpc>
                <a:spcPts val="1639"/>
              </a:lnSpc>
            </a:pP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mayo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2024,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los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países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aprobaron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una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resolución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70" dirty="0">
                <a:solidFill>
                  <a:srgbClr val="FFFFFF"/>
                </a:solidFill>
                <a:latin typeface="Trebuchet MS"/>
                <a:cs typeface="Trebuchet MS"/>
              </a:rPr>
              <a:t>CAN</a:t>
            </a:r>
            <a:r>
              <a:rPr sz="15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que</a:t>
            </a:r>
            <a:r>
              <a:rPr sz="15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fija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los reglamentos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operativo,</a:t>
            </a:r>
            <a:r>
              <a:rPr sz="15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comercial</a:t>
            </a:r>
            <a:r>
              <a:rPr sz="15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coordinador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regional</a:t>
            </a:r>
            <a:r>
              <a:rPr sz="15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para</a:t>
            </a:r>
            <a:endParaRPr sz="1500">
              <a:latin typeface="Trebuchet MS"/>
              <a:cs typeface="Trebuchet MS"/>
            </a:endParaRPr>
          </a:p>
          <a:p>
            <a:pPr marL="12700">
              <a:lnSpc>
                <a:spcPts val="1550"/>
              </a:lnSpc>
            </a:pP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implementar</a:t>
            </a:r>
            <a:r>
              <a:rPr sz="15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5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“Mercado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Eléctrico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Andino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Corto</a:t>
            </a:r>
            <a:r>
              <a:rPr sz="15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85" dirty="0">
                <a:solidFill>
                  <a:srgbClr val="FFFFFF"/>
                </a:solidFill>
                <a:latin typeface="Trebuchet MS"/>
                <a:cs typeface="Trebuchet MS"/>
              </a:rPr>
              <a:t>Plazo”,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con</a:t>
            </a:r>
            <a:r>
              <a:rPr sz="15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inicio</a:t>
            </a:r>
            <a:r>
              <a:rPr sz="15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estimado</a:t>
            </a:r>
            <a:endParaRPr sz="1500">
              <a:latin typeface="Trebuchet MS"/>
              <a:cs typeface="Trebuchet MS"/>
            </a:endParaRPr>
          </a:p>
          <a:p>
            <a:pPr marL="12700">
              <a:lnSpc>
                <a:spcPts val="1639"/>
              </a:lnSpc>
            </a:pP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intercambios</a:t>
            </a:r>
            <a:r>
              <a:rPr sz="15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entre</a:t>
            </a:r>
            <a:r>
              <a:rPr sz="15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Colombia,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Ecuador</a:t>
            </a:r>
            <a:r>
              <a:rPr sz="15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Perú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70" dirty="0">
                <a:solidFill>
                  <a:srgbClr val="FFFFFF"/>
                </a:solidFill>
                <a:latin typeface="Trebuchet MS"/>
                <a:cs typeface="Trebuchet MS"/>
              </a:rPr>
              <a:t>partir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del</a:t>
            </a:r>
            <a:r>
              <a:rPr sz="15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julio</a:t>
            </a:r>
            <a:r>
              <a:rPr sz="15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endParaRPr sz="1500">
              <a:latin typeface="Trebuchet MS"/>
              <a:cs typeface="Trebuchet MS"/>
            </a:endParaRPr>
          </a:p>
          <a:p>
            <a:pPr marL="12700">
              <a:lnSpc>
                <a:spcPts val="1720"/>
              </a:lnSpc>
            </a:pP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2026</a:t>
            </a:r>
            <a:endParaRPr sz="15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5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1500">
              <a:latin typeface="Trebuchet MS"/>
              <a:cs typeface="Trebuchet MS"/>
            </a:endParaRPr>
          </a:p>
          <a:p>
            <a:pPr marL="12700" marR="408305" algn="just">
              <a:lnSpc>
                <a:spcPct val="91700"/>
              </a:lnSpc>
            </a:pP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Las</a:t>
            </a:r>
            <a:r>
              <a:rPr sz="15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85" dirty="0">
                <a:solidFill>
                  <a:srgbClr val="FFFFFF"/>
                </a:solidFill>
                <a:latin typeface="Trebuchet MS"/>
                <a:cs typeface="Trebuchet MS"/>
              </a:rPr>
              <a:t>TIE’s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buscan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aprovechar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excedentes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 de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generación 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un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país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para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abastecer</a:t>
            </a:r>
            <a:r>
              <a:rPr sz="15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otro,</a:t>
            </a:r>
            <a:r>
              <a:rPr sz="15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80" dirty="0">
                <a:solidFill>
                  <a:srgbClr val="FFFFFF"/>
                </a:solidFill>
                <a:latin typeface="Trebuchet MS"/>
                <a:cs typeface="Trebuchet MS"/>
              </a:rPr>
              <a:t>mejorar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9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confiabilidad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del</a:t>
            </a:r>
            <a:r>
              <a:rPr sz="15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suministro,</a:t>
            </a:r>
            <a:r>
              <a:rPr sz="15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reducir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costos</a:t>
            </a:r>
            <a:r>
              <a:rPr sz="150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500" spc="-55" dirty="0">
                <a:solidFill>
                  <a:srgbClr val="FFFFFF"/>
                </a:solidFill>
                <a:latin typeface="Trebuchet MS"/>
                <a:cs typeface="Trebuchet MS"/>
              </a:rPr>
              <a:t>fortalecer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interconexión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eléctrica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regional.</a:t>
            </a:r>
            <a:endParaRPr sz="1500"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43255" y="3869054"/>
            <a:ext cx="8208009" cy="2404110"/>
            <a:chOff x="643255" y="3869054"/>
            <a:chExt cx="8208009" cy="2404110"/>
          </a:xfrm>
        </p:grpSpPr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2160" y="3878579"/>
              <a:ext cx="1638300" cy="95503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72160" y="3878579"/>
              <a:ext cx="1638300" cy="955040"/>
            </a:xfrm>
            <a:custGeom>
              <a:avLst/>
              <a:gdLst/>
              <a:ahLst/>
              <a:cxnLst/>
              <a:rect l="l" t="t" r="r" b="b"/>
              <a:pathLst>
                <a:path w="1638300" h="955039">
                  <a:moveTo>
                    <a:pt x="0" y="95504"/>
                  </a:moveTo>
                  <a:lnTo>
                    <a:pt x="7505" y="58346"/>
                  </a:lnTo>
                  <a:lnTo>
                    <a:pt x="27973" y="27987"/>
                  </a:lnTo>
                  <a:lnTo>
                    <a:pt x="58330" y="7510"/>
                  </a:lnTo>
                  <a:lnTo>
                    <a:pt x="95503" y="0"/>
                  </a:lnTo>
                  <a:lnTo>
                    <a:pt x="1542796" y="0"/>
                  </a:lnTo>
                  <a:lnTo>
                    <a:pt x="1579953" y="7510"/>
                  </a:lnTo>
                  <a:lnTo>
                    <a:pt x="1610312" y="27987"/>
                  </a:lnTo>
                  <a:lnTo>
                    <a:pt x="1630789" y="58346"/>
                  </a:lnTo>
                  <a:lnTo>
                    <a:pt x="1638300" y="95504"/>
                  </a:lnTo>
                  <a:lnTo>
                    <a:pt x="1638300" y="859536"/>
                  </a:lnTo>
                  <a:lnTo>
                    <a:pt x="1630789" y="896693"/>
                  </a:lnTo>
                  <a:lnTo>
                    <a:pt x="1610312" y="927052"/>
                  </a:lnTo>
                  <a:lnTo>
                    <a:pt x="1579953" y="947529"/>
                  </a:lnTo>
                  <a:lnTo>
                    <a:pt x="1542796" y="955040"/>
                  </a:lnTo>
                  <a:lnTo>
                    <a:pt x="95503" y="955040"/>
                  </a:lnTo>
                  <a:lnTo>
                    <a:pt x="58330" y="947529"/>
                  </a:lnTo>
                  <a:lnTo>
                    <a:pt x="27973" y="927052"/>
                  </a:lnTo>
                  <a:lnTo>
                    <a:pt x="7505" y="896693"/>
                  </a:lnTo>
                  <a:lnTo>
                    <a:pt x="0" y="859536"/>
                  </a:lnTo>
                  <a:lnTo>
                    <a:pt x="0" y="95504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52780" y="5072379"/>
              <a:ext cx="8188959" cy="1191260"/>
            </a:xfrm>
            <a:custGeom>
              <a:avLst/>
              <a:gdLst/>
              <a:ahLst/>
              <a:cxnLst/>
              <a:rect l="l" t="t" r="r" b="b"/>
              <a:pathLst>
                <a:path w="8188959" h="1191260">
                  <a:moveTo>
                    <a:pt x="8069834" y="0"/>
                  </a:moveTo>
                  <a:lnTo>
                    <a:pt x="119126" y="0"/>
                  </a:lnTo>
                  <a:lnTo>
                    <a:pt x="72759" y="9362"/>
                  </a:lnTo>
                  <a:lnTo>
                    <a:pt x="34893" y="34893"/>
                  </a:lnTo>
                  <a:lnTo>
                    <a:pt x="9362" y="72759"/>
                  </a:lnTo>
                  <a:lnTo>
                    <a:pt x="0" y="119126"/>
                  </a:lnTo>
                  <a:lnTo>
                    <a:pt x="0" y="1072134"/>
                  </a:lnTo>
                  <a:lnTo>
                    <a:pt x="9362" y="1118500"/>
                  </a:lnTo>
                  <a:lnTo>
                    <a:pt x="34893" y="1156366"/>
                  </a:lnTo>
                  <a:lnTo>
                    <a:pt x="72759" y="1181897"/>
                  </a:lnTo>
                  <a:lnTo>
                    <a:pt x="119126" y="1191260"/>
                  </a:lnTo>
                  <a:lnTo>
                    <a:pt x="8069834" y="1191260"/>
                  </a:lnTo>
                  <a:lnTo>
                    <a:pt x="8116200" y="1181897"/>
                  </a:lnTo>
                  <a:lnTo>
                    <a:pt x="8154066" y="1156366"/>
                  </a:lnTo>
                  <a:lnTo>
                    <a:pt x="8179597" y="1118500"/>
                  </a:lnTo>
                  <a:lnTo>
                    <a:pt x="8188960" y="1072134"/>
                  </a:lnTo>
                  <a:lnTo>
                    <a:pt x="8188960" y="119126"/>
                  </a:lnTo>
                  <a:lnTo>
                    <a:pt x="8179597" y="72759"/>
                  </a:lnTo>
                  <a:lnTo>
                    <a:pt x="8154066" y="34893"/>
                  </a:lnTo>
                  <a:lnTo>
                    <a:pt x="8116200" y="9362"/>
                  </a:lnTo>
                  <a:lnTo>
                    <a:pt x="8069834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52780" y="5072379"/>
              <a:ext cx="8188959" cy="1191260"/>
            </a:xfrm>
            <a:custGeom>
              <a:avLst/>
              <a:gdLst/>
              <a:ahLst/>
              <a:cxnLst/>
              <a:rect l="l" t="t" r="r" b="b"/>
              <a:pathLst>
                <a:path w="8188959" h="1191260">
                  <a:moveTo>
                    <a:pt x="0" y="119126"/>
                  </a:moveTo>
                  <a:lnTo>
                    <a:pt x="9362" y="72759"/>
                  </a:lnTo>
                  <a:lnTo>
                    <a:pt x="34893" y="34893"/>
                  </a:lnTo>
                  <a:lnTo>
                    <a:pt x="72759" y="9362"/>
                  </a:lnTo>
                  <a:lnTo>
                    <a:pt x="119126" y="0"/>
                  </a:lnTo>
                  <a:lnTo>
                    <a:pt x="8069834" y="0"/>
                  </a:lnTo>
                  <a:lnTo>
                    <a:pt x="8116200" y="9362"/>
                  </a:lnTo>
                  <a:lnTo>
                    <a:pt x="8154066" y="34893"/>
                  </a:lnTo>
                  <a:lnTo>
                    <a:pt x="8179597" y="72759"/>
                  </a:lnTo>
                  <a:lnTo>
                    <a:pt x="8188960" y="119126"/>
                  </a:lnTo>
                  <a:lnTo>
                    <a:pt x="8188960" y="1072134"/>
                  </a:lnTo>
                  <a:lnTo>
                    <a:pt x="8179597" y="1118500"/>
                  </a:lnTo>
                  <a:lnTo>
                    <a:pt x="8154066" y="1156366"/>
                  </a:lnTo>
                  <a:lnTo>
                    <a:pt x="8116200" y="1181897"/>
                  </a:lnTo>
                  <a:lnTo>
                    <a:pt x="8069834" y="1191260"/>
                  </a:lnTo>
                  <a:lnTo>
                    <a:pt x="119126" y="1191260"/>
                  </a:lnTo>
                  <a:lnTo>
                    <a:pt x="72759" y="1181897"/>
                  </a:lnTo>
                  <a:lnTo>
                    <a:pt x="34893" y="1156366"/>
                  </a:lnTo>
                  <a:lnTo>
                    <a:pt x="9362" y="1118500"/>
                  </a:lnTo>
                  <a:lnTo>
                    <a:pt x="0" y="1072134"/>
                  </a:lnTo>
                  <a:lnTo>
                    <a:pt x="0" y="119126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2456179" y="5309616"/>
            <a:ext cx="5812790" cy="67373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>
              <a:lnSpc>
                <a:spcPct val="91700"/>
              </a:lnSpc>
              <a:spcBef>
                <a:spcPts val="250"/>
              </a:spcBef>
            </a:pP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interconexión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 y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5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mercado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regional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también</a:t>
            </a:r>
            <a:r>
              <a:rPr sz="15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fortalecen</a:t>
            </a:r>
            <a:r>
              <a:rPr sz="15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seguridad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energética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ante</a:t>
            </a:r>
            <a:r>
              <a:rPr sz="15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fenómenos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como</a:t>
            </a:r>
            <a:r>
              <a:rPr sz="15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5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Niño,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que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afectan</a:t>
            </a:r>
            <a:r>
              <a:rPr sz="15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generación hidroeléctrica</a:t>
            </a:r>
            <a:endParaRPr sz="1500">
              <a:latin typeface="Trebuchet MS"/>
              <a:cs typeface="Trebuchet MS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762634" y="5182234"/>
            <a:ext cx="1657350" cy="971550"/>
            <a:chOff x="762634" y="5182234"/>
            <a:chExt cx="1657350" cy="971550"/>
          </a:xfrm>
        </p:grpSpPr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2159" y="5191759"/>
              <a:ext cx="1638300" cy="95249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72159" y="5191759"/>
              <a:ext cx="1638300" cy="952500"/>
            </a:xfrm>
            <a:custGeom>
              <a:avLst/>
              <a:gdLst/>
              <a:ahLst/>
              <a:cxnLst/>
              <a:rect l="l" t="t" r="r" b="b"/>
              <a:pathLst>
                <a:path w="1638300" h="952500">
                  <a:moveTo>
                    <a:pt x="0" y="95249"/>
                  </a:moveTo>
                  <a:lnTo>
                    <a:pt x="7485" y="58185"/>
                  </a:lnTo>
                  <a:lnTo>
                    <a:pt x="27898" y="27908"/>
                  </a:lnTo>
                  <a:lnTo>
                    <a:pt x="58175" y="7489"/>
                  </a:lnTo>
                  <a:lnTo>
                    <a:pt x="95250" y="0"/>
                  </a:lnTo>
                  <a:lnTo>
                    <a:pt x="1543050" y="0"/>
                  </a:lnTo>
                  <a:lnTo>
                    <a:pt x="1580114" y="7489"/>
                  </a:lnTo>
                  <a:lnTo>
                    <a:pt x="1610391" y="27908"/>
                  </a:lnTo>
                  <a:lnTo>
                    <a:pt x="1630810" y="58185"/>
                  </a:lnTo>
                  <a:lnTo>
                    <a:pt x="1638300" y="95249"/>
                  </a:lnTo>
                  <a:lnTo>
                    <a:pt x="1638300" y="857249"/>
                  </a:lnTo>
                  <a:lnTo>
                    <a:pt x="1630810" y="894324"/>
                  </a:lnTo>
                  <a:lnTo>
                    <a:pt x="1610391" y="924601"/>
                  </a:lnTo>
                  <a:lnTo>
                    <a:pt x="1580114" y="945014"/>
                  </a:lnTo>
                  <a:lnTo>
                    <a:pt x="1543050" y="952499"/>
                  </a:lnTo>
                  <a:lnTo>
                    <a:pt x="95250" y="952499"/>
                  </a:lnTo>
                  <a:lnTo>
                    <a:pt x="58175" y="945014"/>
                  </a:lnTo>
                  <a:lnTo>
                    <a:pt x="27898" y="924601"/>
                  </a:lnTo>
                  <a:lnTo>
                    <a:pt x="7485" y="894324"/>
                  </a:lnTo>
                  <a:lnTo>
                    <a:pt x="0" y="857249"/>
                  </a:lnTo>
                  <a:lnTo>
                    <a:pt x="0" y="9524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65070" y="2598737"/>
            <a:ext cx="5211445" cy="306451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5080" indent="1905" algn="ctr">
              <a:lnSpc>
                <a:spcPct val="90000"/>
              </a:lnSpc>
              <a:spcBef>
                <a:spcPts val="484"/>
              </a:spcBef>
            </a:pPr>
            <a:r>
              <a:rPr sz="3200" b="1" dirty="0">
                <a:solidFill>
                  <a:srgbClr val="0A769F"/>
                </a:solidFill>
                <a:latin typeface="Calibri"/>
                <a:cs typeface="Calibri"/>
              </a:rPr>
              <a:t>Mercado</a:t>
            </a:r>
            <a:r>
              <a:rPr sz="3200" b="1" spc="-170" dirty="0">
                <a:solidFill>
                  <a:srgbClr val="0A769F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0A769F"/>
                </a:solidFill>
                <a:latin typeface="Calibri"/>
                <a:cs typeface="Calibri"/>
              </a:rPr>
              <a:t>Mayorista</a:t>
            </a:r>
            <a:r>
              <a:rPr sz="3200" b="1" spc="-130" dirty="0">
                <a:solidFill>
                  <a:srgbClr val="0A769F"/>
                </a:solidFill>
                <a:latin typeface="Calibri"/>
                <a:cs typeface="Calibri"/>
              </a:rPr>
              <a:t> </a:t>
            </a:r>
            <a:r>
              <a:rPr sz="3200" b="1" spc="-50" dirty="0">
                <a:solidFill>
                  <a:srgbClr val="0A769F"/>
                </a:solidFill>
                <a:latin typeface="Calibri"/>
                <a:cs typeface="Calibri"/>
              </a:rPr>
              <a:t>y </a:t>
            </a:r>
            <a:r>
              <a:rPr sz="3200" b="1" dirty="0">
                <a:solidFill>
                  <a:srgbClr val="0A769F"/>
                </a:solidFill>
                <a:latin typeface="Calibri"/>
                <a:cs typeface="Calibri"/>
              </a:rPr>
              <a:t>Oportunidades</a:t>
            </a:r>
            <a:r>
              <a:rPr sz="3200" b="1" spc="-105" dirty="0">
                <a:solidFill>
                  <a:srgbClr val="0A769F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0A769F"/>
                </a:solidFill>
                <a:latin typeface="Calibri"/>
                <a:cs typeface="Calibri"/>
              </a:rPr>
              <a:t>Regionales: Integración</a:t>
            </a:r>
            <a:r>
              <a:rPr sz="3200" b="1" spc="-50" dirty="0">
                <a:solidFill>
                  <a:srgbClr val="0A769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A769F"/>
                </a:solidFill>
                <a:latin typeface="Calibri"/>
                <a:cs typeface="Calibri"/>
              </a:rPr>
              <a:t>Andina</a:t>
            </a:r>
            <a:r>
              <a:rPr sz="3200" b="1" spc="-55" dirty="0">
                <a:solidFill>
                  <a:srgbClr val="0A769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A769F"/>
                </a:solidFill>
                <a:latin typeface="Calibri"/>
                <a:cs typeface="Calibri"/>
              </a:rPr>
              <a:t>y</a:t>
            </a:r>
            <a:r>
              <a:rPr sz="3200" b="1" spc="-25" dirty="0">
                <a:solidFill>
                  <a:srgbClr val="0A769F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0A769F"/>
                </a:solidFill>
                <a:latin typeface="Calibri"/>
                <a:cs typeface="Calibri"/>
              </a:rPr>
              <a:t>Lecciones </a:t>
            </a:r>
            <a:r>
              <a:rPr sz="3200" b="1" dirty="0">
                <a:solidFill>
                  <a:srgbClr val="0A769F"/>
                </a:solidFill>
                <a:latin typeface="Calibri"/>
                <a:cs typeface="Calibri"/>
              </a:rPr>
              <a:t>de </a:t>
            </a:r>
            <a:r>
              <a:rPr sz="3200" b="1" spc="-10" dirty="0">
                <a:solidFill>
                  <a:srgbClr val="0A769F"/>
                </a:solidFill>
                <a:latin typeface="Calibri"/>
                <a:cs typeface="Calibri"/>
              </a:rPr>
              <a:t>Colombia</a:t>
            </a:r>
            <a:endParaRPr sz="3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3420"/>
              </a:spcBef>
            </a:pPr>
            <a:r>
              <a:rPr sz="1800" dirty="0">
                <a:latin typeface="Calibri"/>
                <a:cs typeface="Calibri"/>
              </a:rPr>
              <a:t>II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Foro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Generadoras</a:t>
            </a:r>
            <a:r>
              <a:rPr sz="1800" dirty="0">
                <a:latin typeface="Calibri"/>
                <a:cs typeface="Calibri"/>
              </a:rPr>
              <a:t> Eléctricas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2025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FORGEN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2025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sz="3200" dirty="0">
                <a:latin typeface="Trebuchet MS"/>
                <a:cs typeface="Trebuchet MS"/>
              </a:rPr>
              <a:t>23</a:t>
            </a:r>
            <a:r>
              <a:rPr sz="3200" spc="-265" dirty="0">
                <a:latin typeface="Trebuchet MS"/>
                <a:cs typeface="Trebuchet MS"/>
              </a:rPr>
              <a:t> </a:t>
            </a:r>
            <a:r>
              <a:rPr sz="3200" spc="-150" dirty="0">
                <a:latin typeface="Trebuchet MS"/>
                <a:cs typeface="Trebuchet MS"/>
              </a:rPr>
              <a:t>y</a:t>
            </a:r>
            <a:r>
              <a:rPr sz="3200" spc="-280" dirty="0">
                <a:latin typeface="Trebuchet MS"/>
                <a:cs typeface="Trebuchet MS"/>
              </a:rPr>
              <a:t> </a:t>
            </a:r>
            <a:r>
              <a:rPr sz="3200" dirty="0">
                <a:latin typeface="Trebuchet MS"/>
                <a:cs typeface="Trebuchet MS"/>
              </a:rPr>
              <a:t>24</a:t>
            </a:r>
            <a:r>
              <a:rPr sz="3200" spc="-275" dirty="0">
                <a:latin typeface="Trebuchet MS"/>
                <a:cs typeface="Trebuchet MS"/>
              </a:rPr>
              <a:t> </a:t>
            </a:r>
            <a:r>
              <a:rPr sz="3200" spc="-45" dirty="0">
                <a:latin typeface="Trebuchet MS"/>
                <a:cs typeface="Trebuchet MS"/>
              </a:rPr>
              <a:t>de</a:t>
            </a:r>
            <a:r>
              <a:rPr sz="3200" spc="-295" dirty="0">
                <a:latin typeface="Trebuchet MS"/>
                <a:cs typeface="Trebuchet MS"/>
              </a:rPr>
              <a:t> </a:t>
            </a:r>
            <a:r>
              <a:rPr sz="3200" spc="-60" dirty="0">
                <a:latin typeface="Trebuchet MS"/>
                <a:cs typeface="Trebuchet MS"/>
              </a:rPr>
              <a:t>octubre</a:t>
            </a:r>
            <a:r>
              <a:rPr sz="3200" spc="-280" dirty="0">
                <a:latin typeface="Trebuchet MS"/>
                <a:cs typeface="Trebuchet MS"/>
              </a:rPr>
              <a:t> </a:t>
            </a:r>
            <a:r>
              <a:rPr sz="3200" spc="-45" dirty="0">
                <a:latin typeface="Trebuchet MS"/>
                <a:cs typeface="Trebuchet MS"/>
              </a:rPr>
              <a:t>de</a:t>
            </a:r>
            <a:r>
              <a:rPr sz="3200" spc="-275" dirty="0">
                <a:latin typeface="Trebuchet MS"/>
                <a:cs typeface="Trebuchet MS"/>
              </a:rPr>
              <a:t> </a:t>
            </a:r>
            <a:r>
              <a:rPr sz="3200" spc="-10" dirty="0">
                <a:latin typeface="Trebuchet MS"/>
                <a:cs typeface="Trebuchet MS"/>
              </a:rPr>
              <a:t>2025,</a:t>
            </a:r>
            <a:endParaRPr sz="32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04781" y="137160"/>
            <a:ext cx="1468076" cy="66033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34260" y="1465580"/>
            <a:ext cx="4246880" cy="90423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33138" y="1736344"/>
            <a:ext cx="2070100" cy="640080"/>
            <a:chOff x="4533138" y="1736344"/>
            <a:chExt cx="2070100" cy="6400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39488" y="1742694"/>
              <a:ext cx="407797" cy="50088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7659" y="1823085"/>
              <a:ext cx="176021" cy="14884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539488" y="1742694"/>
              <a:ext cx="408305" cy="501015"/>
            </a:xfrm>
            <a:custGeom>
              <a:avLst/>
              <a:gdLst/>
              <a:ahLst/>
              <a:cxnLst/>
              <a:rect l="l" t="t" r="r" b="b"/>
              <a:pathLst>
                <a:path w="408304" h="501014">
                  <a:moveTo>
                    <a:pt x="0" y="0"/>
                  </a:moveTo>
                  <a:lnTo>
                    <a:pt x="206121" y="0"/>
                  </a:lnTo>
                  <a:lnTo>
                    <a:pt x="229651" y="855"/>
                  </a:lnTo>
                  <a:lnTo>
                    <a:pt x="272807" y="7661"/>
                  </a:lnTo>
                  <a:lnTo>
                    <a:pt x="310457" y="21472"/>
                  </a:lnTo>
                  <a:lnTo>
                    <a:pt x="352551" y="57530"/>
                  </a:lnTo>
                  <a:lnTo>
                    <a:pt x="369125" y="92836"/>
                  </a:lnTo>
                  <a:lnTo>
                    <a:pt x="374650" y="138048"/>
                  </a:lnTo>
                  <a:lnTo>
                    <a:pt x="373054" y="160956"/>
                  </a:lnTo>
                  <a:lnTo>
                    <a:pt x="360291" y="201342"/>
                  </a:lnTo>
                  <a:lnTo>
                    <a:pt x="334791" y="234203"/>
                  </a:lnTo>
                  <a:lnTo>
                    <a:pt x="296223" y="257825"/>
                  </a:lnTo>
                  <a:lnTo>
                    <a:pt x="272034" y="266064"/>
                  </a:lnTo>
                  <a:lnTo>
                    <a:pt x="287039" y="269114"/>
                  </a:lnTo>
                  <a:lnTo>
                    <a:pt x="322579" y="285241"/>
                  </a:lnTo>
                  <a:lnTo>
                    <a:pt x="353313" y="323722"/>
                  </a:lnTo>
                  <a:lnTo>
                    <a:pt x="369673" y="366335"/>
                  </a:lnTo>
                  <a:lnTo>
                    <a:pt x="407797" y="500888"/>
                  </a:lnTo>
                  <a:lnTo>
                    <a:pt x="298450" y="500888"/>
                  </a:lnTo>
                  <a:lnTo>
                    <a:pt x="274954" y="404113"/>
                  </a:lnTo>
                  <a:lnTo>
                    <a:pt x="271097" y="388489"/>
                  </a:lnTo>
                  <a:lnTo>
                    <a:pt x="257810" y="350519"/>
                  </a:lnTo>
                  <a:lnTo>
                    <a:pt x="231648" y="319531"/>
                  </a:lnTo>
                  <a:lnTo>
                    <a:pt x="186054" y="309244"/>
                  </a:lnTo>
                  <a:lnTo>
                    <a:pt x="104521" y="309244"/>
                  </a:lnTo>
                  <a:lnTo>
                    <a:pt x="104521" y="500888"/>
                  </a:lnTo>
                  <a:lnTo>
                    <a:pt x="0" y="50088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9F2B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93005" y="1792859"/>
              <a:ext cx="1603502" cy="57696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37632" y="2234184"/>
              <a:ext cx="168401" cy="863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0148" y="2086229"/>
              <a:ext cx="139191" cy="10845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76317" y="1966976"/>
              <a:ext cx="154432" cy="8064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51348" y="1959229"/>
              <a:ext cx="126237" cy="13335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993005" y="1792859"/>
              <a:ext cx="1604010" cy="577215"/>
            </a:xfrm>
            <a:custGeom>
              <a:avLst/>
              <a:gdLst/>
              <a:ahLst/>
              <a:cxnLst/>
              <a:rect l="l" t="t" r="r" b="b"/>
              <a:pathLst>
                <a:path w="1604009" h="577214">
                  <a:moveTo>
                    <a:pt x="1096391" y="118871"/>
                  </a:moveTo>
                  <a:lnTo>
                    <a:pt x="1140146" y="121765"/>
                  </a:lnTo>
                  <a:lnTo>
                    <a:pt x="1177432" y="131127"/>
                  </a:lnTo>
                  <a:lnTo>
                    <a:pt x="1214866" y="157035"/>
                  </a:lnTo>
                  <a:lnTo>
                    <a:pt x="1235154" y="201310"/>
                  </a:lnTo>
                  <a:lnTo>
                    <a:pt x="1237742" y="231393"/>
                  </a:lnTo>
                  <a:lnTo>
                    <a:pt x="1237742" y="450723"/>
                  </a:lnTo>
                  <a:lnTo>
                    <a:pt x="1154684" y="450723"/>
                  </a:lnTo>
                  <a:lnTo>
                    <a:pt x="1152017" y="408177"/>
                  </a:lnTo>
                  <a:lnTo>
                    <a:pt x="1141225" y="419348"/>
                  </a:lnTo>
                  <a:lnTo>
                    <a:pt x="1103757" y="444118"/>
                  </a:lnTo>
                  <a:lnTo>
                    <a:pt x="1057894" y="455674"/>
                  </a:lnTo>
                  <a:lnTo>
                    <a:pt x="1040511" y="456438"/>
                  </a:lnTo>
                  <a:lnTo>
                    <a:pt x="1026840" y="455769"/>
                  </a:lnTo>
                  <a:lnTo>
                    <a:pt x="988568" y="445642"/>
                  </a:lnTo>
                  <a:lnTo>
                    <a:pt x="949579" y="413385"/>
                  </a:lnTo>
                  <a:lnTo>
                    <a:pt x="935648" y="374862"/>
                  </a:lnTo>
                  <a:lnTo>
                    <a:pt x="934720" y="359282"/>
                  </a:lnTo>
                  <a:lnTo>
                    <a:pt x="936410" y="338089"/>
                  </a:lnTo>
                  <a:lnTo>
                    <a:pt x="961771" y="291083"/>
                  </a:lnTo>
                  <a:lnTo>
                    <a:pt x="1014688" y="264991"/>
                  </a:lnTo>
                  <a:lnTo>
                    <a:pt x="1063025" y="256301"/>
                  </a:lnTo>
                  <a:lnTo>
                    <a:pt x="1119691" y="251539"/>
                  </a:lnTo>
                  <a:lnTo>
                    <a:pt x="1151001" y="250443"/>
                  </a:lnTo>
                  <a:lnTo>
                    <a:pt x="1151001" y="233044"/>
                  </a:lnTo>
                  <a:lnTo>
                    <a:pt x="1135761" y="189483"/>
                  </a:lnTo>
                  <a:lnTo>
                    <a:pt x="1096391" y="177800"/>
                  </a:lnTo>
                  <a:lnTo>
                    <a:pt x="1083800" y="178585"/>
                  </a:lnTo>
                  <a:lnTo>
                    <a:pt x="1045456" y="197615"/>
                  </a:lnTo>
                  <a:lnTo>
                    <a:pt x="1035812" y="231012"/>
                  </a:lnTo>
                  <a:lnTo>
                    <a:pt x="952754" y="231012"/>
                  </a:lnTo>
                  <a:lnTo>
                    <a:pt x="963040" y="178006"/>
                  </a:lnTo>
                  <a:lnTo>
                    <a:pt x="992790" y="143700"/>
                  </a:lnTo>
                  <a:lnTo>
                    <a:pt x="1038401" y="124872"/>
                  </a:lnTo>
                  <a:lnTo>
                    <a:pt x="1075791" y="119538"/>
                  </a:lnTo>
                  <a:lnTo>
                    <a:pt x="1096391" y="118871"/>
                  </a:lnTo>
                  <a:close/>
                </a:path>
                <a:path w="1604009" h="577214">
                  <a:moveTo>
                    <a:pt x="161671" y="118871"/>
                  </a:moveTo>
                  <a:lnTo>
                    <a:pt x="227060" y="129539"/>
                  </a:lnTo>
                  <a:lnTo>
                    <a:pt x="277114" y="161543"/>
                  </a:lnTo>
                  <a:lnTo>
                    <a:pt x="308832" y="213328"/>
                  </a:lnTo>
                  <a:lnTo>
                    <a:pt x="319405" y="283210"/>
                  </a:lnTo>
                  <a:lnTo>
                    <a:pt x="319405" y="286003"/>
                  </a:lnTo>
                  <a:lnTo>
                    <a:pt x="319278" y="289560"/>
                  </a:lnTo>
                  <a:lnTo>
                    <a:pt x="319150" y="294131"/>
                  </a:lnTo>
                  <a:lnTo>
                    <a:pt x="318897" y="298703"/>
                  </a:lnTo>
                  <a:lnTo>
                    <a:pt x="318516" y="302260"/>
                  </a:lnTo>
                  <a:lnTo>
                    <a:pt x="318135" y="304673"/>
                  </a:lnTo>
                  <a:lnTo>
                    <a:pt x="88773" y="304673"/>
                  </a:lnTo>
                  <a:lnTo>
                    <a:pt x="89531" y="316081"/>
                  </a:lnTo>
                  <a:lnTo>
                    <a:pt x="101778" y="357449"/>
                  </a:lnTo>
                  <a:lnTo>
                    <a:pt x="131413" y="385572"/>
                  </a:lnTo>
                  <a:lnTo>
                    <a:pt x="167132" y="392429"/>
                  </a:lnTo>
                  <a:lnTo>
                    <a:pt x="180800" y="391644"/>
                  </a:lnTo>
                  <a:lnTo>
                    <a:pt x="220904" y="372808"/>
                  </a:lnTo>
                  <a:lnTo>
                    <a:pt x="231012" y="342518"/>
                  </a:lnTo>
                  <a:lnTo>
                    <a:pt x="318389" y="342518"/>
                  </a:lnTo>
                  <a:lnTo>
                    <a:pt x="306083" y="392668"/>
                  </a:lnTo>
                  <a:lnTo>
                    <a:pt x="274796" y="428370"/>
                  </a:lnTo>
                  <a:lnTo>
                    <a:pt x="227603" y="449619"/>
                  </a:lnTo>
                  <a:lnTo>
                    <a:pt x="188654" y="455906"/>
                  </a:lnTo>
                  <a:lnTo>
                    <a:pt x="167132" y="456691"/>
                  </a:lnTo>
                  <a:lnTo>
                    <a:pt x="140890" y="455429"/>
                  </a:lnTo>
                  <a:lnTo>
                    <a:pt x="94980" y="445333"/>
                  </a:lnTo>
                  <a:lnTo>
                    <a:pt x="57858" y="425209"/>
                  </a:lnTo>
                  <a:lnTo>
                    <a:pt x="29716" y="396011"/>
                  </a:lnTo>
                  <a:lnTo>
                    <a:pt x="10715" y="357981"/>
                  </a:lnTo>
                  <a:lnTo>
                    <a:pt x="1190" y="312070"/>
                  </a:lnTo>
                  <a:lnTo>
                    <a:pt x="0" y="286257"/>
                  </a:lnTo>
                  <a:lnTo>
                    <a:pt x="1164" y="261233"/>
                  </a:lnTo>
                  <a:lnTo>
                    <a:pt x="10447" y="216517"/>
                  </a:lnTo>
                  <a:lnTo>
                    <a:pt x="28950" y="179177"/>
                  </a:lnTo>
                  <a:lnTo>
                    <a:pt x="56243" y="150308"/>
                  </a:lnTo>
                  <a:lnTo>
                    <a:pt x="92180" y="130230"/>
                  </a:lnTo>
                  <a:lnTo>
                    <a:pt x="136427" y="120134"/>
                  </a:lnTo>
                  <a:lnTo>
                    <a:pt x="161671" y="118871"/>
                  </a:lnTo>
                  <a:close/>
                </a:path>
                <a:path w="1604009" h="577214">
                  <a:moveTo>
                    <a:pt x="1457833" y="118490"/>
                  </a:moveTo>
                  <a:lnTo>
                    <a:pt x="1507109" y="123570"/>
                  </a:lnTo>
                  <a:lnTo>
                    <a:pt x="1550543" y="140462"/>
                  </a:lnTo>
                  <a:lnTo>
                    <a:pt x="1581785" y="172465"/>
                  </a:lnTo>
                  <a:lnTo>
                    <a:pt x="1593469" y="222630"/>
                  </a:lnTo>
                  <a:lnTo>
                    <a:pt x="1511046" y="222630"/>
                  </a:lnTo>
                  <a:lnTo>
                    <a:pt x="1510047" y="211032"/>
                  </a:lnTo>
                  <a:lnTo>
                    <a:pt x="1507061" y="201374"/>
                  </a:lnTo>
                  <a:lnTo>
                    <a:pt x="1468167" y="178778"/>
                  </a:lnTo>
                  <a:lnTo>
                    <a:pt x="1457833" y="178180"/>
                  </a:lnTo>
                  <a:lnTo>
                    <a:pt x="1446907" y="178587"/>
                  </a:lnTo>
                  <a:lnTo>
                    <a:pt x="1411573" y="193643"/>
                  </a:lnTo>
                  <a:lnTo>
                    <a:pt x="1408303" y="206882"/>
                  </a:lnTo>
                  <a:lnTo>
                    <a:pt x="1408303" y="212978"/>
                  </a:lnTo>
                  <a:lnTo>
                    <a:pt x="1443482" y="235585"/>
                  </a:lnTo>
                  <a:lnTo>
                    <a:pt x="1491996" y="248157"/>
                  </a:lnTo>
                  <a:lnTo>
                    <a:pt x="1507476" y="252063"/>
                  </a:lnTo>
                  <a:lnTo>
                    <a:pt x="1548892" y="267207"/>
                  </a:lnTo>
                  <a:lnTo>
                    <a:pt x="1580770" y="289300"/>
                  </a:lnTo>
                  <a:lnTo>
                    <a:pt x="1602575" y="334887"/>
                  </a:lnTo>
                  <a:lnTo>
                    <a:pt x="1603502" y="349885"/>
                  </a:lnTo>
                  <a:lnTo>
                    <a:pt x="1602761" y="364077"/>
                  </a:lnTo>
                  <a:lnTo>
                    <a:pt x="1585138" y="409509"/>
                  </a:lnTo>
                  <a:lnTo>
                    <a:pt x="1549475" y="438671"/>
                  </a:lnTo>
                  <a:lnTo>
                    <a:pt x="1501318" y="453477"/>
                  </a:lnTo>
                  <a:lnTo>
                    <a:pt x="1461135" y="456691"/>
                  </a:lnTo>
                  <a:lnTo>
                    <a:pt x="1447659" y="456382"/>
                  </a:lnTo>
                  <a:lnTo>
                    <a:pt x="1407922" y="451738"/>
                  </a:lnTo>
                  <a:lnTo>
                    <a:pt x="1371560" y="440112"/>
                  </a:lnTo>
                  <a:lnTo>
                    <a:pt x="1334013" y="411142"/>
                  </a:lnTo>
                  <a:lnTo>
                    <a:pt x="1315614" y="363688"/>
                  </a:lnTo>
                  <a:lnTo>
                    <a:pt x="1314831" y="348614"/>
                  </a:lnTo>
                  <a:lnTo>
                    <a:pt x="1397254" y="348614"/>
                  </a:lnTo>
                  <a:lnTo>
                    <a:pt x="1398446" y="361283"/>
                  </a:lnTo>
                  <a:lnTo>
                    <a:pt x="1402032" y="371855"/>
                  </a:lnTo>
                  <a:lnTo>
                    <a:pt x="1437354" y="394779"/>
                  </a:lnTo>
                  <a:lnTo>
                    <a:pt x="1461516" y="397510"/>
                  </a:lnTo>
                  <a:lnTo>
                    <a:pt x="1473545" y="396988"/>
                  </a:lnTo>
                  <a:lnTo>
                    <a:pt x="1511585" y="378221"/>
                  </a:lnTo>
                  <a:lnTo>
                    <a:pt x="1515110" y="361568"/>
                  </a:lnTo>
                  <a:lnTo>
                    <a:pt x="1514064" y="352996"/>
                  </a:lnTo>
                  <a:lnTo>
                    <a:pt x="1475692" y="325024"/>
                  </a:lnTo>
                  <a:lnTo>
                    <a:pt x="1440434" y="315721"/>
                  </a:lnTo>
                  <a:lnTo>
                    <a:pt x="1423479" y="311316"/>
                  </a:lnTo>
                  <a:lnTo>
                    <a:pt x="1378331" y="295528"/>
                  </a:lnTo>
                  <a:lnTo>
                    <a:pt x="1344041" y="273133"/>
                  </a:lnTo>
                  <a:lnTo>
                    <a:pt x="1324054" y="240633"/>
                  </a:lnTo>
                  <a:lnTo>
                    <a:pt x="1320165" y="211327"/>
                  </a:lnTo>
                  <a:lnTo>
                    <a:pt x="1320903" y="199060"/>
                  </a:lnTo>
                  <a:lnTo>
                    <a:pt x="1338286" y="159591"/>
                  </a:lnTo>
                  <a:lnTo>
                    <a:pt x="1373338" y="134375"/>
                  </a:lnTo>
                  <a:lnTo>
                    <a:pt x="1419792" y="121330"/>
                  </a:lnTo>
                  <a:lnTo>
                    <a:pt x="1445025" y="118802"/>
                  </a:lnTo>
                  <a:lnTo>
                    <a:pt x="1457833" y="118490"/>
                  </a:lnTo>
                  <a:close/>
                </a:path>
                <a:path w="1604009" h="577214">
                  <a:moveTo>
                    <a:pt x="693801" y="75691"/>
                  </a:moveTo>
                  <a:lnTo>
                    <a:pt x="693801" y="140335"/>
                  </a:lnTo>
                  <a:lnTo>
                    <a:pt x="680964" y="140624"/>
                  </a:lnTo>
                  <a:lnTo>
                    <a:pt x="668734" y="141509"/>
                  </a:lnTo>
                  <a:lnTo>
                    <a:pt x="627126" y="153669"/>
                  </a:lnTo>
                  <a:lnTo>
                    <a:pt x="626872" y="153924"/>
                  </a:lnTo>
                  <a:lnTo>
                    <a:pt x="636778" y="164083"/>
                  </a:lnTo>
                  <a:lnTo>
                    <a:pt x="639953" y="167893"/>
                  </a:lnTo>
                  <a:lnTo>
                    <a:pt x="656844" y="203453"/>
                  </a:lnTo>
                  <a:lnTo>
                    <a:pt x="660654" y="233679"/>
                  </a:lnTo>
                  <a:lnTo>
                    <a:pt x="659677" y="248632"/>
                  </a:lnTo>
                  <a:lnTo>
                    <a:pt x="645033" y="289940"/>
                  </a:lnTo>
                  <a:lnTo>
                    <a:pt x="612975" y="322855"/>
                  </a:lnTo>
                  <a:lnTo>
                    <a:pt x="563467" y="342709"/>
                  </a:lnTo>
                  <a:lnTo>
                    <a:pt x="520319" y="346582"/>
                  </a:lnTo>
                  <a:lnTo>
                    <a:pt x="509462" y="346325"/>
                  </a:lnTo>
                  <a:lnTo>
                    <a:pt x="498998" y="345566"/>
                  </a:lnTo>
                  <a:lnTo>
                    <a:pt x="488940" y="344332"/>
                  </a:lnTo>
                  <a:lnTo>
                    <a:pt x="479298" y="342645"/>
                  </a:lnTo>
                  <a:lnTo>
                    <a:pt x="473202" y="341121"/>
                  </a:lnTo>
                  <a:lnTo>
                    <a:pt x="459994" y="346710"/>
                  </a:lnTo>
                  <a:lnTo>
                    <a:pt x="451993" y="350900"/>
                  </a:lnTo>
                  <a:lnTo>
                    <a:pt x="447929" y="355980"/>
                  </a:lnTo>
                  <a:lnTo>
                    <a:pt x="447929" y="361950"/>
                  </a:lnTo>
                  <a:lnTo>
                    <a:pt x="447929" y="366140"/>
                  </a:lnTo>
                  <a:lnTo>
                    <a:pt x="490104" y="380148"/>
                  </a:lnTo>
                  <a:lnTo>
                    <a:pt x="529717" y="381380"/>
                  </a:lnTo>
                  <a:lnTo>
                    <a:pt x="537718" y="381380"/>
                  </a:lnTo>
                  <a:lnTo>
                    <a:pt x="575649" y="382785"/>
                  </a:lnTo>
                  <a:lnTo>
                    <a:pt x="635033" y="394025"/>
                  </a:lnTo>
                  <a:lnTo>
                    <a:pt x="672798" y="416522"/>
                  </a:lnTo>
                  <a:lnTo>
                    <a:pt x="691467" y="450848"/>
                  </a:lnTo>
                  <a:lnTo>
                    <a:pt x="693801" y="472439"/>
                  </a:lnTo>
                  <a:lnTo>
                    <a:pt x="691112" y="494750"/>
                  </a:lnTo>
                  <a:lnTo>
                    <a:pt x="669637" y="532608"/>
                  </a:lnTo>
                  <a:lnTo>
                    <a:pt x="627014" y="560726"/>
                  </a:lnTo>
                  <a:lnTo>
                    <a:pt x="564721" y="575153"/>
                  </a:lnTo>
                  <a:lnTo>
                    <a:pt x="526288" y="576961"/>
                  </a:lnTo>
                  <a:lnTo>
                    <a:pt x="498526" y="576200"/>
                  </a:lnTo>
                  <a:lnTo>
                    <a:pt x="451957" y="570156"/>
                  </a:lnTo>
                  <a:lnTo>
                    <a:pt x="403574" y="550989"/>
                  </a:lnTo>
                  <a:lnTo>
                    <a:pt x="377072" y="523269"/>
                  </a:lnTo>
                  <a:lnTo>
                    <a:pt x="368554" y="490854"/>
                  </a:lnTo>
                  <a:lnTo>
                    <a:pt x="370218" y="477379"/>
                  </a:lnTo>
                  <a:lnTo>
                    <a:pt x="395097" y="442213"/>
                  </a:lnTo>
                  <a:lnTo>
                    <a:pt x="420878" y="427863"/>
                  </a:lnTo>
                  <a:lnTo>
                    <a:pt x="413004" y="423799"/>
                  </a:lnTo>
                  <a:lnTo>
                    <a:pt x="383809" y="392207"/>
                  </a:lnTo>
                  <a:lnTo>
                    <a:pt x="381254" y="379094"/>
                  </a:lnTo>
                  <a:lnTo>
                    <a:pt x="382230" y="369212"/>
                  </a:lnTo>
                  <a:lnTo>
                    <a:pt x="410765" y="334232"/>
                  </a:lnTo>
                  <a:lnTo>
                    <a:pt x="432689" y="323723"/>
                  </a:lnTo>
                  <a:lnTo>
                    <a:pt x="430275" y="322325"/>
                  </a:lnTo>
                  <a:lnTo>
                    <a:pt x="397764" y="289305"/>
                  </a:lnTo>
                  <a:lnTo>
                    <a:pt x="382637" y="248372"/>
                  </a:lnTo>
                  <a:lnTo>
                    <a:pt x="381635" y="233679"/>
                  </a:lnTo>
                  <a:lnTo>
                    <a:pt x="382656" y="218174"/>
                  </a:lnTo>
                  <a:lnTo>
                    <a:pt x="397891" y="176275"/>
                  </a:lnTo>
                  <a:lnTo>
                    <a:pt x="430859" y="143611"/>
                  </a:lnTo>
                  <a:lnTo>
                    <a:pt x="480520" y="123713"/>
                  </a:lnTo>
                  <a:lnTo>
                    <a:pt x="522350" y="119887"/>
                  </a:lnTo>
                  <a:lnTo>
                    <a:pt x="539232" y="120415"/>
                  </a:lnTo>
                  <a:lnTo>
                    <a:pt x="555005" y="122015"/>
                  </a:lnTo>
                  <a:lnTo>
                    <a:pt x="569660" y="124710"/>
                  </a:lnTo>
                  <a:lnTo>
                    <a:pt x="583184" y="128524"/>
                  </a:lnTo>
                  <a:lnTo>
                    <a:pt x="589788" y="130937"/>
                  </a:lnTo>
                  <a:lnTo>
                    <a:pt x="591058" y="127888"/>
                  </a:lnTo>
                  <a:lnTo>
                    <a:pt x="616650" y="95367"/>
                  </a:lnTo>
                  <a:lnTo>
                    <a:pt x="658034" y="79089"/>
                  </a:lnTo>
                  <a:lnTo>
                    <a:pt x="675197" y="76592"/>
                  </a:lnTo>
                  <a:lnTo>
                    <a:pt x="693801" y="75691"/>
                  </a:lnTo>
                  <a:close/>
                </a:path>
                <a:path w="1604009" h="577214">
                  <a:moveTo>
                    <a:pt x="745236" y="0"/>
                  </a:moveTo>
                  <a:lnTo>
                    <a:pt x="833628" y="0"/>
                  </a:lnTo>
                  <a:lnTo>
                    <a:pt x="833628" y="331469"/>
                  </a:lnTo>
                  <a:lnTo>
                    <a:pt x="834076" y="343544"/>
                  </a:lnTo>
                  <a:lnTo>
                    <a:pt x="852344" y="378348"/>
                  </a:lnTo>
                  <a:lnTo>
                    <a:pt x="873506" y="381380"/>
                  </a:lnTo>
                  <a:lnTo>
                    <a:pt x="893953" y="381380"/>
                  </a:lnTo>
                  <a:lnTo>
                    <a:pt x="893953" y="450723"/>
                  </a:lnTo>
                  <a:lnTo>
                    <a:pt x="870839" y="450723"/>
                  </a:lnTo>
                  <a:lnTo>
                    <a:pt x="847310" y="449982"/>
                  </a:lnTo>
                  <a:lnTo>
                    <a:pt x="808777" y="444025"/>
                  </a:lnTo>
                  <a:lnTo>
                    <a:pt x="770778" y="423656"/>
                  </a:lnTo>
                  <a:lnTo>
                    <a:pt x="751236" y="388524"/>
                  </a:lnTo>
                  <a:lnTo>
                    <a:pt x="745236" y="336803"/>
                  </a:lnTo>
                  <a:lnTo>
                    <a:pt x="745236" y="0"/>
                  </a:lnTo>
                  <a:close/>
                </a:path>
              </a:pathLst>
            </a:custGeom>
            <a:ln w="12700">
              <a:solidFill>
                <a:srgbClr val="9F2B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4966080" y="2457450"/>
            <a:ext cx="1920239" cy="520065"/>
            <a:chOff x="4966080" y="2457450"/>
            <a:chExt cx="1920239" cy="520065"/>
          </a:xfrm>
        </p:grpSpPr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972430" y="2463800"/>
              <a:ext cx="407797" cy="50088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70601" y="2544190"/>
              <a:ext cx="176022" cy="14884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972430" y="2463800"/>
              <a:ext cx="408305" cy="501015"/>
            </a:xfrm>
            <a:custGeom>
              <a:avLst/>
              <a:gdLst/>
              <a:ahLst/>
              <a:cxnLst/>
              <a:rect l="l" t="t" r="r" b="b"/>
              <a:pathLst>
                <a:path w="408304" h="501014">
                  <a:moveTo>
                    <a:pt x="0" y="0"/>
                  </a:moveTo>
                  <a:lnTo>
                    <a:pt x="206121" y="0"/>
                  </a:lnTo>
                  <a:lnTo>
                    <a:pt x="229669" y="855"/>
                  </a:lnTo>
                  <a:lnTo>
                    <a:pt x="272861" y="7661"/>
                  </a:lnTo>
                  <a:lnTo>
                    <a:pt x="310457" y="21472"/>
                  </a:lnTo>
                  <a:lnTo>
                    <a:pt x="352552" y="57530"/>
                  </a:lnTo>
                  <a:lnTo>
                    <a:pt x="369125" y="92837"/>
                  </a:lnTo>
                  <a:lnTo>
                    <a:pt x="374650" y="138049"/>
                  </a:lnTo>
                  <a:lnTo>
                    <a:pt x="373056" y="160956"/>
                  </a:lnTo>
                  <a:lnTo>
                    <a:pt x="360344" y="201342"/>
                  </a:lnTo>
                  <a:lnTo>
                    <a:pt x="334845" y="234203"/>
                  </a:lnTo>
                  <a:lnTo>
                    <a:pt x="296225" y="257825"/>
                  </a:lnTo>
                  <a:lnTo>
                    <a:pt x="272034" y="266064"/>
                  </a:lnTo>
                  <a:lnTo>
                    <a:pt x="287039" y="269114"/>
                  </a:lnTo>
                  <a:lnTo>
                    <a:pt x="322580" y="285241"/>
                  </a:lnTo>
                  <a:lnTo>
                    <a:pt x="353314" y="323723"/>
                  </a:lnTo>
                  <a:lnTo>
                    <a:pt x="369673" y="366281"/>
                  </a:lnTo>
                  <a:lnTo>
                    <a:pt x="407797" y="500888"/>
                  </a:lnTo>
                  <a:lnTo>
                    <a:pt x="298450" y="500888"/>
                  </a:lnTo>
                  <a:lnTo>
                    <a:pt x="274955" y="404113"/>
                  </a:lnTo>
                  <a:lnTo>
                    <a:pt x="271097" y="388489"/>
                  </a:lnTo>
                  <a:lnTo>
                    <a:pt x="257810" y="350520"/>
                  </a:lnTo>
                  <a:lnTo>
                    <a:pt x="231648" y="319532"/>
                  </a:lnTo>
                  <a:lnTo>
                    <a:pt x="186055" y="309245"/>
                  </a:lnTo>
                  <a:lnTo>
                    <a:pt x="104521" y="309245"/>
                  </a:lnTo>
                  <a:lnTo>
                    <a:pt x="104521" y="500888"/>
                  </a:lnTo>
                  <a:lnTo>
                    <a:pt x="0" y="50088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9F2B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25947" y="2513964"/>
              <a:ext cx="1453642" cy="45669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891275" y="2693415"/>
              <a:ext cx="157099" cy="21564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291706" y="2688081"/>
              <a:ext cx="154304" cy="8064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509386" y="2688081"/>
              <a:ext cx="154304" cy="8064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425947" y="2513964"/>
              <a:ext cx="1454150" cy="457200"/>
            </a:xfrm>
            <a:custGeom>
              <a:avLst/>
              <a:gdLst/>
              <a:ahLst/>
              <a:cxnLst/>
              <a:rect l="l" t="t" r="r" b="b"/>
              <a:pathLst>
                <a:path w="1454150" h="457200">
                  <a:moveTo>
                    <a:pt x="943990" y="118872"/>
                  </a:moveTo>
                  <a:lnTo>
                    <a:pt x="1009380" y="129539"/>
                  </a:lnTo>
                  <a:lnTo>
                    <a:pt x="1059434" y="161544"/>
                  </a:lnTo>
                  <a:lnTo>
                    <a:pt x="1091152" y="213328"/>
                  </a:lnTo>
                  <a:lnTo>
                    <a:pt x="1101725" y="283210"/>
                  </a:lnTo>
                  <a:lnTo>
                    <a:pt x="1101725" y="286004"/>
                  </a:lnTo>
                  <a:lnTo>
                    <a:pt x="1101598" y="289560"/>
                  </a:lnTo>
                  <a:lnTo>
                    <a:pt x="1101471" y="294132"/>
                  </a:lnTo>
                  <a:lnTo>
                    <a:pt x="1101217" y="298704"/>
                  </a:lnTo>
                  <a:lnTo>
                    <a:pt x="1100835" y="302260"/>
                  </a:lnTo>
                  <a:lnTo>
                    <a:pt x="1100454" y="304673"/>
                  </a:lnTo>
                  <a:lnTo>
                    <a:pt x="871092" y="304673"/>
                  </a:lnTo>
                  <a:lnTo>
                    <a:pt x="871851" y="316027"/>
                  </a:lnTo>
                  <a:lnTo>
                    <a:pt x="884098" y="357449"/>
                  </a:lnTo>
                  <a:lnTo>
                    <a:pt x="913733" y="385572"/>
                  </a:lnTo>
                  <a:lnTo>
                    <a:pt x="949451" y="392430"/>
                  </a:lnTo>
                  <a:lnTo>
                    <a:pt x="963122" y="391644"/>
                  </a:lnTo>
                  <a:lnTo>
                    <a:pt x="1003278" y="372808"/>
                  </a:lnTo>
                  <a:lnTo>
                    <a:pt x="1013332" y="342519"/>
                  </a:lnTo>
                  <a:lnTo>
                    <a:pt x="1100708" y="342519"/>
                  </a:lnTo>
                  <a:lnTo>
                    <a:pt x="1088403" y="392668"/>
                  </a:lnTo>
                  <a:lnTo>
                    <a:pt x="1057116" y="428371"/>
                  </a:lnTo>
                  <a:lnTo>
                    <a:pt x="1009923" y="449619"/>
                  </a:lnTo>
                  <a:lnTo>
                    <a:pt x="970974" y="455906"/>
                  </a:lnTo>
                  <a:lnTo>
                    <a:pt x="949451" y="456692"/>
                  </a:lnTo>
                  <a:lnTo>
                    <a:pt x="923210" y="455429"/>
                  </a:lnTo>
                  <a:lnTo>
                    <a:pt x="877300" y="445333"/>
                  </a:lnTo>
                  <a:lnTo>
                    <a:pt x="840178" y="425209"/>
                  </a:lnTo>
                  <a:lnTo>
                    <a:pt x="812036" y="396011"/>
                  </a:lnTo>
                  <a:lnTo>
                    <a:pt x="793035" y="357981"/>
                  </a:lnTo>
                  <a:lnTo>
                    <a:pt x="783510" y="312070"/>
                  </a:lnTo>
                  <a:lnTo>
                    <a:pt x="782319" y="286258"/>
                  </a:lnTo>
                  <a:lnTo>
                    <a:pt x="783484" y="261233"/>
                  </a:lnTo>
                  <a:lnTo>
                    <a:pt x="792767" y="216517"/>
                  </a:lnTo>
                  <a:lnTo>
                    <a:pt x="811270" y="179177"/>
                  </a:lnTo>
                  <a:lnTo>
                    <a:pt x="838563" y="150308"/>
                  </a:lnTo>
                  <a:lnTo>
                    <a:pt x="874500" y="130230"/>
                  </a:lnTo>
                  <a:lnTo>
                    <a:pt x="918747" y="120134"/>
                  </a:lnTo>
                  <a:lnTo>
                    <a:pt x="943990" y="118872"/>
                  </a:lnTo>
                  <a:close/>
                </a:path>
                <a:path w="1454150" h="457200">
                  <a:moveTo>
                    <a:pt x="161671" y="118872"/>
                  </a:moveTo>
                  <a:lnTo>
                    <a:pt x="227060" y="129539"/>
                  </a:lnTo>
                  <a:lnTo>
                    <a:pt x="277113" y="161544"/>
                  </a:lnTo>
                  <a:lnTo>
                    <a:pt x="308832" y="213328"/>
                  </a:lnTo>
                  <a:lnTo>
                    <a:pt x="319404" y="283210"/>
                  </a:lnTo>
                  <a:lnTo>
                    <a:pt x="319404" y="286004"/>
                  </a:lnTo>
                  <a:lnTo>
                    <a:pt x="319277" y="289560"/>
                  </a:lnTo>
                  <a:lnTo>
                    <a:pt x="319150" y="294132"/>
                  </a:lnTo>
                  <a:lnTo>
                    <a:pt x="318897" y="298704"/>
                  </a:lnTo>
                  <a:lnTo>
                    <a:pt x="318515" y="302260"/>
                  </a:lnTo>
                  <a:lnTo>
                    <a:pt x="318135" y="304673"/>
                  </a:lnTo>
                  <a:lnTo>
                    <a:pt x="88773" y="304673"/>
                  </a:lnTo>
                  <a:lnTo>
                    <a:pt x="89531" y="316027"/>
                  </a:lnTo>
                  <a:lnTo>
                    <a:pt x="101778" y="357449"/>
                  </a:lnTo>
                  <a:lnTo>
                    <a:pt x="131413" y="385572"/>
                  </a:lnTo>
                  <a:lnTo>
                    <a:pt x="167131" y="392430"/>
                  </a:lnTo>
                  <a:lnTo>
                    <a:pt x="180802" y="391644"/>
                  </a:lnTo>
                  <a:lnTo>
                    <a:pt x="220958" y="372808"/>
                  </a:lnTo>
                  <a:lnTo>
                    <a:pt x="231012" y="342519"/>
                  </a:lnTo>
                  <a:lnTo>
                    <a:pt x="318388" y="342519"/>
                  </a:lnTo>
                  <a:lnTo>
                    <a:pt x="306083" y="392668"/>
                  </a:lnTo>
                  <a:lnTo>
                    <a:pt x="274796" y="428371"/>
                  </a:lnTo>
                  <a:lnTo>
                    <a:pt x="227603" y="449619"/>
                  </a:lnTo>
                  <a:lnTo>
                    <a:pt x="188654" y="455906"/>
                  </a:lnTo>
                  <a:lnTo>
                    <a:pt x="167131" y="456692"/>
                  </a:lnTo>
                  <a:lnTo>
                    <a:pt x="140890" y="455429"/>
                  </a:lnTo>
                  <a:lnTo>
                    <a:pt x="94980" y="445333"/>
                  </a:lnTo>
                  <a:lnTo>
                    <a:pt x="57858" y="425209"/>
                  </a:lnTo>
                  <a:lnTo>
                    <a:pt x="29716" y="396011"/>
                  </a:lnTo>
                  <a:lnTo>
                    <a:pt x="10715" y="357981"/>
                  </a:lnTo>
                  <a:lnTo>
                    <a:pt x="1190" y="312070"/>
                  </a:lnTo>
                  <a:lnTo>
                    <a:pt x="0" y="286258"/>
                  </a:lnTo>
                  <a:lnTo>
                    <a:pt x="1164" y="261233"/>
                  </a:lnTo>
                  <a:lnTo>
                    <a:pt x="10447" y="216517"/>
                  </a:lnTo>
                  <a:lnTo>
                    <a:pt x="28950" y="179177"/>
                  </a:lnTo>
                  <a:lnTo>
                    <a:pt x="56243" y="150308"/>
                  </a:lnTo>
                  <a:lnTo>
                    <a:pt x="92180" y="130230"/>
                  </a:lnTo>
                  <a:lnTo>
                    <a:pt x="136427" y="120134"/>
                  </a:lnTo>
                  <a:lnTo>
                    <a:pt x="161671" y="118872"/>
                  </a:lnTo>
                  <a:close/>
                </a:path>
                <a:path w="1454150" h="457200">
                  <a:moveTo>
                    <a:pt x="1307973" y="118490"/>
                  </a:moveTo>
                  <a:lnTo>
                    <a:pt x="1357249" y="123571"/>
                  </a:lnTo>
                  <a:lnTo>
                    <a:pt x="1400682" y="140462"/>
                  </a:lnTo>
                  <a:lnTo>
                    <a:pt x="1431925" y="172465"/>
                  </a:lnTo>
                  <a:lnTo>
                    <a:pt x="1443608" y="222631"/>
                  </a:lnTo>
                  <a:lnTo>
                    <a:pt x="1361185" y="222631"/>
                  </a:lnTo>
                  <a:lnTo>
                    <a:pt x="1360187" y="211032"/>
                  </a:lnTo>
                  <a:lnTo>
                    <a:pt x="1357201" y="201374"/>
                  </a:lnTo>
                  <a:lnTo>
                    <a:pt x="1318307" y="178778"/>
                  </a:lnTo>
                  <a:lnTo>
                    <a:pt x="1307973" y="178181"/>
                  </a:lnTo>
                  <a:lnTo>
                    <a:pt x="1297047" y="178587"/>
                  </a:lnTo>
                  <a:lnTo>
                    <a:pt x="1261713" y="193643"/>
                  </a:lnTo>
                  <a:lnTo>
                    <a:pt x="1258443" y="206883"/>
                  </a:lnTo>
                  <a:lnTo>
                    <a:pt x="1258443" y="212979"/>
                  </a:lnTo>
                  <a:lnTo>
                    <a:pt x="1293622" y="235585"/>
                  </a:lnTo>
                  <a:lnTo>
                    <a:pt x="1342135" y="248158"/>
                  </a:lnTo>
                  <a:lnTo>
                    <a:pt x="1357616" y="252063"/>
                  </a:lnTo>
                  <a:lnTo>
                    <a:pt x="1399031" y="267208"/>
                  </a:lnTo>
                  <a:lnTo>
                    <a:pt x="1430910" y="289300"/>
                  </a:lnTo>
                  <a:lnTo>
                    <a:pt x="1452715" y="334887"/>
                  </a:lnTo>
                  <a:lnTo>
                    <a:pt x="1453642" y="349885"/>
                  </a:lnTo>
                  <a:lnTo>
                    <a:pt x="1452901" y="364077"/>
                  </a:lnTo>
                  <a:lnTo>
                    <a:pt x="1435278" y="409509"/>
                  </a:lnTo>
                  <a:lnTo>
                    <a:pt x="1399615" y="438671"/>
                  </a:lnTo>
                  <a:lnTo>
                    <a:pt x="1351458" y="453477"/>
                  </a:lnTo>
                  <a:lnTo>
                    <a:pt x="1311275" y="456692"/>
                  </a:lnTo>
                  <a:lnTo>
                    <a:pt x="1297799" y="456382"/>
                  </a:lnTo>
                  <a:lnTo>
                    <a:pt x="1258061" y="451738"/>
                  </a:lnTo>
                  <a:lnTo>
                    <a:pt x="1221700" y="440112"/>
                  </a:lnTo>
                  <a:lnTo>
                    <a:pt x="1184153" y="411142"/>
                  </a:lnTo>
                  <a:lnTo>
                    <a:pt x="1165754" y="363688"/>
                  </a:lnTo>
                  <a:lnTo>
                    <a:pt x="1164971" y="348614"/>
                  </a:lnTo>
                  <a:lnTo>
                    <a:pt x="1247394" y="348614"/>
                  </a:lnTo>
                  <a:lnTo>
                    <a:pt x="1248586" y="361283"/>
                  </a:lnTo>
                  <a:lnTo>
                    <a:pt x="1252172" y="371855"/>
                  </a:lnTo>
                  <a:lnTo>
                    <a:pt x="1287494" y="394779"/>
                  </a:lnTo>
                  <a:lnTo>
                    <a:pt x="1311655" y="397510"/>
                  </a:lnTo>
                  <a:lnTo>
                    <a:pt x="1323685" y="396988"/>
                  </a:lnTo>
                  <a:lnTo>
                    <a:pt x="1361725" y="378221"/>
                  </a:lnTo>
                  <a:lnTo>
                    <a:pt x="1365250" y="361569"/>
                  </a:lnTo>
                  <a:lnTo>
                    <a:pt x="1364204" y="352996"/>
                  </a:lnTo>
                  <a:lnTo>
                    <a:pt x="1325832" y="325024"/>
                  </a:lnTo>
                  <a:lnTo>
                    <a:pt x="1290574" y="315722"/>
                  </a:lnTo>
                  <a:lnTo>
                    <a:pt x="1273619" y="311316"/>
                  </a:lnTo>
                  <a:lnTo>
                    <a:pt x="1228471" y="295529"/>
                  </a:lnTo>
                  <a:lnTo>
                    <a:pt x="1194181" y="273133"/>
                  </a:lnTo>
                  <a:lnTo>
                    <a:pt x="1174194" y="240633"/>
                  </a:lnTo>
                  <a:lnTo>
                    <a:pt x="1170304" y="211327"/>
                  </a:lnTo>
                  <a:lnTo>
                    <a:pt x="1171043" y="199060"/>
                  </a:lnTo>
                  <a:lnTo>
                    <a:pt x="1188426" y="159591"/>
                  </a:lnTo>
                  <a:lnTo>
                    <a:pt x="1223478" y="134375"/>
                  </a:lnTo>
                  <a:lnTo>
                    <a:pt x="1269932" y="121330"/>
                  </a:lnTo>
                  <a:lnTo>
                    <a:pt x="1295165" y="118802"/>
                  </a:lnTo>
                  <a:lnTo>
                    <a:pt x="1307973" y="118490"/>
                  </a:lnTo>
                  <a:close/>
                </a:path>
                <a:path w="1454150" h="457200">
                  <a:moveTo>
                    <a:pt x="616076" y="0"/>
                  </a:moveTo>
                  <a:lnTo>
                    <a:pt x="704850" y="0"/>
                  </a:lnTo>
                  <a:lnTo>
                    <a:pt x="704850" y="450723"/>
                  </a:lnTo>
                  <a:lnTo>
                    <a:pt x="619760" y="450723"/>
                  </a:lnTo>
                  <a:lnTo>
                    <a:pt x="616076" y="404113"/>
                  </a:lnTo>
                  <a:lnTo>
                    <a:pt x="606811" y="415569"/>
                  </a:lnTo>
                  <a:lnTo>
                    <a:pt x="572897" y="442340"/>
                  </a:lnTo>
                  <a:lnTo>
                    <a:pt x="527980" y="455556"/>
                  </a:lnTo>
                  <a:lnTo>
                    <a:pt x="510286" y="456438"/>
                  </a:lnTo>
                  <a:lnTo>
                    <a:pt x="492303" y="455275"/>
                  </a:lnTo>
                  <a:lnTo>
                    <a:pt x="444118" y="438023"/>
                  </a:lnTo>
                  <a:lnTo>
                    <a:pt x="407132" y="399321"/>
                  </a:lnTo>
                  <a:lnTo>
                    <a:pt x="390483" y="361247"/>
                  </a:lnTo>
                  <a:lnTo>
                    <a:pt x="382049" y="312963"/>
                  </a:lnTo>
                  <a:lnTo>
                    <a:pt x="381000" y="284988"/>
                  </a:lnTo>
                  <a:lnTo>
                    <a:pt x="382142" y="257917"/>
                  </a:lnTo>
                  <a:lnTo>
                    <a:pt x="391286" y="211157"/>
                  </a:lnTo>
                  <a:lnTo>
                    <a:pt x="409168" y="174281"/>
                  </a:lnTo>
                  <a:lnTo>
                    <a:pt x="448690" y="136651"/>
                  </a:lnTo>
                  <a:lnTo>
                    <a:pt x="499715" y="119632"/>
                  </a:lnTo>
                  <a:lnTo>
                    <a:pt x="518667" y="118490"/>
                  </a:lnTo>
                  <a:lnTo>
                    <a:pt x="535120" y="119372"/>
                  </a:lnTo>
                  <a:lnTo>
                    <a:pt x="577214" y="132587"/>
                  </a:lnTo>
                  <a:lnTo>
                    <a:pt x="608218" y="158555"/>
                  </a:lnTo>
                  <a:lnTo>
                    <a:pt x="616076" y="169418"/>
                  </a:lnTo>
                  <a:lnTo>
                    <a:pt x="616076" y="0"/>
                  </a:lnTo>
                  <a:close/>
                </a:path>
              </a:pathLst>
            </a:custGeom>
            <a:ln w="12700">
              <a:solidFill>
                <a:srgbClr val="9F2B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5439409" y="3120008"/>
            <a:ext cx="2905760" cy="520065"/>
            <a:chOff x="5439409" y="3120008"/>
            <a:chExt cx="2905760" cy="520065"/>
          </a:xfrm>
        </p:grpSpPr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445759" y="3126358"/>
              <a:ext cx="407797" cy="50088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543930" y="3206749"/>
              <a:ext cx="176022" cy="14884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445759" y="3126358"/>
              <a:ext cx="408305" cy="501015"/>
            </a:xfrm>
            <a:custGeom>
              <a:avLst/>
              <a:gdLst/>
              <a:ahLst/>
              <a:cxnLst/>
              <a:rect l="l" t="t" r="r" b="b"/>
              <a:pathLst>
                <a:path w="408304" h="501014">
                  <a:moveTo>
                    <a:pt x="0" y="0"/>
                  </a:moveTo>
                  <a:lnTo>
                    <a:pt x="206120" y="0"/>
                  </a:lnTo>
                  <a:lnTo>
                    <a:pt x="229649" y="855"/>
                  </a:lnTo>
                  <a:lnTo>
                    <a:pt x="272754" y="7661"/>
                  </a:lnTo>
                  <a:lnTo>
                    <a:pt x="310384" y="21472"/>
                  </a:lnTo>
                  <a:lnTo>
                    <a:pt x="352425" y="57530"/>
                  </a:lnTo>
                  <a:lnTo>
                    <a:pt x="369109" y="92837"/>
                  </a:lnTo>
                  <a:lnTo>
                    <a:pt x="374650" y="138049"/>
                  </a:lnTo>
                  <a:lnTo>
                    <a:pt x="373054" y="160956"/>
                  </a:lnTo>
                  <a:lnTo>
                    <a:pt x="360291" y="201342"/>
                  </a:lnTo>
                  <a:lnTo>
                    <a:pt x="334736" y="234203"/>
                  </a:lnTo>
                  <a:lnTo>
                    <a:pt x="296152" y="257825"/>
                  </a:lnTo>
                  <a:lnTo>
                    <a:pt x="271906" y="266064"/>
                  </a:lnTo>
                  <a:lnTo>
                    <a:pt x="286932" y="269114"/>
                  </a:lnTo>
                  <a:lnTo>
                    <a:pt x="322579" y="285241"/>
                  </a:lnTo>
                  <a:lnTo>
                    <a:pt x="353187" y="323723"/>
                  </a:lnTo>
                  <a:lnTo>
                    <a:pt x="369671" y="366281"/>
                  </a:lnTo>
                  <a:lnTo>
                    <a:pt x="407797" y="500888"/>
                  </a:lnTo>
                  <a:lnTo>
                    <a:pt x="298323" y="500888"/>
                  </a:lnTo>
                  <a:lnTo>
                    <a:pt x="274954" y="404113"/>
                  </a:lnTo>
                  <a:lnTo>
                    <a:pt x="271097" y="388489"/>
                  </a:lnTo>
                  <a:lnTo>
                    <a:pt x="257810" y="350519"/>
                  </a:lnTo>
                  <a:lnTo>
                    <a:pt x="231520" y="319531"/>
                  </a:lnTo>
                  <a:lnTo>
                    <a:pt x="185927" y="309244"/>
                  </a:lnTo>
                  <a:lnTo>
                    <a:pt x="104520" y="309244"/>
                  </a:lnTo>
                  <a:lnTo>
                    <a:pt x="104520" y="500888"/>
                  </a:lnTo>
                  <a:lnTo>
                    <a:pt x="0" y="50088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9F2B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899276" y="3294760"/>
              <a:ext cx="2439162" cy="33845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738744" y="3356609"/>
              <a:ext cx="163068" cy="21462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982588" y="3350640"/>
              <a:ext cx="154305" cy="80645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899276" y="3294760"/>
              <a:ext cx="2439670" cy="338455"/>
            </a:xfrm>
            <a:custGeom>
              <a:avLst/>
              <a:gdLst/>
              <a:ahLst/>
              <a:cxnLst/>
              <a:rect l="l" t="t" r="r" b="b"/>
              <a:pathLst>
                <a:path w="2439670" h="338454">
                  <a:moveTo>
                    <a:pt x="770636" y="5587"/>
                  </a:moveTo>
                  <a:lnTo>
                    <a:pt x="859281" y="5587"/>
                  </a:lnTo>
                  <a:lnTo>
                    <a:pt x="859281" y="208279"/>
                  </a:lnTo>
                  <a:lnTo>
                    <a:pt x="859591" y="216350"/>
                  </a:lnTo>
                  <a:lnTo>
                    <a:pt x="875022" y="253926"/>
                  </a:lnTo>
                  <a:lnTo>
                    <a:pt x="909827" y="264794"/>
                  </a:lnTo>
                  <a:lnTo>
                    <a:pt x="922758" y="264056"/>
                  </a:lnTo>
                  <a:lnTo>
                    <a:pt x="964743" y="246671"/>
                  </a:lnTo>
                  <a:lnTo>
                    <a:pt x="988568" y="223900"/>
                  </a:lnTo>
                  <a:lnTo>
                    <a:pt x="988568" y="5587"/>
                  </a:lnTo>
                  <a:lnTo>
                    <a:pt x="1077341" y="5587"/>
                  </a:lnTo>
                  <a:lnTo>
                    <a:pt x="1077341" y="332486"/>
                  </a:lnTo>
                  <a:lnTo>
                    <a:pt x="991616" y="332486"/>
                  </a:lnTo>
                  <a:lnTo>
                    <a:pt x="990219" y="283210"/>
                  </a:lnTo>
                  <a:lnTo>
                    <a:pt x="981267" y="293328"/>
                  </a:lnTo>
                  <a:lnTo>
                    <a:pt x="945388" y="320420"/>
                  </a:lnTo>
                  <a:lnTo>
                    <a:pt x="894774" y="335780"/>
                  </a:lnTo>
                  <a:lnTo>
                    <a:pt x="874395" y="336803"/>
                  </a:lnTo>
                  <a:lnTo>
                    <a:pt x="851032" y="334897"/>
                  </a:lnTo>
                  <a:lnTo>
                    <a:pt x="812690" y="319605"/>
                  </a:lnTo>
                  <a:lnTo>
                    <a:pt x="785852" y="289242"/>
                  </a:lnTo>
                  <a:lnTo>
                    <a:pt x="772326" y="245617"/>
                  </a:lnTo>
                  <a:lnTo>
                    <a:pt x="770636" y="218948"/>
                  </a:lnTo>
                  <a:lnTo>
                    <a:pt x="770636" y="5587"/>
                  </a:lnTo>
                  <a:close/>
                </a:path>
                <a:path w="2439670" h="338454">
                  <a:moveTo>
                    <a:pt x="1358900" y="1269"/>
                  </a:moveTo>
                  <a:lnTo>
                    <a:pt x="1365630" y="1269"/>
                  </a:lnTo>
                  <a:lnTo>
                    <a:pt x="1365630" y="75946"/>
                  </a:lnTo>
                  <a:lnTo>
                    <a:pt x="1357249" y="75946"/>
                  </a:lnTo>
                  <a:lnTo>
                    <a:pt x="1347460" y="76162"/>
                  </a:lnTo>
                  <a:lnTo>
                    <a:pt x="1302146" y="84248"/>
                  </a:lnTo>
                  <a:lnTo>
                    <a:pt x="1266703" y="107997"/>
                  </a:lnTo>
                  <a:lnTo>
                    <a:pt x="1261109" y="115188"/>
                  </a:lnTo>
                  <a:lnTo>
                    <a:pt x="1261109" y="332486"/>
                  </a:lnTo>
                  <a:lnTo>
                    <a:pt x="1172337" y="332486"/>
                  </a:lnTo>
                  <a:lnTo>
                    <a:pt x="1172337" y="5587"/>
                  </a:lnTo>
                  <a:lnTo>
                    <a:pt x="1257427" y="5587"/>
                  </a:lnTo>
                  <a:lnTo>
                    <a:pt x="1259077" y="62229"/>
                  </a:lnTo>
                  <a:lnTo>
                    <a:pt x="1266247" y="48343"/>
                  </a:lnTo>
                  <a:lnTo>
                    <a:pt x="1297304" y="17017"/>
                  </a:lnTo>
                  <a:lnTo>
                    <a:pt x="1341471" y="2248"/>
                  </a:lnTo>
                  <a:lnTo>
                    <a:pt x="1358900" y="1269"/>
                  </a:lnTo>
                  <a:close/>
                </a:path>
                <a:path w="2439670" h="338454">
                  <a:moveTo>
                    <a:pt x="544322" y="635"/>
                  </a:moveTo>
                  <a:lnTo>
                    <a:pt x="583850" y="4063"/>
                  </a:lnTo>
                  <a:lnTo>
                    <a:pt x="635265" y="22064"/>
                  </a:lnTo>
                  <a:lnTo>
                    <a:pt x="672592" y="55372"/>
                  </a:lnTo>
                  <a:lnTo>
                    <a:pt x="691326" y="104324"/>
                  </a:lnTo>
                  <a:lnTo>
                    <a:pt x="692657" y="124205"/>
                  </a:lnTo>
                  <a:lnTo>
                    <a:pt x="606678" y="124205"/>
                  </a:lnTo>
                  <a:lnTo>
                    <a:pt x="605345" y="112275"/>
                  </a:lnTo>
                  <a:lnTo>
                    <a:pt x="602106" y="101631"/>
                  </a:lnTo>
                  <a:lnTo>
                    <a:pt x="570547" y="72945"/>
                  </a:lnTo>
                  <a:lnTo>
                    <a:pt x="544702" y="69214"/>
                  </a:lnTo>
                  <a:lnTo>
                    <a:pt x="526776" y="70879"/>
                  </a:lnTo>
                  <a:lnTo>
                    <a:pt x="488950" y="95758"/>
                  </a:lnTo>
                  <a:lnTo>
                    <a:pt x="472751" y="147621"/>
                  </a:lnTo>
                  <a:lnTo>
                    <a:pt x="471677" y="170434"/>
                  </a:lnTo>
                  <a:lnTo>
                    <a:pt x="472152" y="185390"/>
                  </a:lnTo>
                  <a:lnTo>
                    <a:pt x="479171" y="223519"/>
                  </a:lnTo>
                  <a:lnTo>
                    <a:pt x="503047" y="256921"/>
                  </a:lnTo>
                  <a:lnTo>
                    <a:pt x="544702" y="268477"/>
                  </a:lnTo>
                  <a:lnTo>
                    <a:pt x="558796" y="267473"/>
                  </a:lnTo>
                  <a:lnTo>
                    <a:pt x="599313" y="243270"/>
                  </a:lnTo>
                  <a:lnTo>
                    <a:pt x="609600" y="206248"/>
                  </a:lnTo>
                  <a:lnTo>
                    <a:pt x="695705" y="206248"/>
                  </a:lnTo>
                  <a:lnTo>
                    <a:pt x="690086" y="245395"/>
                  </a:lnTo>
                  <a:lnTo>
                    <a:pt x="664438" y="291568"/>
                  </a:lnTo>
                  <a:lnTo>
                    <a:pt x="621665" y="322071"/>
                  </a:lnTo>
                  <a:lnTo>
                    <a:pt x="565515" y="336234"/>
                  </a:lnTo>
                  <a:lnTo>
                    <a:pt x="544322" y="337184"/>
                  </a:lnTo>
                  <a:lnTo>
                    <a:pt x="522081" y="336091"/>
                  </a:lnTo>
                  <a:lnTo>
                    <a:pt x="480742" y="327380"/>
                  </a:lnTo>
                  <a:lnTo>
                    <a:pt x="444025" y="309828"/>
                  </a:lnTo>
                  <a:lnTo>
                    <a:pt x="414549" y="282674"/>
                  </a:lnTo>
                  <a:lnTo>
                    <a:pt x="393215" y="245693"/>
                  </a:lnTo>
                  <a:lnTo>
                    <a:pt x="382357" y="198171"/>
                  </a:lnTo>
                  <a:lnTo>
                    <a:pt x="381000" y="170434"/>
                  </a:lnTo>
                  <a:lnTo>
                    <a:pt x="382287" y="142577"/>
                  </a:lnTo>
                  <a:lnTo>
                    <a:pt x="392626" y="94674"/>
                  </a:lnTo>
                  <a:lnTo>
                    <a:pt x="413105" y="57106"/>
                  </a:lnTo>
                  <a:lnTo>
                    <a:pt x="442009" y="29206"/>
                  </a:lnTo>
                  <a:lnTo>
                    <a:pt x="478653" y="10922"/>
                  </a:lnTo>
                  <a:lnTo>
                    <a:pt x="521082" y="1778"/>
                  </a:lnTo>
                  <a:lnTo>
                    <a:pt x="544322" y="635"/>
                  </a:lnTo>
                  <a:close/>
                </a:path>
                <a:path w="2439670" h="338454">
                  <a:moveTo>
                    <a:pt x="161671" y="635"/>
                  </a:moveTo>
                  <a:lnTo>
                    <a:pt x="226996" y="11302"/>
                  </a:lnTo>
                  <a:lnTo>
                    <a:pt x="276987" y="43306"/>
                  </a:lnTo>
                  <a:lnTo>
                    <a:pt x="308816" y="95091"/>
                  </a:lnTo>
                  <a:lnTo>
                    <a:pt x="319405" y="164973"/>
                  </a:lnTo>
                  <a:lnTo>
                    <a:pt x="319405" y="167766"/>
                  </a:lnTo>
                  <a:lnTo>
                    <a:pt x="319277" y="171323"/>
                  </a:lnTo>
                  <a:lnTo>
                    <a:pt x="319024" y="175894"/>
                  </a:lnTo>
                  <a:lnTo>
                    <a:pt x="318897" y="180466"/>
                  </a:lnTo>
                  <a:lnTo>
                    <a:pt x="318515" y="184023"/>
                  </a:lnTo>
                  <a:lnTo>
                    <a:pt x="318008" y="186436"/>
                  </a:lnTo>
                  <a:lnTo>
                    <a:pt x="88646" y="186436"/>
                  </a:lnTo>
                  <a:lnTo>
                    <a:pt x="89457" y="197790"/>
                  </a:lnTo>
                  <a:lnTo>
                    <a:pt x="101707" y="239212"/>
                  </a:lnTo>
                  <a:lnTo>
                    <a:pt x="131393" y="267335"/>
                  </a:lnTo>
                  <a:lnTo>
                    <a:pt x="167005" y="274192"/>
                  </a:lnTo>
                  <a:lnTo>
                    <a:pt x="180693" y="273407"/>
                  </a:lnTo>
                  <a:lnTo>
                    <a:pt x="220904" y="254571"/>
                  </a:lnTo>
                  <a:lnTo>
                    <a:pt x="231012" y="224281"/>
                  </a:lnTo>
                  <a:lnTo>
                    <a:pt x="318388" y="224281"/>
                  </a:lnTo>
                  <a:lnTo>
                    <a:pt x="305958" y="274431"/>
                  </a:lnTo>
                  <a:lnTo>
                    <a:pt x="274669" y="310134"/>
                  </a:lnTo>
                  <a:lnTo>
                    <a:pt x="227494" y="331382"/>
                  </a:lnTo>
                  <a:lnTo>
                    <a:pt x="188581" y="337669"/>
                  </a:lnTo>
                  <a:lnTo>
                    <a:pt x="167005" y="338455"/>
                  </a:lnTo>
                  <a:lnTo>
                    <a:pt x="140837" y="337192"/>
                  </a:lnTo>
                  <a:lnTo>
                    <a:pt x="94978" y="327096"/>
                  </a:lnTo>
                  <a:lnTo>
                    <a:pt x="57858" y="306972"/>
                  </a:lnTo>
                  <a:lnTo>
                    <a:pt x="29716" y="277774"/>
                  </a:lnTo>
                  <a:lnTo>
                    <a:pt x="10715" y="239744"/>
                  </a:lnTo>
                  <a:lnTo>
                    <a:pt x="1190" y="193833"/>
                  </a:lnTo>
                  <a:lnTo>
                    <a:pt x="0" y="168021"/>
                  </a:lnTo>
                  <a:lnTo>
                    <a:pt x="1146" y="142996"/>
                  </a:lnTo>
                  <a:lnTo>
                    <a:pt x="10394" y="98280"/>
                  </a:lnTo>
                  <a:lnTo>
                    <a:pt x="28896" y="60940"/>
                  </a:lnTo>
                  <a:lnTo>
                    <a:pt x="56225" y="32071"/>
                  </a:lnTo>
                  <a:lnTo>
                    <a:pt x="92180" y="11993"/>
                  </a:lnTo>
                  <a:lnTo>
                    <a:pt x="136427" y="1897"/>
                  </a:lnTo>
                  <a:lnTo>
                    <a:pt x="161671" y="635"/>
                  </a:lnTo>
                  <a:close/>
                </a:path>
                <a:path w="2439670" h="338454">
                  <a:moveTo>
                    <a:pt x="2293493" y="253"/>
                  </a:moveTo>
                  <a:lnTo>
                    <a:pt x="2342642" y="5334"/>
                  </a:lnTo>
                  <a:lnTo>
                    <a:pt x="2386203" y="22225"/>
                  </a:lnTo>
                  <a:lnTo>
                    <a:pt x="2417318" y="54228"/>
                  </a:lnTo>
                  <a:lnTo>
                    <a:pt x="2429002" y="104393"/>
                  </a:lnTo>
                  <a:lnTo>
                    <a:pt x="2346705" y="104393"/>
                  </a:lnTo>
                  <a:lnTo>
                    <a:pt x="2345707" y="92795"/>
                  </a:lnTo>
                  <a:lnTo>
                    <a:pt x="2342721" y="83137"/>
                  </a:lnTo>
                  <a:lnTo>
                    <a:pt x="2303827" y="60434"/>
                  </a:lnTo>
                  <a:lnTo>
                    <a:pt x="2293493" y="59816"/>
                  </a:lnTo>
                  <a:lnTo>
                    <a:pt x="2282511" y="60243"/>
                  </a:lnTo>
                  <a:lnTo>
                    <a:pt x="2247153" y="75406"/>
                  </a:lnTo>
                  <a:lnTo>
                    <a:pt x="2243836" y="88646"/>
                  </a:lnTo>
                  <a:lnTo>
                    <a:pt x="2243836" y="94741"/>
                  </a:lnTo>
                  <a:lnTo>
                    <a:pt x="2279015" y="117348"/>
                  </a:lnTo>
                  <a:lnTo>
                    <a:pt x="2327655" y="129921"/>
                  </a:lnTo>
                  <a:lnTo>
                    <a:pt x="2343136" y="133826"/>
                  </a:lnTo>
                  <a:lnTo>
                    <a:pt x="2384552" y="148971"/>
                  </a:lnTo>
                  <a:lnTo>
                    <a:pt x="2416377" y="171063"/>
                  </a:lnTo>
                  <a:lnTo>
                    <a:pt x="2438235" y="216650"/>
                  </a:lnTo>
                  <a:lnTo>
                    <a:pt x="2439162" y="231648"/>
                  </a:lnTo>
                  <a:lnTo>
                    <a:pt x="2438403" y="245840"/>
                  </a:lnTo>
                  <a:lnTo>
                    <a:pt x="2420796" y="291272"/>
                  </a:lnTo>
                  <a:lnTo>
                    <a:pt x="2385063" y="320434"/>
                  </a:lnTo>
                  <a:lnTo>
                    <a:pt x="2336925" y="335240"/>
                  </a:lnTo>
                  <a:lnTo>
                    <a:pt x="2296795" y="338455"/>
                  </a:lnTo>
                  <a:lnTo>
                    <a:pt x="2283319" y="338145"/>
                  </a:lnTo>
                  <a:lnTo>
                    <a:pt x="2243581" y="333501"/>
                  </a:lnTo>
                  <a:lnTo>
                    <a:pt x="2207220" y="321875"/>
                  </a:lnTo>
                  <a:lnTo>
                    <a:pt x="2169548" y="292905"/>
                  </a:lnTo>
                  <a:lnTo>
                    <a:pt x="2151254" y="245451"/>
                  </a:lnTo>
                  <a:lnTo>
                    <a:pt x="2150491" y="230377"/>
                  </a:lnTo>
                  <a:lnTo>
                    <a:pt x="2232787" y="230377"/>
                  </a:lnTo>
                  <a:lnTo>
                    <a:pt x="2233999" y="243046"/>
                  </a:lnTo>
                  <a:lnTo>
                    <a:pt x="2237628" y="253618"/>
                  </a:lnTo>
                  <a:lnTo>
                    <a:pt x="2272966" y="276542"/>
                  </a:lnTo>
                  <a:lnTo>
                    <a:pt x="2297176" y="279273"/>
                  </a:lnTo>
                  <a:lnTo>
                    <a:pt x="2309151" y="278751"/>
                  </a:lnTo>
                  <a:lnTo>
                    <a:pt x="2347182" y="259984"/>
                  </a:lnTo>
                  <a:lnTo>
                    <a:pt x="2350643" y="243331"/>
                  </a:lnTo>
                  <a:lnTo>
                    <a:pt x="2349617" y="234759"/>
                  </a:lnTo>
                  <a:lnTo>
                    <a:pt x="2311288" y="206787"/>
                  </a:lnTo>
                  <a:lnTo>
                    <a:pt x="2275967" y="197485"/>
                  </a:lnTo>
                  <a:lnTo>
                    <a:pt x="2259083" y="193079"/>
                  </a:lnTo>
                  <a:lnTo>
                    <a:pt x="2213864" y="177291"/>
                  </a:lnTo>
                  <a:lnTo>
                    <a:pt x="2179645" y="154896"/>
                  </a:lnTo>
                  <a:lnTo>
                    <a:pt x="2159650" y="122396"/>
                  </a:lnTo>
                  <a:lnTo>
                    <a:pt x="2155825" y="93090"/>
                  </a:lnTo>
                  <a:lnTo>
                    <a:pt x="2156561" y="80823"/>
                  </a:lnTo>
                  <a:lnTo>
                    <a:pt x="2173892" y="41354"/>
                  </a:lnTo>
                  <a:lnTo>
                    <a:pt x="2208998" y="16138"/>
                  </a:lnTo>
                  <a:lnTo>
                    <a:pt x="2255434" y="3093"/>
                  </a:lnTo>
                  <a:lnTo>
                    <a:pt x="2280632" y="565"/>
                  </a:lnTo>
                  <a:lnTo>
                    <a:pt x="2293493" y="253"/>
                  </a:lnTo>
                  <a:close/>
                </a:path>
                <a:path w="2439670" h="338454">
                  <a:moveTo>
                    <a:pt x="1546732" y="253"/>
                  </a:moveTo>
                  <a:lnTo>
                    <a:pt x="1595881" y="5334"/>
                  </a:lnTo>
                  <a:lnTo>
                    <a:pt x="1639443" y="22225"/>
                  </a:lnTo>
                  <a:lnTo>
                    <a:pt x="1670557" y="54228"/>
                  </a:lnTo>
                  <a:lnTo>
                    <a:pt x="1682242" y="104393"/>
                  </a:lnTo>
                  <a:lnTo>
                    <a:pt x="1599946" y="104393"/>
                  </a:lnTo>
                  <a:lnTo>
                    <a:pt x="1598947" y="92795"/>
                  </a:lnTo>
                  <a:lnTo>
                    <a:pt x="1595961" y="83137"/>
                  </a:lnTo>
                  <a:lnTo>
                    <a:pt x="1557067" y="60434"/>
                  </a:lnTo>
                  <a:lnTo>
                    <a:pt x="1546732" y="59816"/>
                  </a:lnTo>
                  <a:lnTo>
                    <a:pt x="1535751" y="60243"/>
                  </a:lnTo>
                  <a:lnTo>
                    <a:pt x="1500393" y="75406"/>
                  </a:lnTo>
                  <a:lnTo>
                    <a:pt x="1497076" y="88646"/>
                  </a:lnTo>
                  <a:lnTo>
                    <a:pt x="1497076" y="94741"/>
                  </a:lnTo>
                  <a:lnTo>
                    <a:pt x="1532254" y="117348"/>
                  </a:lnTo>
                  <a:lnTo>
                    <a:pt x="1580896" y="129921"/>
                  </a:lnTo>
                  <a:lnTo>
                    <a:pt x="1596376" y="133826"/>
                  </a:lnTo>
                  <a:lnTo>
                    <a:pt x="1637792" y="148971"/>
                  </a:lnTo>
                  <a:lnTo>
                    <a:pt x="1669617" y="171063"/>
                  </a:lnTo>
                  <a:lnTo>
                    <a:pt x="1691475" y="216650"/>
                  </a:lnTo>
                  <a:lnTo>
                    <a:pt x="1692402" y="231648"/>
                  </a:lnTo>
                  <a:lnTo>
                    <a:pt x="1691643" y="245840"/>
                  </a:lnTo>
                  <a:lnTo>
                    <a:pt x="1674036" y="291272"/>
                  </a:lnTo>
                  <a:lnTo>
                    <a:pt x="1638303" y="320434"/>
                  </a:lnTo>
                  <a:lnTo>
                    <a:pt x="1590165" y="335240"/>
                  </a:lnTo>
                  <a:lnTo>
                    <a:pt x="1550034" y="338455"/>
                  </a:lnTo>
                  <a:lnTo>
                    <a:pt x="1536559" y="338145"/>
                  </a:lnTo>
                  <a:lnTo>
                    <a:pt x="1496822" y="333501"/>
                  </a:lnTo>
                  <a:lnTo>
                    <a:pt x="1460460" y="321875"/>
                  </a:lnTo>
                  <a:lnTo>
                    <a:pt x="1422788" y="292905"/>
                  </a:lnTo>
                  <a:lnTo>
                    <a:pt x="1404494" y="245451"/>
                  </a:lnTo>
                  <a:lnTo>
                    <a:pt x="1403730" y="230377"/>
                  </a:lnTo>
                  <a:lnTo>
                    <a:pt x="1486027" y="230377"/>
                  </a:lnTo>
                  <a:lnTo>
                    <a:pt x="1487239" y="243046"/>
                  </a:lnTo>
                  <a:lnTo>
                    <a:pt x="1490868" y="253618"/>
                  </a:lnTo>
                  <a:lnTo>
                    <a:pt x="1526206" y="276542"/>
                  </a:lnTo>
                  <a:lnTo>
                    <a:pt x="1550416" y="279273"/>
                  </a:lnTo>
                  <a:lnTo>
                    <a:pt x="1562391" y="278751"/>
                  </a:lnTo>
                  <a:lnTo>
                    <a:pt x="1600422" y="259984"/>
                  </a:lnTo>
                  <a:lnTo>
                    <a:pt x="1603882" y="243331"/>
                  </a:lnTo>
                  <a:lnTo>
                    <a:pt x="1602857" y="234759"/>
                  </a:lnTo>
                  <a:lnTo>
                    <a:pt x="1564528" y="206787"/>
                  </a:lnTo>
                  <a:lnTo>
                    <a:pt x="1529206" y="197485"/>
                  </a:lnTo>
                  <a:lnTo>
                    <a:pt x="1512323" y="193079"/>
                  </a:lnTo>
                  <a:lnTo>
                    <a:pt x="1467103" y="177291"/>
                  </a:lnTo>
                  <a:lnTo>
                    <a:pt x="1432885" y="154896"/>
                  </a:lnTo>
                  <a:lnTo>
                    <a:pt x="1412890" y="122396"/>
                  </a:lnTo>
                  <a:lnTo>
                    <a:pt x="1409065" y="93090"/>
                  </a:lnTo>
                  <a:lnTo>
                    <a:pt x="1409801" y="80823"/>
                  </a:lnTo>
                  <a:lnTo>
                    <a:pt x="1427132" y="41354"/>
                  </a:lnTo>
                  <a:lnTo>
                    <a:pt x="1462238" y="16138"/>
                  </a:lnTo>
                  <a:lnTo>
                    <a:pt x="1508674" y="3093"/>
                  </a:lnTo>
                  <a:lnTo>
                    <a:pt x="1533872" y="565"/>
                  </a:lnTo>
                  <a:lnTo>
                    <a:pt x="1546732" y="253"/>
                  </a:lnTo>
                  <a:close/>
                </a:path>
                <a:path w="2439670" h="338454">
                  <a:moveTo>
                    <a:pt x="1920113" y="0"/>
                  </a:moveTo>
                  <a:lnTo>
                    <a:pt x="1967166" y="4953"/>
                  </a:lnTo>
                  <a:lnTo>
                    <a:pt x="2007743" y="19812"/>
                  </a:lnTo>
                  <a:lnTo>
                    <a:pt x="2040905" y="44307"/>
                  </a:lnTo>
                  <a:lnTo>
                    <a:pt x="2065781" y="77850"/>
                  </a:lnTo>
                  <a:lnTo>
                    <a:pt x="2081387" y="119856"/>
                  </a:lnTo>
                  <a:lnTo>
                    <a:pt x="2086609" y="170052"/>
                  </a:lnTo>
                  <a:lnTo>
                    <a:pt x="2085302" y="195671"/>
                  </a:lnTo>
                  <a:lnTo>
                    <a:pt x="2074876" y="241097"/>
                  </a:lnTo>
                  <a:lnTo>
                    <a:pt x="2054373" y="278449"/>
                  </a:lnTo>
                  <a:lnTo>
                    <a:pt x="2025366" y="307060"/>
                  </a:lnTo>
                  <a:lnTo>
                    <a:pt x="1988264" y="326675"/>
                  </a:lnTo>
                  <a:lnTo>
                    <a:pt x="1944449" y="336581"/>
                  </a:lnTo>
                  <a:lnTo>
                    <a:pt x="1920113" y="337819"/>
                  </a:lnTo>
                  <a:lnTo>
                    <a:pt x="1896110" y="336581"/>
                  </a:lnTo>
                  <a:lnTo>
                    <a:pt x="1852676" y="326675"/>
                  </a:lnTo>
                  <a:lnTo>
                    <a:pt x="1815643" y="307060"/>
                  </a:lnTo>
                  <a:lnTo>
                    <a:pt x="1786774" y="278449"/>
                  </a:lnTo>
                  <a:lnTo>
                    <a:pt x="1766552" y="241097"/>
                  </a:lnTo>
                  <a:lnTo>
                    <a:pt x="1756404" y="195671"/>
                  </a:lnTo>
                  <a:lnTo>
                    <a:pt x="1755140" y="170052"/>
                  </a:lnTo>
                  <a:lnTo>
                    <a:pt x="1756404" y="143930"/>
                  </a:lnTo>
                  <a:lnTo>
                    <a:pt x="1766552" y="97829"/>
                  </a:lnTo>
                  <a:lnTo>
                    <a:pt x="1786774" y="59942"/>
                  </a:lnTo>
                  <a:lnTo>
                    <a:pt x="1815643" y="30934"/>
                  </a:lnTo>
                  <a:lnTo>
                    <a:pt x="1852676" y="11144"/>
                  </a:lnTo>
                  <a:lnTo>
                    <a:pt x="1896109" y="1238"/>
                  </a:lnTo>
                  <a:lnTo>
                    <a:pt x="1920113" y="0"/>
                  </a:lnTo>
                  <a:close/>
                </a:path>
              </a:pathLst>
            </a:custGeom>
            <a:ln w="12700">
              <a:solidFill>
                <a:srgbClr val="9F2B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5866003" y="3793744"/>
            <a:ext cx="2916555" cy="633730"/>
            <a:chOff x="5866003" y="3793744"/>
            <a:chExt cx="2916555" cy="633730"/>
          </a:xfrm>
        </p:grpSpPr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872353" y="3800094"/>
              <a:ext cx="407797" cy="50088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970524" y="3880485"/>
              <a:ext cx="176022" cy="148844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872353" y="3800094"/>
              <a:ext cx="408305" cy="501015"/>
            </a:xfrm>
            <a:custGeom>
              <a:avLst/>
              <a:gdLst/>
              <a:ahLst/>
              <a:cxnLst/>
              <a:rect l="l" t="t" r="r" b="b"/>
              <a:pathLst>
                <a:path w="408304" h="501014">
                  <a:moveTo>
                    <a:pt x="0" y="0"/>
                  </a:moveTo>
                  <a:lnTo>
                    <a:pt x="206121" y="0"/>
                  </a:lnTo>
                  <a:lnTo>
                    <a:pt x="229669" y="855"/>
                  </a:lnTo>
                  <a:lnTo>
                    <a:pt x="272861" y="7661"/>
                  </a:lnTo>
                  <a:lnTo>
                    <a:pt x="310457" y="21472"/>
                  </a:lnTo>
                  <a:lnTo>
                    <a:pt x="352551" y="57530"/>
                  </a:lnTo>
                  <a:lnTo>
                    <a:pt x="369125" y="92836"/>
                  </a:lnTo>
                  <a:lnTo>
                    <a:pt x="374650" y="138048"/>
                  </a:lnTo>
                  <a:lnTo>
                    <a:pt x="373056" y="160956"/>
                  </a:lnTo>
                  <a:lnTo>
                    <a:pt x="360344" y="201342"/>
                  </a:lnTo>
                  <a:lnTo>
                    <a:pt x="334845" y="234203"/>
                  </a:lnTo>
                  <a:lnTo>
                    <a:pt x="296225" y="257825"/>
                  </a:lnTo>
                  <a:lnTo>
                    <a:pt x="272034" y="266064"/>
                  </a:lnTo>
                  <a:lnTo>
                    <a:pt x="287039" y="269061"/>
                  </a:lnTo>
                  <a:lnTo>
                    <a:pt x="322580" y="285241"/>
                  </a:lnTo>
                  <a:lnTo>
                    <a:pt x="353313" y="323722"/>
                  </a:lnTo>
                  <a:lnTo>
                    <a:pt x="369673" y="366281"/>
                  </a:lnTo>
                  <a:lnTo>
                    <a:pt x="407797" y="500887"/>
                  </a:lnTo>
                  <a:lnTo>
                    <a:pt x="298450" y="500887"/>
                  </a:lnTo>
                  <a:lnTo>
                    <a:pt x="274955" y="404113"/>
                  </a:lnTo>
                  <a:lnTo>
                    <a:pt x="271097" y="388471"/>
                  </a:lnTo>
                  <a:lnTo>
                    <a:pt x="257810" y="350519"/>
                  </a:lnTo>
                  <a:lnTo>
                    <a:pt x="231648" y="319404"/>
                  </a:lnTo>
                  <a:lnTo>
                    <a:pt x="186055" y="309244"/>
                  </a:lnTo>
                  <a:lnTo>
                    <a:pt x="104521" y="309244"/>
                  </a:lnTo>
                  <a:lnTo>
                    <a:pt x="104521" y="500887"/>
                  </a:lnTo>
                  <a:lnTo>
                    <a:pt x="0" y="500887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9F2B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325870" y="3850259"/>
              <a:ext cx="2449829" cy="57061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543673" y="4143502"/>
              <a:ext cx="139192" cy="10858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528558" y="4030345"/>
              <a:ext cx="163068" cy="21463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159117" y="4030091"/>
              <a:ext cx="156972" cy="21526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127238" y="4029710"/>
              <a:ext cx="157098" cy="21564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409309" y="4024376"/>
              <a:ext cx="154305" cy="80644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6325870" y="3850259"/>
              <a:ext cx="2449830" cy="570865"/>
            </a:xfrm>
            <a:custGeom>
              <a:avLst/>
              <a:gdLst/>
              <a:ahLst/>
              <a:cxnLst/>
              <a:rect l="l" t="t" r="r" b="b"/>
              <a:pathLst>
                <a:path w="2449829" h="570864">
                  <a:moveTo>
                    <a:pt x="1297051" y="118872"/>
                  </a:moveTo>
                  <a:lnTo>
                    <a:pt x="1340806" y="121765"/>
                  </a:lnTo>
                  <a:lnTo>
                    <a:pt x="1378092" y="131127"/>
                  </a:lnTo>
                  <a:lnTo>
                    <a:pt x="1415526" y="156924"/>
                  </a:lnTo>
                  <a:lnTo>
                    <a:pt x="1435814" y="201247"/>
                  </a:lnTo>
                  <a:lnTo>
                    <a:pt x="1438402" y="231394"/>
                  </a:lnTo>
                  <a:lnTo>
                    <a:pt x="1438402" y="450723"/>
                  </a:lnTo>
                  <a:lnTo>
                    <a:pt x="1355344" y="450723"/>
                  </a:lnTo>
                  <a:lnTo>
                    <a:pt x="1352677" y="408178"/>
                  </a:lnTo>
                  <a:lnTo>
                    <a:pt x="1341885" y="419348"/>
                  </a:lnTo>
                  <a:lnTo>
                    <a:pt x="1304416" y="444119"/>
                  </a:lnTo>
                  <a:lnTo>
                    <a:pt x="1258554" y="455549"/>
                  </a:lnTo>
                  <a:lnTo>
                    <a:pt x="1241171" y="456311"/>
                  </a:lnTo>
                  <a:lnTo>
                    <a:pt x="1227500" y="455644"/>
                  </a:lnTo>
                  <a:lnTo>
                    <a:pt x="1189227" y="445643"/>
                  </a:lnTo>
                  <a:lnTo>
                    <a:pt x="1150238" y="413385"/>
                  </a:lnTo>
                  <a:lnTo>
                    <a:pt x="1136308" y="374808"/>
                  </a:lnTo>
                  <a:lnTo>
                    <a:pt x="1135379" y="359283"/>
                  </a:lnTo>
                  <a:lnTo>
                    <a:pt x="1137072" y="338089"/>
                  </a:lnTo>
                  <a:lnTo>
                    <a:pt x="1162557" y="291084"/>
                  </a:lnTo>
                  <a:lnTo>
                    <a:pt x="1215350" y="264991"/>
                  </a:lnTo>
                  <a:lnTo>
                    <a:pt x="1263685" y="256301"/>
                  </a:lnTo>
                  <a:lnTo>
                    <a:pt x="1320351" y="251539"/>
                  </a:lnTo>
                  <a:lnTo>
                    <a:pt x="1351660" y="250444"/>
                  </a:lnTo>
                  <a:lnTo>
                    <a:pt x="1351660" y="233045"/>
                  </a:lnTo>
                  <a:lnTo>
                    <a:pt x="1336421" y="189484"/>
                  </a:lnTo>
                  <a:lnTo>
                    <a:pt x="1297051" y="177800"/>
                  </a:lnTo>
                  <a:lnTo>
                    <a:pt x="1284460" y="178585"/>
                  </a:lnTo>
                  <a:lnTo>
                    <a:pt x="1246116" y="197615"/>
                  </a:lnTo>
                  <a:lnTo>
                    <a:pt x="1236472" y="231013"/>
                  </a:lnTo>
                  <a:lnTo>
                    <a:pt x="1153413" y="231013"/>
                  </a:lnTo>
                  <a:lnTo>
                    <a:pt x="1163701" y="178006"/>
                  </a:lnTo>
                  <a:lnTo>
                    <a:pt x="1193498" y="143700"/>
                  </a:lnTo>
                  <a:lnTo>
                    <a:pt x="1239061" y="124872"/>
                  </a:lnTo>
                  <a:lnTo>
                    <a:pt x="1276451" y="119538"/>
                  </a:lnTo>
                  <a:lnTo>
                    <a:pt x="1297051" y="118872"/>
                  </a:lnTo>
                  <a:close/>
                </a:path>
                <a:path w="2449829" h="570864">
                  <a:moveTo>
                    <a:pt x="943355" y="118872"/>
                  </a:moveTo>
                  <a:lnTo>
                    <a:pt x="995791" y="129212"/>
                  </a:lnTo>
                  <a:lnTo>
                    <a:pt x="1037605" y="160416"/>
                  </a:lnTo>
                  <a:lnTo>
                    <a:pt x="1057655" y="193167"/>
                  </a:lnTo>
                  <a:lnTo>
                    <a:pt x="1070340" y="235950"/>
                  </a:lnTo>
                  <a:lnTo>
                    <a:pt x="1074547" y="289306"/>
                  </a:lnTo>
                  <a:lnTo>
                    <a:pt x="1073423" y="316357"/>
                  </a:lnTo>
                  <a:lnTo>
                    <a:pt x="1064367" y="363029"/>
                  </a:lnTo>
                  <a:lnTo>
                    <a:pt x="1046434" y="399962"/>
                  </a:lnTo>
                  <a:lnTo>
                    <a:pt x="1006982" y="437896"/>
                  </a:lnTo>
                  <a:lnTo>
                    <a:pt x="955940" y="455380"/>
                  </a:lnTo>
                  <a:lnTo>
                    <a:pt x="937005" y="456692"/>
                  </a:lnTo>
                  <a:lnTo>
                    <a:pt x="921527" y="456023"/>
                  </a:lnTo>
                  <a:lnTo>
                    <a:pt x="880236" y="443611"/>
                  </a:lnTo>
                  <a:lnTo>
                    <a:pt x="848000" y="417554"/>
                  </a:lnTo>
                  <a:lnTo>
                    <a:pt x="839597" y="406146"/>
                  </a:lnTo>
                  <a:lnTo>
                    <a:pt x="839597" y="570611"/>
                  </a:lnTo>
                  <a:lnTo>
                    <a:pt x="750824" y="570611"/>
                  </a:lnTo>
                  <a:lnTo>
                    <a:pt x="750824" y="123825"/>
                  </a:lnTo>
                  <a:lnTo>
                    <a:pt x="834516" y="123825"/>
                  </a:lnTo>
                  <a:lnTo>
                    <a:pt x="839597" y="173736"/>
                  </a:lnTo>
                  <a:lnTo>
                    <a:pt x="849044" y="161260"/>
                  </a:lnTo>
                  <a:lnTo>
                    <a:pt x="883030" y="133096"/>
                  </a:lnTo>
                  <a:lnTo>
                    <a:pt x="926518" y="119755"/>
                  </a:lnTo>
                  <a:lnTo>
                    <a:pt x="943355" y="118872"/>
                  </a:lnTo>
                  <a:close/>
                </a:path>
                <a:path w="2449829" h="570864">
                  <a:moveTo>
                    <a:pt x="161670" y="118872"/>
                  </a:moveTo>
                  <a:lnTo>
                    <a:pt x="227060" y="129540"/>
                  </a:lnTo>
                  <a:lnTo>
                    <a:pt x="277113" y="161544"/>
                  </a:lnTo>
                  <a:lnTo>
                    <a:pt x="308832" y="213280"/>
                  </a:lnTo>
                  <a:lnTo>
                    <a:pt x="319404" y="283210"/>
                  </a:lnTo>
                  <a:lnTo>
                    <a:pt x="319404" y="285877"/>
                  </a:lnTo>
                  <a:lnTo>
                    <a:pt x="319277" y="289560"/>
                  </a:lnTo>
                  <a:lnTo>
                    <a:pt x="319150" y="294132"/>
                  </a:lnTo>
                  <a:lnTo>
                    <a:pt x="318897" y="298704"/>
                  </a:lnTo>
                  <a:lnTo>
                    <a:pt x="318515" y="302260"/>
                  </a:lnTo>
                  <a:lnTo>
                    <a:pt x="318134" y="304673"/>
                  </a:lnTo>
                  <a:lnTo>
                    <a:pt x="88772" y="304673"/>
                  </a:lnTo>
                  <a:lnTo>
                    <a:pt x="89531" y="316027"/>
                  </a:lnTo>
                  <a:lnTo>
                    <a:pt x="101778" y="357431"/>
                  </a:lnTo>
                  <a:lnTo>
                    <a:pt x="131413" y="385572"/>
                  </a:lnTo>
                  <a:lnTo>
                    <a:pt x="167131" y="392430"/>
                  </a:lnTo>
                  <a:lnTo>
                    <a:pt x="180802" y="391644"/>
                  </a:lnTo>
                  <a:lnTo>
                    <a:pt x="220976" y="372808"/>
                  </a:lnTo>
                  <a:lnTo>
                    <a:pt x="231012" y="342519"/>
                  </a:lnTo>
                  <a:lnTo>
                    <a:pt x="318388" y="342519"/>
                  </a:lnTo>
                  <a:lnTo>
                    <a:pt x="306083" y="392596"/>
                  </a:lnTo>
                  <a:lnTo>
                    <a:pt x="274796" y="428371"/>
                  </a:lnTo>
                  <a:lnTo>
                    <a:pt x="227603" y="449619"/>
                  </a:lnTo>
                  <a:lnTo>
                    <a:pt x="188654" y="455906"/>
                  </a:lnTo>
                  <a:lnTo>
                    <a:pt x="167131" y="456692"/>
                  </a:lnTo>
                  <a:lnTo>
                    <a:pt x="140890" y="455429"/>
                  </a:lnTo>
                  <a:lnTo>
                    <a:pt x="94980" y="445333"/>
                  </a:lnTo>
                  <a:lnTo>
                    <a:pt x="57858" y="425207"/>
                  </a:lnTo>
                  <a:lnTo>
                    <a:pt x="29716" y="395958"/>
                  </a:lnTo>
                  <a:lnTo>
                    <a:pt x="10715" y="357927"/>
                  </a:lnTo>
                  <a:lnTo>
                    <a:pt x="1190" y="312068"/>
                  </a:lnTo>
                  <a:lnTo>
                    <a:pt x="0" y="286258"/>
                  </a:lnTo>
                  <a:lnTo>
                    <a:pt x="1164" y="261233"/>
                  </a:lnTo>
                  <a:lnTo>
                    <a:pt x="10447" y="216517"/>
                  </a:lnTo>
                  <a:lnTo>
                    <a:pt x="28950" y="179177"/>
                  </a:lnTo>
                  <a:lnTo>
                    <a:pt x="56243" y="150308"/>
                  </a:lnTo>
                  <a:lnTo>
                    <a:pt x="92180" y="130230"/>
                  </a:lnTo>
                  <a:lnTo>
                    <a:pt x="136427" y="120134"/>
                  </a:lnTo>
                  <a:lnTo>
                    <a:pt x="161670" y="118872"/>
                  </a:lnTo>
                  <a:close/>
                </a:path>
                <a:path w="2449829" h="570864">
                  <a:moveTo>
                    <a:pt x="525652" y="118491"/>
                  </a:moveTo>
                  <a:lnTo>
                    <a:pt x="574928" y="123571"/>
                  </a:lnTo>
                  <a:lnTo>
                    <a:pt x="618362" y="140462"/>
                  </a:lnTo>
                  <a:lnTo>
                    <a:pt x="649604" y="172466"/>
                  </a:lnTo>
                  <a:lnTo>
                    <a:pt x="661288" y="222631"/>
                  </a:lnTo>
                  <a:lnTo>
                    <a:pt x="578865" y="222631"/>
                  </a:lnTo>
                  <a:lnTo>
                    <a:pt x="577867" y="211032"/>
                  </a:lnTo>
                  <a:lnTo>
                    <a:pt x="574881" y="201374"/>
                  </a:lnTo>
                  <a:lnTo>
                    <a:pt x="535987" y="178671"/>
                  </a:lnTo>
                  <a:lnTo>
                    <a:pt x="525652" y="178054"/>
                  </a:lnTo>
                  <a:lnTo>
                    <a:pt x="514727" y="178480"/>
                  </a:lnTo>
                  <a:lnTo>
                    <a:pt x="479393" y="193643"/>
                  </a:lnTo>
                  <a:lnTo>
                    <a:pt x="476123" y="206883"/>
                  </a:lnTo>
                  <a:lnTo>
                    <a:pt x="476123" y="212979"/>
                  </a:lnTo>
                  <a:lnTo>
                    <a:pt x="511301" y="235585"/>
                  </a:lnTo>
                  <a:lnTo>
                    <a:pt x="559815" y="248031"/>
                  </a:lnTo>
                  <a:lnTo>
                    <a:pt x="575296" y="252009"/>
                  </a:lnTo>
                  <a:lnTo>
                    <a:pt x="616711" y="267208"/>
                  </a:lnTo>
                  <a:lnTo>
                    <a:pt x="648590" y="289300"/>
                  </a:lnTo>
                  <a:lnTo>
                    <a:pt x="670395" y="334887"/>
                  </a:lnTo>
                  <a:lnTo>
                    <a:pt x="671322" y="349885"/>
                  </a:lnTo>
                  <a:lnTo>
                    <a:pt x="670581" y="364077"/>
                  </a:lnTo>
                  <a:lnTo>
                    <a:pt x="652958" y="409509"/>
                  </a:lnTo>
                  <a:lnTo>
                    <a:pt x="617295" y="438654"/>
                  </a:lnTo>
                  <a:lnTo>
                    <a:pt x="569156" y="453477"/>
                  </a:lnTo>
                  <a:lnTo>
                    <a:pt x="528954" y="456692"/>
                  </a:lnTo>
                  <a:lnTo>
                    <a:pt x="515479" y="456382"/>
                  </a:lnTo>
                  <a:lnTo>
                    <a:pt x="475741" y="451739"/>
                  </a:lnTo>
                  <a:lnTo>
                    <a:pt x="439380" y="440112"/>
                  </a:lnTo>
                  <a:lnTo>
                    <a:pt x="401833" y="411089"/>
                  </a:lnTo>
                  <a:lnTo>
                    <a:pt x="383434" y="363632"/>
                  </a:lnTo>
                  <a:lnTo>
                    <a:pt x="382650" y="348488"/>
                  </a:lnTo>
                  <a:lnTo>
                    <a:pt x="465074" y="348488"/>
                  </a:lnTo>
                  <a:lnTo>
                    <a:pt x="466266" y="361229"/>
                  </a:lnTo>
                  <a:lnTo>
                    <a:pt x="469852" y="371840"/>
                  </a:lnTo>
                  <a:lnTo>
                    <a:pt x="505174" y="394716"/>
                  </a:lnTo>
                  <a:lnTo>
                    <a:pt x="529335" y="397383"/>
                  </a:lnTo>
                  <a:lnTo>
                    <a:pt x="541365" y="396880"/>
                  </a:lnTo>
                  <a:lnTo>
                    <a:pt x="579405" y="378221"/>
                  </a:lnTo>
                  <a:lnTo>
                    <a:pt x="582929" y="361569"/>
                  </a:lnTo>
                  <a:lnTo>
                    <a:pt x="581884" y="352996"/>
                  </a:lnTo>
                  <a:lnTo>
                    <a:pt x="543512" y="325024"/>
                  </a:lnTo>
                  <a:lnTo>
                    <a:pt x="508253" y="315722"/>
                  </a:lnTo>
                  <a:lnTo>
                    <a:pt x="491299" y="311316"/>
                  </a:lnTo>
                  <a:lnTo>
                    <a:pt x="446150" y="295529"/>
                  </a:lnTo>
                  <a:lnTo>
                    <a:pt x="411878" y="273133"/>
                  </a:lnTo>
                  <a:lnTo>
                    <a:pt x="391874" y="240569"/>
                  </a:lnTo>
                  <a:lnTo>
                    <a:pt x="387984" y="211201"/>
                  </a:lnTo>
                  <a:lnTo>
                    <a:pt x="388723" y="198989"/>
                  </a:lnTo>
                  <a:lnTo>
                    <a:pt x="406106" y="159591"/>
                  </a:lnTo>
                  <a:lnTo>
                    <a:pt x="441158" y="134375"/>
                  </a:lnTo>
                  <a:lnTo>
                    <a:pt x="487612" y="121330"/>
                  </a:lnTo>
                  <a:lnTo>
                    <a:pt x="512845" y="118802"/>
                  </a:lnTo>
                  <a:lnTo>
                    <a:pt x="525652" y="118491"/>
                  </a:lnTo>
                  <a:close/>
                </a:path>
                <a:path w="2449829" h="570864">
                  <a:moveTo>
                    <a:pt x="2283459" y="118110"/>
                  </a:moveTo>
                  <a:lnTo>
                    <a:pt x="2330450" y="123126"/>
                  </a:lnTo>
                  <a:lnTo>
                    <a:pt x="2370962" y="138049"/>
                  </a:lnTo>
                  <a:lnTo>
                    <a:pt x="2404189" y="162528"/>
                  </a:lnTo>
                  <a:lnTo>
                    <a:pt x="2429129" y="195961"/>
                  </a:lnTo>
                  <a:lnTo>
                    <a:pt x="2444670" y="238077"/>
                  </a:lnTo>
                  <a:lnTo>
                    <a:pt x="2449829" y="288290"/>
                  </a:lnTo>
                  <a:lnTo>
                    <a:pt x="2448542" y="313906"/>
                  </a:lnTo>
                  <a:lnTo>
                    <a:pt x="2438203" y="359281"/>
                  </a:lnTo>
                  <a:lnTo>
                    <a:pt x="2417700" y="396632"/>
                  </a:lnTo>
                  <a:lnTo>
                    <a:pt x="2388606" y="425295"/>
                  </a:lnTo>
                  <a:lnTo>
                    <a:pt x="2351504" y="444912"/>
                  </a:lnTo>
                  <a:lnTo>
                    <a:pt x="2307776" y="454818"/>
                  </a:lnTo>
                  <a:lnTo>
                    <a:pt x="2283459" y="456057"/>
                  </a:lnTo>
                  <a:lnTo>
                    <a:pt x="2259456" y="454818"/>
                  </a:lnTo>
                  <a:lnTo>
                    <a:pt x="2216023" y="444912"/>
                  </a:lnTo>
                  <a:lnTo>
                    <a:pt x="2178972" y="425295"/>
                  </a:lnTo>
                  <a:lnTo>
                    <a:pt x="2150068" y="396632"/>
                  </a:lnTo>
                  <a:lnTo>
                    <a:pt x="2129879" y="359281"/>
                  </a:lnTo>
                  <a:lnTo>
                    <a:pt x="2119643" y="313906"/>
                  </a:lnTo>
                  <a:lnTo>
                    <a:pt x="2118359" y="288290"/>
                  </a:lnTo>
                  <a:lnTo>
                    <a:pt x="2119643" y="262165"/>
                  </a:lnTo>
                  <a:lnTo>
                    <a:pt x="2129879" y="216013"/>
                  </a:lnTo>
                  <a:lnTo>
                    <a:pt x="2150068" y="178125"/>
                  </a:lnTo>
                  <a:lnTo>
                    <a:pt x="2178972" y="149169"/>
                  </a:lnTo>
                  <a:lnTo>
                    <a:pt x="2216022" y="129361"/>
                  </a:lnTo>
                  <a:lnTo>
                    <a:pt x="2259456" y="119368"/>
                  </a:lnTo>
                  <a:lnTo>
                    <a:pt x="2283459" y="118110"/>
                  </a:lnTo>
                  <a:close/>
                </a:path>
                <a:path w="2449829" h="570864">
                  <a:moveTo>
                    <a:pt x="1952116" y="0"/>
                  </a:moveTo>
                  <a:lnTo>
                    <a:pt x="2040889" y="0"/>
                  </a:lnTo>
                  <a:lnTo>
                    <a:pt x="2040889" y="450723"/>
                  </a:lnTo>
                  <a:lnTo>
                    <a:pt x="1955800" y="450723"/>
                  </a:lnTo>
                  <a:lnTo>
                    <a:pt x="1952116" y="404114"/>
                  </a:lnTo>
                  <a:lnTo>
                    <a:pt x="1942905" y="415569"/>
                  </a:lnTo>
                  <a:lnTo>
                    <a:pt x="1908936" y="442341"/>
                  </a:lnTo>
                  <a:lnTo>
                    <a:pt x="1864020" y="455449"/>
                  </a:lnTo>
                  <a:lnTo>
                    <a:pt x="1846326" y="456311"/>
                  </a:lnTo>
                  <a:lnTo>
                    <a:pt x="1828343" y="455166"/>
                  </a:lnTo>
                  <a:lnTo>
                    <a:pt x="1780158" y="437896"/>
                  </a:lnTo>
                  <a:lnTo>
                    <a:pt x="1743172" y="399319"/>
                  </a:lnTo>
                  <a:lnTo>
                    <a:pt x="1726523" y="361245"/>
                  </a:lnTo>
                  <a:lnTo>
                    <a:pt x="1718089" y="312910"/>
                  </a:lnTo>
                  <a:lnTo>
                    <a:pt x="1717039" y="284861"/>
                  </a:lnTo>
                  <a:lnTo>
                    <a:pt x="1718182" y="257810"/>
                  </a:lnTo>
                  <a:lnTo>
                    <a:pt x="1727327" y="211137"/>
                  </a:lnTo>
                  <a:lnTo>
                    <a:pt x="1745208" y="174226"/>
                  </a:lnTo>
                  <a:lnTo>
                    <a:pt x="1784730" y="136525"/>
                  </a:lnTo>
                  <a:lnTo>
                    <a:pt x="1835755" y="119612"/>
                  </a:lnTo>
                  <a:lnTo>
                    <a:pt x="1854707" y="118491"/>
                  </a:lnTo>
                  <a:lnTo>
                    <a:pt x="1871160" y="119372"/>
                  </a:lnTo>
                  <a:lnTo>
                    <a:pt x="1913254" y="132588"/>
                  </a:lnTo>
                  <a:lnTo>
                    <a:pt x="1944258" y="158555"/>
                  </a:lnTo>
                  <a:lnTo>
                    <a:pt x="1952116" y="169418"/>
                  </a:lnTo>
                  <a:lnTo>
                    <a:pt x="1952116" y="0"/>
                  </a:lnTo>
                  <a:close/>
                </a:path>
                <a:path w="2449829" h="570864">
                  <a:moveTo>
                    <a:pt x="1527555" y="0"/>
                  </a:moveTo>
                  <a:lnTo>
                    <a:pt x="1615948" y="0"/>
                  </a:lnTo>
                  <a:lnTo>
                    <a:pt x="1615948" y="331470"/>
                  </a:lnTo>
                  <a:lnTo>
                    <a:pt x="1616398" y="343491"/>
                  </a:lnTo>
                  <a:lnTo>
                    <a:pt x="1634728" y="378348"/>
                  </a:lnTo>
                  <a:lnTo>
                    <a:pt x="1655826" y="381381"/>
                  </a:lnTo>
                  <a:lnTo>
                    <a:pt x="1676273" y="381381"/>
                  </a:lnTo>
                  <a:lnTo>
                    <a:pt x="1676273" y="450723"/>
                  </a:lnTo>
                  <a:lnTo>
                    <a:pt x="1653158" y="450723"/>
                  </a:lnTo>
                  <a:lnTo>
                    <a:pt x="1629630" y="449964"/>
                  </a:lnTo>
                  <a:lnTo>
                    <a:pt x="1591097" y="443972"/>
                  </a:lnTo>
                  <a:lnTo>
                    <a:pt x="1553098" y="423656"/>
                  </a:lnTo>
                  <a:lnTo>
                    <a:pt x="1533556" y="388524"/>
                  </a:lnTo>
                  <a:lnTo>
                    <a:pt x="1527555" y="336804"/>
                  </a:lnTo>
                  <a:lnTo>
                    <a:pt x="1527555" y="0"/>
                  </a:lnTo>
                  <a:close/>
                </a:path>
              </a:pathLst>
            </a:custGeom>
            <a:ln w="12700">
              <a:solidFill>
                <a:srgbClr val="9F2B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0" name="object 40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868680" y="287020"/>
            <a:ext cx="2120900" cy="1493519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706879" y="1973579"/>
            <a:ext cx="1699260" cy="1315720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2283460" y="3434079"/>
            <a:ext cx="1701800" cy="1315720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3111500" y="5006340"/>
            <a:ext cx="1747520" cy="1351280"/>
          </a:xfrm>
          <a:prstGeom prst="rect">
            <a:avLst/>
          </a:prstGeom>
        </p:spPr>
      </p:pic>
      <p:sp>
        <p:nvSpPr>
          <p:cNvPr id="44" name="object 4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0669" rIns="0" bIns="0" rtlCol="0">
            <a:spAutoFit/>
          </a:bodyPr>
          <a:lstStyle/>
          <a:p>
            <a:pPr marL="3760470">
              <a:lnSpc>
                <a:spcPct val="100000"/>
              </a:lnSpc>
              <a:spcBef>
                <a:spcPts val="100"/>
              </a:spcBef>
            </a:pPr>
            <a:r>
              <a:rPr sz="2400" spc="-25" dirty="0"/>
              <a:t>Principios</a:t>
            </a:r>
            <a:r>
              <a:rPr sz="2400" spc="-175" dirty="0"/>
              <a:t> </a:t>
            </a:r>
            <a:r>
              <a:rPr sz="2400" spc="-20" dirty="0"/>
              <a:t>Fundamentales:</a:t>
            </a:r>
            <a:endParaRPr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8221"/>
            <a:ext cx="8104505" cy="6830059"/>
            <a:chOff x="0" y="28221"/>
            <a:chExt cx="8104505" cy="68300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8221"/>
              <a:ext cx="1539239" cy="68297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2840" y="822959"/>
              <a:ext cx="6878320" cy="521208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151380" y="4983479"/>
              <a:ext cx="3512820" cy="736600"/>
            </a:xfrm>
            <a:custGeom>
              <a:avLst/>
              <a:gdLst/>
              <a:ahLst/>
              <a:cxnLst/>
              <a:rect l="l" t="t" r="r" b="b"/>
              <a:pathLst>
                <a:path w="3512820" h="736600">
                  <a:moveTo>
                    <a:pt x="0" y="184150"/>
                  </a:moveTo>
                  <a:lnTo>
                    <a:pt x="3144520" y="184150"/>
                  </a:lnTo>
                  <a:lnTo>
                    <a:pt x="3144520" y="0"/>
                  </a:lnTo>
                  <a:lnTo>
                    <a:pt x="3512820" y="368300"/>
                  </a:lnTo>
                  <a:lnTo>
                    <a:pt x="3144520" y="736600"/>
                  </a:lnTo>
                  <a:lnTo>
                    <a:pt x="3144520" y="552450"/>
                  </a:lnTo>
                  <a:lnTo>
                    <a:pt x="0" y="552450"/>
                  </a:lnTo>
                  <a:lnTo>
                    <a:pt x="0" y="184150"/>
                  </a:lnTo>
                  <a:close/>
                </a:path>
              </a:pathLst>
            </a:custGeom>
            <a:ln w="19050">
              <a:solidFill>
                <a:srgbClr val="4E94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661659" y="4970779"/>
              <a:ext cx="1630680" cy="734060"/>
            </a:xfrm>
            <a:custGeom>
              <a:avLst/>
              <a:gdLst/>
              <a:ahLst/>
              <a:cxnLst/>
              <a:rect l="l" t="t" r="r" b="b"/>
              <a:pathLst>
                <a:path w="1630679" h="734060">
                  <a:moveTo>
                    <a:pt x="0" y="183515"/>
                  </a:moveTo>
                  <a:lnTo>
                    <a:pt x="1263649" y="183515"/>
                  </a:lnTo>
                  <a:lnTo>
                    <a:pt x="1263649" y="0"/>
                  </a:lnTo>
                  <a:lnTo>
                    <a:pt x="1630680" y="367030"/>
                  </a:lnTo>
                  <a:lnTo>
                    <a:pt x="1263649" y="734060"/>
                  </a:lnTo>
                  <a:lnTo>
                    <a:pt x="1263649" y="550545"/>
                  </a:lnTo>
                  <a:lnTo>
                    <a:pt x="0" y="550545"/>
                  </a:lnTo>
                  <a:lnTo>
                    <a:pt x="0" y="183515"/>
                  </a:lnTo>
                  <a:close/>
                </a:path>
              </a:pathLst>
            </a:custGeom>
            <a:ln w="1905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330440" y="4998719"/>
              <a:ext cx="764540" cy="736600"/>
            </a:xfrm>
            <a:custGeom>
              <a:avLst/>
              <a:gdLst/>
              <a:ahLst/>
              <a:cxnLst/>
              <a:rect l="l" t="t" r="r" b="b"/>
              <a:pathLst>
                <a:path w="764540" h="736600">
                  <a:moveTo>
                    <a:pt x="0" y="184149"/>
                  </a:moveTo>
                  <a:lnTo>
                    <a:pt x="396239" y="184149"/>
                  </a:lnTo>
                  <a:lnTo>
                    <a:pt x="396239" y="0"/>
                  </a:lnTo>
                  <a:lnTo>
                    <a:pt x="764539" y="368299"/>
                  </a:lnTo>
                  <a:lnTo>
                    <a:pt x="396239" y="736599"/>
                  </a:lnTo>
                  <a:lnTo>
                    <a:pt x="396239" y="552449"/>
                  </a:lnTo>
                  <a:lnTo>
                    <a:pt x="0" y="552449"/>
                  </a:lnTo>
                  <a:lnTo>
                    <a:pt x="0" y="184149"/>
                  </a:lnTo>
                  <a:close/>
                </a:path>
              </a:pathLst>
            </a:custGeom>
            <a:ln w="19050">
              <a:solidFill>
                <a:srgbClr val="46B0E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076058" y="6115367"/>
            <a:ext cx="8578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latin typeface="Trebuchet MS"/>
                <a:cs typeface="Trebuchet MS"/>
              </a:rPr>
              <a:t>Fuente: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OLADE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9796" y="4983703"/>
            <a:ext cx="1866089" cy="180041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682740" y="5133975"/>
            <a:ext cx="6076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FFFFF"/>
                </a:solidFill>
                <a:latin typeface="Trebuchet MS"/>
                <a:cs typeface="Trebuchet MS"/>
              </a:rPr>
              <a:t>26%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38975" y="6345554"/>
            <a:ext cx="60706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FFFFF"/>
                </a:solidFill>
                <a:latin typeface="Trebuchet MS"/>
                <a:cs typeface="Trebuchet MS"/>
              </a:rPr>
              <a:t>74%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81280" y="1376680"/>
            <a:ext cx="8313420" cy="3586479"/>
            <a:chOff x="81280" y="1376680"/>
            <a:chExt cx="8313420" cy="3586479"/>
          </a:xfrm>
        </p:grpSpPr>
        <p:sp>
          <p:nvSpPr>
            <p:cNvPr id="7" name="object 7"/>
            <p:cNvSpPr/>
            <p:nvPr/>
          </p:nvSpPr>
          <p:spPr>
            <a:xfrm>
              <a:off x="81280" y="1376680"/>
              <a:ext cx="8313420" cy="3586479"/>
            </a:xfrm>
            <a:custGeom>
              <a:avLst/>
              <a:gdLst/>
              <a:ahLst/>
              <a:cxnLst/>
              <a:rect l="l" t="t" r="r" b="b"/>
              <a:pathLst>
                <a:path w="8313420" h="3586479">
                  <a:moveTo>
                    <a:pt x="8313420" y="0"/>
                  </a:moveTo>
                  <a:lnTo>
                    <a:pt x="0" y="0"/>
                  </a:lnTo>
                  <a:lnTo>
                    <a:pt x="0" y="3586479"/>
                  </a:lnTo>
                  <a:lnTo>
                    <a:pt x="8313420" y="3586479"/>
                  </a:lnTo>
                  <a:lnTo>
                    <a:pt x="83134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55980" y="1864359"/>
              <a:ext cx="7338059" cy="2484120"/>
            </a:xfrm>
            <a:custGeom>
              <a:avLst/>
              <a:gdLst/>
              <a:ahLst/>
              <a:cxnLst/>
              <a:rect l="l" t="t" r="r" b="b"/>
              <a:pathLst>
                <a:path w="7338059" h="2484120">
                  <a:moveTo>
                    <a:pt x="129540" y="109220"/>
                  </a:moveTo>
                  <a:lnTo>
                    <a:pt x="0" y="109220"/>
                  </a:lnTo>
                  <a:lnTo>
                    <a:pt x="0" y="2484120"/>
                  </a:lnTo>
                  <a:lnTo>
                    <a:pt x="129540" y="2484120"/>
                  </a:lnTo>
                  <a:lnTo>
                    <a:pt x="129540" y="109220"/>
                  </a:lnTo>
                  <a:close/>
                </a:path>
                <a:path w="7338059" h="2484120">
                  <a:moveTo>
                    <a:pt x="490220" y="0"/>
                  </a:moveTo>
                  <a:lnTo>
                    <a:pt x="360680" y="0"/>
                  </a:lnTo>
                  <a:lnTo>
                    <a:pt x="360680" y="2484120"/>
                  </a:lnTo>
                  <a:lnTo>
                    <a:pt x="490220" y="2484120"/>
                  </a:lnTo>
                  <a:lnTo>
                    <a:pt x="490220" y="0"/>
                  </a:lnTo>
                  <a:close/>
                </a:path>
                <a:path w="7338059" h="2484120">
                  <a:moveTo>
                    <a:pt x="850900" y="210820"/>
                  </a:moveTo>
                  <a:lnTo>
                    <a:pt x="721360" y="210820"/>
                  </a:lnTo>
                  <a:lnTo>
                    <a:pt x="721360" y="2484120"/>
                  </a:lnTo>
                  <a:lnTo>
                    <a:pt x="850900" y="2484120"/>
                  </a:lnTo>
                  <a:lnTo>
                    <a:pt x="850900" y="210820"/>
                  </a:lnTo>
                  <a:close/>
                </a:path>
                <a:path w="7338059" h="2484120">
                  <a:moveTo>
                    <a:pt x="1211580" y="1247140"/>
                  </a:moveTo>
                  <a:lnTo>
                    <a:pt x="1079500" y="1247140"/>
                  </a:lnTo>
                  <a:lnTo>
                    <a:pt x="1079500" y="2484120"/>
                  </a:lnTo>
                  <a:lnTo>
                    <a:pt x="1211580" y="2484120"/>
                  </a:lnTo>
                  <a:lnTo>
                    <a:pt x="1211580" y="1247140"/>
                  </a:lnTo>
                  <a:close/>
                </a:path>
                <a:path w="7338059" h="2484120">
                  <a:moveTo>
                    <a:pt x="1572260" y="1765300"/>
                  </a:moveTo>
                  <a:lnTo>
                    <a:pt x="1440180" y="1765300"/>
                  </a:lnTo>
                  <a:lnTo>
                    <a:pt x="1440180" y="2484120"/>
                  </a:lnTo>
                  <a:lnTo>
                    <a:pt x="1572260" y="2484120"/>
                  </a:lnTo>
                  <a:lnTo>
                    <a:pt x="1572260" y="1765300"/>
                  </a:lnTo>
                  <a:close/>
                </a:path>
                <a:path w="7338059" h="2484120">
                  <a:moveTo>
                    <a:pt x="1930400" y="962660"/>
                  </a:moveTo>
                  <a:lnTo>
                    <a:pt x="1800860" y="962660"/>
                  </a:lnTo>
                  <a:lnTo>
                    <a:pt x="1800860" y="2484120"/>
                  </a:lnTo>
                  <a:lnTo>
                    <a:pt x="1930400" y="2484120"/>
                  </a:lnTo>
                  <a:lnTo>
                    <a:pt x="1930400" y="962660"/>
                  </a:lnTo>
                  <a:close/>
                </a:path>
                <a:path w="7338059" h="2484120">
                  <a:moveTo>
                    <a:pt x="2291080" y="1356360"/>
                  </a:moveTo>
                  <a:lnTo>
                    <a:pt x="2161540" y="1356360"/>
                  </a:lnTo>
                  <a:lnTo>
                    <a:pt x="2161540" y="2484120"/>
                  </a:lnTo>
                  <a:lnTo>
                    <a:pt x="2291080" y="2484120"/>
                  </a:lnTo>
                  <a:lnTo>
                    <a:pt x="2291080" y="1356360"/>
                  </a:lnTo>
                  <a:close/>
                </a:path>
                <a:path w="7338059" h="2484120">
                  <a:moveTo>
                    <a:pt x="2651760" y="655320"/>
                  </a:moveTo>
                  <a:lnTo>
                    <a:pt x="2522220" y="655320"/>
                  </a:lnTo>
                  <a:lnTo>
                    <a:pt x="2522220" y="2484120"/>
                  </a:lnTo>
                  <a:lnTo>
                    <a:pt x="2651760" y="2484120"/>
                  </a:lnTo>
                  <a:lnTo>
                    <a:pt x="2651760" y="655320"/>
                  </a:lnTo>
                  <a:close/>
                </a:path>
                <a:path w="7338059" h="2484120">
                  <a:moveTo>
                    <a:pt x="3012440" y="2151380"/>
                  </a:moveTo>
                  <a:lnTo>
                    <a:pt x="2882900" y="2151380"/>
                  </a:lnTo>
                  <a:lnTo>
                    <a:pt x="2882900" y="2484120"/>
                  </a:lnTo>
                  <a:lnTo>
                    <a:pt x="3012440" y="2484120"/>
                  </a:lnTo>
                  <a:lnTo>
                    <a:pt x="3012440" y="2151380"/>
                  </a:lnTo>
                  <a:close/>
                </a:path>
                <a:path w="7338059" h="2484120">
                  <a:moveTo>
                    <a:pt x="3373120" y="1549400"/>
                  </a:moveTo>
                  <a:lnTo>
                    <a:pt x="3243580" y="1549400"/>
                  </a:lnTo>
                  <a:lnTo>
                    <a:pt x="3243580" y="2484120"/>
                  </a:lnTo>
                  <a:lnTo>
                    <a:pt x="3373120" y="2484120"/>
                  </a:lnTo>
                  <a:lnTo>
                    <a:pt x="3373120" y="1549400"/>
                  </a:lnTo>
                  <a:close/>
                </a:path>
                <a:path w="7338059" h="2484120">
                  <a:moveTo>
                    <a:pt x="3733800" y="1320800"/>
                  </a:moveTo>
                  <a:lnTo>
                    <a:pt x="3604260" y="1320800"/>
                  </a:lnTo>
                  <a:lnTo>
                    <a:pt x="3604260" y="2484120"/>
                  </a:lnTo>
                  <a:lnTo>
                    <a:pt x="3733800" y="2484120"/>
                  </a:lnTo>
                  <a:lnTo>
                    <a:pt x="3733800" y="1320800"/>
                  </a:lnTo>
                  <a:close/>
                </a:path>
                <a:path w="7338059" h="2484120">
                  <a:moveTo>
                    <a:pt x="4094480" y="1838960"/>
                  </a:moveTo>
                  <a:lnTo>
                    <a:pt x="3964940" y="1838960"/>
                  </a:lnTo>
                  <a:lnTo>
                    <a:pt x="3964940" y="2484120"/>
                  </a:lnTo>
                  <a:lnTo>
                    <a:pt x="4094480" y="2484120"/>
                  </a:lnTo>
                  <a:lnTo>
                    <a:pt x="4094480" y="1838960"/>
                  </a:lnTo>
                  <a:close/>
                </a:path>
                <a:path w="7338059" h="2484120">
                  <a:moveTo>
                    <a:pt x="4455160" y="2423160"/>
                  </a:moveTo>
                  <a:lnTo>
                    <a:pt x="4323080" y="2423160"/>
                  </a:lnTo>
                  <a:lnTo>
                    <a:pt x="4323080" y="2484120"/>
                  </a:lnTo>
                  <a:lnTo>
                    <a:pt x="4455160" y="2484120"/>
                  </a:lnTo>
                  <a:lnTo>
                    <a:pt x="4455160" y="2423160"/>
                  </a:lnTo>
                  <a:close/>
                </a:path>
                <a:path w="7338059" h="2484120">
                  <a:moveTo>
                    <a:pt x="4815840" y="2458720"/>
                  </a:moveTo>
                  <a:lnTo>
                    <a:pt x="4683760" y="2458720"/>
                  </a:lnTo>
                  <a:lnTo>
                    <a:pt x="4683760" y="2484120"/>
                  </a:lnTo>
                  <a:lnTo>
                    <a:pt x="4815840" y="2484120"/>
                  </a:lnTo>
                  <a:lnTo>
                    <a:pt x="4815840" y="2458720"/>
                  </a:lnTo>
                  <a:close/>
                </a:path>
                <a:path w="7338059" h="2484120">
                  <a:moveTo>
                    <a:pt x="5173980" y="2334260"/>
                  </a:moveTo>
                  <a:lnTo>
                    <a:pt x="5044440" y="2334260"/>
                  </a:lnTo>
                  <a:lnTo>
                    <a:pt x="5044440" y="2484120"/>
                  </a:lnTo>
                  <a:lnTo>
                    <a:pt x="5173980" y="2484120"/>
                  </a:lnTo>
                  <a:lnTo>
                    <a:pt x="5173980" y="2334260"/>
                  </a:lnTo>
                  <a:close/>
                </a:path>
                <a:path w="7338059" h="2484120">
                  <a:moveTo>
                    <a:pt x="5534660" y="2476500"/>
                  </a:moveTo>
                  <a:lnTo>
                    <a:pt x="5405120" y="2476500"/>
                  </a:lnTo>
                  <a:lnTo>
                    <a:pt x="5405120" y="2484120"/>
                  </a:lnTo>
                  <a:lnTo>
                    <a:pt x="5534660" y="2484120"/>
                  </a:lnTo>
                  <a:lnTo>
                    <a:pt x="5534660" y="2476500"/>
                  </a:lnTo>
                  <a:close/>
                </a:path>
                <a:path w="7338059" h="2484120">
                  <a:moveTo>
                    <a:pt x="5895340" y="2131060"/>
                  </a:moveTo>
                  <a:lnTo>
                    <a:pt x="5765800" y="2131060"/>
                  </a:lnTo>
                  <a:lnTo>
                    <a:pt x="5765800" y="2484120"/>
                  </a:lnTo>
                  <a:lnTo>
                    <a:pt x="5895340" y="2484120"/>
                  </a:lnTo>
                  <a:lnTo>
                    <a:pt x="5895340" y="2131060"/>
                  </a:lnTo>
                  <a:close/>
                </a:path>
                <a:path w="7338059" h="2484120">
                  <a:moveTo>
                    <a:pt x="6256020" y="1971040"/>
                  </a:moveTo>
                  <a:lnTo>
                    <a:pt x="6126480" y="1971040"/>
                  </a:lnTo>
                  <a:lnTo>
                    <a:pt x="6126480" y="2484120"/>
                  </a:lnTo>
                  <a:lnTo>
                    <a:pt x="6256020" y="2484120"/>
                  </a:lnTo>
                  <a:lnTo>
                    <a:pt x="6256020" y="1971040"/>
                  </a:lnTo>
                  <a:close/>
                </a:path>
                <a:path w="7338059" h="2484120">
                  <a:moveTo>
                    <a:pt x="6616700" y="1826260"/>
                  </a:moveTo>
                  <a:lnTo>
                    <a:pt x="6487160" y="1826260"/>
                  </a:lnTo>
                  <a:lnTo>
                    <a:pt x="6487160" y="2484120"/>
                  </a:lnTo>
                  <a:lnTo>
                    <a:pt x="6616700" y="2484120"/>
                  </a:lnTo>
                  <a:lnTo>
                    <a:pt x="6616700" y="1826260"/>
                  </a:lnTo>
                  <a:close/>
                </a:path>
                <a:path w="7338059" h="2484120">
                  <a:moveTo>
                    <a:pt x="6977380" y="1079500"/>
                  </a:moveTo>
                  <a:lnTo>
                    <a:pt x="6847840" y="1079500"/>
                  </a:lnTo>
                  <a:lnTo>
                    <a:pt x="6847840" y="2484120"/>
                  </a:lnTo>
                  <a:lnTo>
                    <a:pt x="6977380" y="2484120"/>
                  </a:lnTo>
                  <a:lnTo>
                    <a:pt x="6977380" y="1079500"/>
                  </a:lnTo>
                  <a:close/>
                </a:path>
                <a:path w="7338059" h="2484120">
                  <a:moveTo>
                    <a:pt x="7338060" y="759460"/>
                  </a:moveTo>
                  <a:lnTo>
                    <a:pt x="7205980" y="759460"/>
                  </a:lnTo>
                  <a:lnTo>
                    <a:pt x="7205980" y="2484120"/>
                  </a:lnTo>
                  <a:lnTo>
                    <a:pt x="7338060" y="2484120"/>
                  </a:lnTo>
                  <a:lnTo>
                    <a:pt x="7338060" y="75946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21080" y="1854199"/>
              <a:ext cx="7338059" cy="2494280"/>
            </a:xfrm>
            <a:custGeom>
              <a:avLst/>
              <a:gdLst/>
              <a:ahLst/>
              <a:cxnLst/>
              <a:rect l="l" t="t" r="r" b="b"/>
              <a:pathLst>
                <a:path w="7338059" h="2494279">
                  <a:moveTo>
                    <a:pt x="129540" y="2446020"/>
                  </a:moveTo>
                  <a:lnTo>
                    <a:pt x="0" y="2446020"/>
                  </a:lnTo>
                  <a:lnTo>
                    <a:pt x="0" y="2494280"/>
                  </a:lnTo>
                  <a:lnTo>
                    <a:pt x="129540" y="2494280"/>
                  </a:lnTo>
                  <a:lnTo>
                    <a:pt x="129540" y="2446020"/>
                  </a:lnTo>
                  <a:close/>
                </a:path>
                <a:path w="7338059" h="2494279">
                  <a:moveTo>
                    <a:pt x="490220" y="2473960"/>
                  </a:moveTo>
                  <a:lnTo>
                    <a:pt x="360680" y="2473960"/>
                  </a:lnTo>
                  <a:lnTo>
                    <a:pt x="360680" y="2494280"/>
                  </a:lnTo>
                  <a:lnTo>
                    <a:pt x="490220" y="2494280"/>
                  </a:lnTo>
                  <a:lnTo>
                    <a:pt x="490220" y="2473960"/>
                  </a:lnTo>
                  <a:close/>
                </a:path>
                <a:path w="7338059" h="2494279">
                  <a:moveTo>
                    <a:pt x="850900" y="2491740"/>
                  </a:moveTo>
                  <a:lnTo>
                    <a:pt x="721360" y="2491740"/>
                  </a:lnTo>
                  <a:lnTo>
                    <a:pt x="721360" y="2494280"/>
                  </a:lnTo>
                  <a:lnTo>
                    <a:pt x="850900" y="2494280"/>
                  </a:lnTo>
                  <a:lnTo>
                    <a:pt x="850900" y="2491740"/>
                  </a:lnTo>
                  <a:close/>
                </a:path>
                <a:path w="7338059" h="2494279">
                  <a:moveTo>
                    <a:pt x="1211580" y="2440940"/>
                  </a:moveTo>
                  <a:lnTo>
                    <a:pt x="1079500" y="2440940"/>
                  </a:lnTo>
                  <a:lnTo>
                    <a:pt x="1079500" y="2494280"/>
                  </a:lnTo>
                  <a:lnTo>
                    <a:pt x="1211580" y="2494280"/>
                  </a:lnTo>
                  <a:lnTo>
                    <a:pt x="1211580" y="2440940"/>
                  </a:lnTo>
                  <a:close/>
                </a:path>
                <a:path w="7338059" h="2494279">
                  <a:moveTo>
                    <a:pt x="1572260" y="2443480"/>
                  </a:moveTo>
                  <a:lnTo>
                    <a:pt x="1440180" y="2443480"/>
                  </a:lnTo>
                  <a:lnTo>
                    <a:pt x="1440180" y="2494280"/>
                  </a:lnTo>
                  <a:lnTo>
                    <a:pt x="1572260" y="2494280"/>
                  </a:lnTo>
                  <a:lnTo>
                    <a:pt x="1572260" y="2443480"/>
                  </a:lnTo>
                  <a:close/>
                </a:path>
                <a:path w="7338059" h="2494279">
                  <a:moveTo>
                    <a:pt x="1930400" y="2466340"/>
                  </a:moveTo>
                  <a:lnTo>
                    <a:pt x="1800860" y="2466340"/>
                  </a:lnTo>
                  <a:lnTo>
                    <a:pt x="1800860" y="2494280"/>
                  </a:lnTo>
                  <a:lnTo>
                    <a:pt x="1930400" y="2494280"/>
                  </a:lnTo>
                  <a:lnTo>
                    <a:pt x="1930400" y="2466340"/>
                  </a:lnTo>
                  <a:close/>
                </a:path>
                <a:path w="7338059" h="2494279">
                  <a:moveTo>
                    <a:pt x="2291080" y="2481580"/>
                  </a:moveTo>
                  <a:lnTo>
                    <a:pt x="2161540" y="2481580"/>
                  </a:lnTo>
                  <a:lnTo>
                    <a:pt x="2161540" y="2494280"/>
                  </a:lnTo>
                  <a:lnTo>
                    <a:pt x="2291080" y="2494280"/>
                  </a:lnTo>
                  <a:lnTo>
                    <a:pt x="2291080" y="2481580"/>
                  </a:lnTo>
                  <a:close/>
                </a:path>
                <a:path w="7338059" h="2494279">
                  <a:moveTo>
                    <a:pt x="2651760" y="2484120"/>
                  </a:moveTo>
                  <a:lnTo>
                    <a:pt x="2522220" y="2484120"/>
                  </a:lnTo>
                  <a:lnTo>
                    <a:pt x="2522220" y="2494280"/>
                  </a:lnTo>
                  <a:lnTo>
                    <a:pt x="2651760" y="2494280"/>
                  </a:lnTo>
                  <a:lnTo>
                    <a:pt x="2651760" y="2484120"/>
                  </a:lnTo>
                  <a:close/>
                </a:path>
                <a:path w="7338059" h="2494279">
                  <a:moveTo>
                    <a:pt x="3012440" y="2486660"/>
                  </a:moveTo>
                  <a:lnTo>
                    <a:pt x="2882900" y="2486660"/>
                  </a:lnTo>
                  <a:lnTo>
                    <a:pt x="2882900" y="2494280"/>
                  </a:lnTo>
                  <a:lnTo>
                    <a:pt x="3012440" y="2494280"/>
                  </a:lnTo>
                  <a:lnTo>
                    <a:pt x="3012440" y="2486660"/>
                  </a:lnTo>
                  <a:close/>
                </a:path>
                <a:path w="7338059" h="2494279">
                  <a:moveTo>
                    <a:pt x="3373120" y="2456180"/>
                  </a:moveTo>
                  <a:lnTo>
                    <a:pt x="3243580" y="2456180"/>
                  </a:lnTo>
                  <a:lnTo>
                    <a:pt x="3243580" y="2494280"/>
                  </a:lnTo>
                  <a:lnTo>
                    <a:pt x="3373120" y="2494280"/>
                  </a:lnTo>
                  <a:lnTo>
                    <a:pt x="3373120" y="2456180"/>
                  </a:lnTo>
                  <a:close/>
                </a:path>
                <a:path w="7338059" h="2494279">
                  <a:moveTo>
                    <a:pt x="3733800" y="2428240"/>
                  </a:moveTo>
                  <a:lnTo>
                    <a:pt x="3604260" y="2428240"/>
                  </a:lnTo>
                  <a:lnTo>
                    <a:pt x="3604260" y="2494280"/>
                  </a:lnTo>
                  <a:lnTo>
                    <a:pt x="3733800" y="2494280"/>
                  </a:lnTo>
                  <a:lnTo>
                    <a:pt x="3733800" y="2428240"/>
                  </a:lnTo>
                  <a:close/>
                </a:path>
                <a:path w="7338059" h="2494279">
                  <a:moveTo>
                    <a:pt x="4094480" y="2430780"/>
                  </a:moveTo>
                  <a:lnTo>
                    <a:pt x="3964940" y="2430780"/>
                  </a:lnTo>
                  <a:lnTo>
                    <a:pt x="3964940" y="2494280"/>
                  </a:lnTo>
                  <a:lnTo>
                    <a:pt x="4094480" y="2494280"/>
                  </a:lnTo>
                  <a:lnTo>
                    <a:pt x="4094480" y="2430780"/>
                  </a:lnTo>
                  <a:close/>
                </a:path>
                <a:path w="7338059" h="2494279">
                  <a:moveTo>
                    <a:pt x="4455160" y="1960880"/>
                  </a:moveTo>
                  <a:lnTo>
                    <a:pt x="4323080" y="1960880"/>
                  </a:lnTo>
                  <a:lnTo>
                    <a:pt x="4323080" y="2494280"/>
                  </a:lnTo>
                  <a:lnTo>
                    <a:pt x="4455160" y="2494280"/>
                  </a:lnTo>
                  <a:lnTo>
                    <a:pt x="4455160" y="1960880"/>
                  </a:lnTo>
                  <a:close/>
                </a:path>
                <a:path w="7338059" h="2494279">
                  <a:moveTo>
                    <a:pt x="4815840" y="2219960"/>
                  </a:moveTo>
                  <a:lnTo>
                    <a:pt x="4683760" y="2219960"/>
                  </a:lnTo>
                  <a:lnTo>
                    <a:pt x="4683760" y="2494280"/>
                  </a:lnTo>
                  <a:lnTo>
                    <a:pt x="4815840" y="2494280"/>
                  </a:lnTo>
                  <a:lnTo>
                    <a:pt x="4815840" y="2219960"/>
                  </a:lnTo>
                  <a:close/>
                </a:path>
                <a:path w="7338059" h="2494279">
                  <a:moveTo>
                    <a:pt x="5173980" y="2166620"/>
                  </a:moveTo>
                  <a:lnTo>
                    <a:pt x="5044440" y="2166620"/>
                  </a:lnTo>
                  <a:lnTo>
                    <a:pt x="5044440" y="2494280"/>
                  </a:lnTo>
                  <a:lnTo>
                    <a:pt x="5173980" y="2494280"/>
                  </a:lnTo>
                  <a:lnTo>
                    <a:pt x="5173980" y="2166620"/>
                  </a:lnTo>
                  <a:close/>
                </a:path>
                <a:path w="7338059" h="2494279">
                  <a:moveTo>
                    <a:pt x="5534660" y="0"/>
                  </a:moveTo>
                  <a:lnTo>
                    <a:pt x="5405120" y="0"/>
                  </a:lnTo>
                  <a:lnTo>
                    <a:pt x="5405120" y="2494280"/>
                  </a:lnTo>
                  <a:lnTo>
                    <a:pt x="5534660" y="2494280"/>
                  </a:lnTo>
                  <a:lnTo>
                    <a:pt x="5534660" y="0"/>
                  </a:lnTo>
                  <a:close/>
                </a:path>
                <a:path w="7338059" h="2494279">
                  <a:moveTo>
                    <a:pt x="5895340" y="655320"/>
                  </a:moveTo>
                  <a:lnTo>
                    <a:pt x="5765800" y="655320"/>
                  </a:lnTo>
                  <a:lnTo>
                    <a:pt x="5765800" y="2494280"/>
                  </a:lnTo>
                  <a:lnTo>
                    <a:pt x="5895340" y="2494280"/>
                  </a:lnTo>
                  <a:lnTo>
                    <a:pt x="5895340" y="655320"/>
                  </a:lnTo>
                  <a:close/>
                </a:path>
                <a:path w="7338059" h="2494279">
                  <a:moveTo>
                    <a:pt x="6256020" y="1818640"/>
                  </a:moveTo>
                  <a:lnTo>
                    <a:pt x="6126480" y="1818640"/>
                  </a:lnTo>
                  <a:lnTo>
                    <a:pt x="6126480" y="2494280"/>
                  </a:lnTo>
                  <a:lnTo>
                    <a:pt x="6256020" y="2494280"/>
                  </a:lnTo>
                  <a:lnTo>
                    <a:pt x="6256020" y="1818640"/>
                  </a:lnTo>
                  <a:close/>
                </a:path>
                <a:path w="7338059" h="2494279">
                  <a:moveTo>
                    <a:pt x="6616700" y="2270760"/>
                  </a:moveTo>
                  <a:lnTo>
                    <a:pt x="6487160" y="2270760"/>
                  </a:lnTo>
                  <a:lnTo>
                    <a:pt x="6487160" y="2494280"/>
                  </a:lnTo>
                  <a:lnTo>
                    <a:pt x="6616700" y="2494280"/>
                  </a:lnTo>
                  <a:lnTo>
                    <a:pt x="6616700" y="2270760"/>
                  </a:lnTo>
                  <a:close/>
                </a:path>
                <a:path w="7338059" h="2494279">
                  <a:moveTo>
                    <a:pt x="6977380" y="1744980"/>
                  </a:moveTo>
                  <a:lnTo>
                    <a:pt x="6847840" y="1744980"/>
                  </a:lnTo>
                  <a:lnTo>
                    <a:pt x="6847840" y="2494280"/>
                  </a:lnTo>
                  <a:lnTo>
                    <a:pt x="6977380" y="2494280"/>
                  </a:lnTo>
                  <a:lnTo>
                    <a:pt x="6977380" y="1744980"/>
                  </a:lnTo>
                  <a:close/>
                </a:path>
                <a:path w="7338059" h="2494279">
                  <a:moveTo>
                    <a:pt x="7338060" y="2433320"/>
                  </a:moveTo>
                  <a:lnTo>
                    <a:pt x="7208520" y="2433320"/>
                  </a:lnTo>
                  <a:lnTo>
                    <a:pt x="7208520" y="2494280"/>
                  </a:lnTo>
                  <a:lnTo>
                    <a:pt x="7338060" y="2494280"/>
                  </a:lnTo>
                  <a:lnTo>
                    <a:pt x="7338060" y="243332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22960" y="4348480"/>
              <a:ext cx="7569200" cy="0"/>
            </a:xfrm>
            <a:custGeom>
              <a:avLst/>
              <a:gdLst/>
              <a:ahLst/>
              <a:cxnLst/>
              <a:rect l="l" t="t" r="r" b="b"/>
              <a:pathLst>
                <a:path w="7569200">
                  <a:moveTo>
                    <a:pt x="0" y="0"/>
                  </a:moveTo>
                  <a:lnTo>
                    <a:pt x="7569200" y="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11772" y="1709165"/>
            <a:ext cx="518795" cy="2708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1,800,000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9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1,600,000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9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1,400,000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9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1,200,000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9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1,000,000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9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800,000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9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600,000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9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400,000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9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200,000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90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</a:pPr>
            <a:r>
              <a:rPr sz="900" spc="-50" dirty="0">
                <a:solidFill>
                  <a:srgbClr val="001F5F"/>
                </a:solidFill>
                <a:latin typeface="Trebuchet MS"/>
                <a:cs typeface="Trebuchet MS"/>
              </a:rPr>
              <a:t>0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1772" y="1426209"/>
            <a:ext cx="51879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solidFill>
                  <a:srgbClr val="001F5F"/>
                </a:solidFill>
                <a:latin typeface="Trebuchet MS"/>
                <a:cs typeface="Trebuchet MS"/>
              </a:rPr>
              <a:t>2,000,000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443479" y="4693920"/>
            <a:ext cx="96520" cy="96520"/>
          </a:xfrm>
          <a:custGeom>
            <a:avLst/>
            <a:gdLst/>
            <a:ahLst/>
            <a:cxnLst/>
            <a:rect l="l" t="t" r="r" b="b"/>
            <a:pathLst>
              <a:path w="96519" h="96520">
                <a:moveTo>
                  <a:pt x="96519" y="0"/>
                </a:moveTo>
                <a:lnTo>
                  <a:pt x="0" y="0"/>
                </a:lnTo>
                <a:lnTo>
                  <a:pt x="0" y="96519"/>
                </a:lnTo>
                <a:lnTo>
                  <a:pt x="96519" y="96519"/>
                </a:lnTo>
                <a:lnTo>
                  <a:pt x="96519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401820" y="4693920"/>
            <a:ext cx="99060" cy="96520"/>
          </a:xfrm>
          <a:custGeom>
            <a:avLst/>
            <a:gdLst/>
            <a:ahLst/>
            <a:cxnLst/>
            <a:rect l="l" t="t" r="r" b="b"/>
            <a:pathLst>
              <a:path w="99060" h="96520">
                <a:moveTo>
                  <a:pt x="99060" y="0"/>
                </a:moveTo>
                <a:lnTo>
                  <a:pt x="0" y="0"/>
                </a:lnTo>
                <a:lnTo>
                  <a:pt x="0" y="96519"/>
                </a:lnTo>
                <a:lnTo>
                  <a:pt x="99060" y="96519"/>
                </a:lnTo>
                <a:lnTo>
                  <a:pt x="99060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68362" y="4362295"/>
            <a:ext cx="7479665" cy="479425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2004</a:t>
            </a:r>
            <a:r>
              <a:rPr sz="900" spc="18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2005</a:t>
            </a:r>
            <a:r>
              <a:rPr sz="900" spc="19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2006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2007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2008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2009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2010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2011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2012</a:t>
            </a:r>
            <a:r>
              <a:rPr sz="900" spc="19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2013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2014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2015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2016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2017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2018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2019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2020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2021</a:t>
            </a:r>
            <a:r>
              <a:rPr sz="900" spc="19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2022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dirty="0">
                <a:solidFill>
                  <a:srgbClr val="001F5F"/>
                </a:solidFill>
                <a:latin typeface="Trebuchet MS"/>
                <a:cs typeface="Trebuchet MS"/>
              </a:rPr>
              <a:t>2023</a:t>
            </a:r>
            <a:r>
              <a:rPr sz="900" spc="19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900" spc="-20" dirty="0">
                <a:solidFill>
                  <a:srgbClr val="001F5F"/>
                </a:solidFill>
                <a:latin typeface="Trebuchet MS"/>
                <a:cs typeface="Trebuchet MS"/>
              </a:rPr>
              <a:t>2024</a:t>
            </a:r>
            <a:endParaRPr sz="900">
              <a:latin typeface="Trebuchet MS"/>
              <a:cs typeface="Trebuchet MS"/>
            </a:endParaRPr>
          </a:p>
          <a:p>
            <a:pPr marL="1717039">
              <a:lnSpc>
                <a:spcPct val="100000"/>
              </a:lnSpc>
              <a:spcBef>
                <a:spcPts val="495"/>
              </a:spcBef>
              <a:tabLst>
                <a:tab pos="3676650" algn="l"/>
              </a:tabLst>
            </a:pP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Exportaciones</a:t>
            </a:r>
            <a:r>
              <a:rPr sz="1400" spc="-1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35" dirty="0">
                <a:solidFill>
                  <a:srgbClr val="001F5F"/>
                </a:solidFill>
                <a:latin typeface="Trebuchet MS"/>
                <a:cs typeface="Trebuchet MS"/>
              </a:rPr>
              <a:t>MWh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	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Importaciones</a:t>
            </a:r>
            <a:r>
              <a:rPr sz="14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35" dirty="0">
                <a:solidFill>
                  <a:srgbClr val="001F5F"/>
                </a:solidFill>
                <a:latin typeface="Trebuchet MS"/>
                <a:cs typeface="Trebuchet MS"/>
              </a:rPr>
              <a:t>MWh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8739" y="1076007"/>
            <a:ext cx="803846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26615" algn="l"/>
              </a:tabLst>
            </a:pPr>
            <a:r>
              <a:rPr sz="2700" b="1" baseline="1543" dirty="0">
                <a:solidFill>
                  <a:srgbClr val="FF6A12"/>
                </a:solidFill>
                <a:latin typeface="Arial"/>
                <a:cs typeface="Arial"/>
              </a:rPr>
              <a:t>Energía</a:t>
            </a:r>
            <a:r>
              <a:rPr sz="2700" b="1" spc="247" baseline="1543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2700" b="1" spc="104" baseline="1543" dirty="0">
                <a:solidFill>
                  <a:srgbClr val="FF6A12"/>
                </a:solidFill>
                <a:latin typeface="Arial"/>
                <a:cs typeface="Arial"/>
              </a:rPr>
              <a:t>MWh</a:t>
            </a:r>
            <a:r>
              <a:rPr sz="2700" b="1" baseline="1543" dirty="0">
                <a:solidFill>
                  <a:srgbClr val="FF6A12"/>
                </a:solidFill>
                <a:latin typeface="Arial"/>
                <a:cs typeface="Arial"/>
              </a:rPr>
              <a:t>	</a:t>
            </a:r>
            <a:r>
              <a:rPr sz="1800" spc="-20" dirty="0">
                <a:solidFill>
                  <a:srgbClr val="001F5F"/>
                </a:solidFill>
                <a:latin typeface="Arial MT"/>
                <a:cs typeface="Arial MT"/>
              </a:rPr>
              <a:t>Las</a:t>
            </a:r>
            <a:r>
              <a:rPr sz="1800" spc="-45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exportaciones</a:t>
            </a:r>
            <a:r>
              <a:rPr sz="1800" spc="-45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Arial MT"/>
                <a:cs typeface="Arial MT"/>
              </a:rPr>
              <a:t>ascienden</a:t>
            </a:r>
            <a:r>
              <a:rPr sz="1800" spc="-20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a</a:t>
            </a:r>
            <a:r>
              <a:rPr sz="1800" spc="-40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b="1" spc="75" dirty="0">
                <a:solidFill>
                  <a:srgbClr val="001F5F"/>
                </a:solidFill>
                <a:latin typeface="Arial"/>
                <a:cs typeface="Arial"/>
              </a:rPr>
              <a:t>172</a:t>
            </a:r>
            <a:r>
              <a:rPr sz="1800" b="1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millones</a:t>
            </a:r>
            <a:r>
              <a:rPr sz="1800" spc="-65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de</a:t>
            </a:r>
            <a:r>
              <a:rPr sz="1800" spc="-25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USD</a:t>
            </a:r>
            <a:r>
              <a:rPr sz="1800" spc="-35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y</a:t>
            </a:r>
            <a:r>
              <a:rPr sz="1800" spc="-30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spc="-25" dirty="0">
                <a:solidFill>
                  <a:srgbClr val="001F5F"/>
                </a:solidFill>
                <a:latin typeface="Arial MT"/>
                <a:cs typeface="Arial MT"/>
              </a:rPr>
              <a:t>las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193289" y="1350898"/>
            <a:ext cx="59385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importaciones</a:t>
            </a:r>
            <a:r>
              <a:rPr sz="1800" spc="-25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a</a:t>
            </a:r>
            <a:r>
              <a:rPr sz="1800" spc="20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52.5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millones de</a:t>
            </a:r>
            <a:r>
              <a:rPr sz="1800" spc="30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USD</a:t>
            </a:r>
            <a:r>
              <a:rPr sz="1800" spc="5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entre </a:t>
            </a:r>
            <a:r>
              <a:rPr sz="1800" spc="80" dirty="0">
                <a:solidFill>
                  <a:srgbClr val="001F5F"/>
                </a:solidFill>
                <a:latin typeface="Arial MT"/>
                <a:cs typeface="Arial MT"/>
              </a:rPr>
              <a:t>2004</a:t>
            </a:r>
            <a:r>
              <a:rPr sz="1800" spc="-20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001F5F"/>
                </a:solidFill>
                <a:latin typeface="Arial MT"/>
                <a:cs typeface="Arial MT"/>
              </a:rPr>
              <a:t>a</a:t>
            </a:r>
            <a:r>
              <a:rPr sz="1800" spc="10" dirty="0">
                <a:solidFill>
                  <a:srgbClr val="001F5F"/>
                </a:solidFill>
                <a:latin typeface="Arial MT"/>
                <a:cs typeface="Arial MT"/>
              </a:rPr>
              <a:t> </a:t>
            </a:r>
            <a:r>
              <a:rPr sz="1800" spc="60" dirty="0">
                <a:solidFill>
                  <a:srgbClr val="001F5F"/>
                </a:solidFill>
                <a:latin typeface="Arial MT"/>
                <a:cs typeface="Arial MT"/>
              </a:rPr>
              <a:t>2023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36244" y="5294629"/>
            <a:ext cx="543115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b="1" spc="-85" dirty="0">
                <a:solidFill>
                  <a:srgbClr val="FF6A12"/>
                </a:solidFill>
                <a:latin typeface="Arial"/>
                <a:cs typeface="Arial"/>
              </a:rPr>
              <a:t>En</a:t>
            </a:r>
            <a:r>
              <a:rPr sz="1800" b="1" spc="-40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6A12"/>
                </a:solidFill>
                <a:latin typeface="Arial"/>
                <a:cs typeface="Arial"/>
              </a:rPr>
              <a:t>el</a:t>
            </a:r>
            <a:r>
              <a:rPr sz="1800" b="1" spc="-70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1800" b="1" spc="-50" dirty="0">
                <a:solidFill>
                  <a:srgbClr val="FF6A12"/>
                </a:solidFill>
                <a:latin typeface="Arial"/>
                <a:cs typeface="Arial"/>
              </a:rPr>
              <a:t>marco </a:t>
            </a:r>
            <a:r>
              <a:rPr sz="1800" b="1" dirty="0">
                <a:solidFill>
                  <a:srgbClr val="FF6A12"/>
                </a:solidFill>
                <a:latin typeface="Arial"/>
                <a:cs typeface="Arial"/>
              </a:rPr>
              <a:t>de</a:t>
            </a:r>
            <a:r>
              <a:rPr sz="1800" b="1" spc="-60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6A12"/>
                </a:solidFill>
                <a:latin typeface="Arial"/>
                <a:cs typeface="Arial"/>
              </a:rPr>
              <a:t>las</a:t>
            </a:r>
            <a:r>
              <a:rPr sz="1800" b="1" spc="-45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FF6A12"/>
                </a:solidFill>
                <a:latin typeface="Arial"/>
                <a:cs typeface="Arial"/>
              </a:rPr>
              <a:t>TIE</a:t>
            </a:r>
            <a:r>
              <a:rPr sz="1800" b="1" spc="-60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1800" b="1" spc="-30" dirty="0">
                <a:solidFill>
                  <a:srgbClr val="FF6A12"/>
                </a:solidFill>
                <a:latin typeface="Arial"/>
                <a:cs typeface="Arial"/>
              </a:rPr>
              <a:t>Colombia</a:t>
            </a:r>
            <a:r>
              <a:rPr sz="1800" b="1" spc="-60" dirty="0">
                <a:solidFill>
                  <a:srgbClr val="FF6A12"/>
                </a:solidFill>
                <a:latin typeface="Arial"/>
                <a:cs typeface="Arial"/>
              </a:rPr>
              <a:t> se </a:t>
            </a:r>
            <a:r>
              <a:rPr sz="1800" b="1" spc="-40" dirty="0">
                <a:solidFill>
                  <a:srgbClr val="FF6A12"/>
                </a:solidFill>
                <a:latin typeface="Arial"/>
                <a:cs typeface="Arial"/>
              </a:rPr>
              <a:t>configura</a:t>
            </a:r>
            <a:r>
              <a:rPr sz="1800" b="1" spc="-60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1800" b="1" spc="-35" dirty="0">
                <a:solidFill>
                  <a:srgbClr val="FF6A12"/>
                </a:solidFill>
                <a:latin typeface="Arial"/>
                <a:cs typeface="Arial"/>
              </a:rPr>
              <a:t>como </a:t>
            </a:r>
            <a:r>
              <a:rPr sz="1800" b="1" dirty="0">
                <a:solidFill>
                  <a:srgbClr val="FF6A12"/>
                </a:solidFill>
                <a:latin typeface="Arial"/>
                <a:cs typeface="Arial"/>
              </a:rPr>
              <a:t>un</a:t>
            </a:r>
            <a:r>
              <a:rPr sz="1800" b="1" spc="-105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1800" b="1" spc="-45" dirty="0">
                <a:solidFill>
                  <a:srgbClr val="FF6A12"/>
                </a:solidFill>
                <a:latin typeface="Arial"/>
                <a:cs typeface="Arial"/>
              </a:rPr>
              <a:t>país</a:t>
            </a:r>
            <a:r>
              <a:rPr sz="1800" b="1" spc="-80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exportador</a:t>
            </a:r>
            <a:endParaRPr sz="1800">
              <a:latin typeface="Arial"/>
              <a:cs typeface="Arial"/>
            </a:endParaRPr>
          </a:p>
          <a:p>
            <a:pPr marL="3810" algn="ctr">
              <a:lnSpc>
                <a:spcPct val="100000"/>
              </a:lnSpc>
            </a:pPr>
            <a:r>
              <a:rPr sz="1800" b="1" spc="80" dirty="0">
                <a:solidFill>
                  <a:srgbClr val="FF6A12"/>
                </a:solidFill>
                <a:latin typeface="Arial"/>
                <a:cs typeface="Arial"/>
              </a:rPr>
              <a:t>2004</a:t>
            </a:r>
            <a:r>
              <a:rPr sz="1800" b="1" spc="-50" dirty="0">
                <a:solidFill>
                  <a:srgbClr val="FF6A12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6A12"/>
                </a:solidFill>
                <a:latin typeface="Arial"/>
                <a:cs typeface="Arial"/>
              </a:rPr>
              <a:t>a</a:t>
            </a:r>
            <a:r>
              <a:rPr sz="1800" b="1" spc="-20" dirty="0">
                <a:solidFill>
                  <a:srgbClr val="FF6A12"/>
                </a:solidFill>
                <a:latin typeface="Arial"/>
                <a:cs typeface="Arial"/>
              </a:rPr>
              <a:t> 2024.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420687" y="401256"/>
            <a:ext cx="33540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/>
              <a:t>Cantidades</a:t>
            </a:r>
            <a:r>
              <a:rPr sz="2800" spc="-215" dirty="0"/>
              <a:t> </a:t>
            </a:r>
            <a:r>
              <a:rPr sz="2800" spc="-110" dirty="0"/>
              <a:t>y</a:t>
            </a:r>
            <a:r>
              <a:rPr sz="2800" spc="-265" dirty="0"/>
              <a:t> </a:t>
            </a:r>
            <a:r>
              <a:rPr sz="2800" spc="-40" dirty="0"/>
              <a:t>Valores:</a:t>
            </a:r>
            <a:endParaRPr sz="2800"/>
          </a:p>
        </p:txBody>
      </p:sp>
      <p:sp>
        <p:nvSpPr>
          <p:cNvPr id="20" name="object 20"/>
          <p:cNvSpPr txBox="1"/>
          <p:nvPr/>
        </p:nvSpPr>
        <p:spPr>
          <a:xfrm>
            <a:off x="180657" y="4659693"/>
            <a:ext cx="108775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35" dirty="0">
                <a:solidFill>
                  <a:srgbClr val="001F5F"/>
                </a:solidFill>
                <a:latin typeface="Trebuchet MS"/>
                <a:cs typeface="Trebuchet MS"/>
              </a:rPr>
              <a:t>Fuente:</a:t>
            </a:r>
            <a:r>
              <a:rPr sz="11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100" dirty="0">
                <a:solidFill>
                  <a:srgbClr val="001F5F"/>
                </a:solidFill>
                <a:latin typeface="Trebuchet MS"/>
                <a:cs typeface="Trebuchet MS"/>
              </a:rPr>
              <a:t>Datos</a:t>
            </a:r>
            <a:r>
              <a:rPr sz="11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100" spc="-25" dirty="0">
                <a:solidFill>
                  <a:srgbClr val="001F5F"/>
                </a:solidFill>
                <a:latin typeface="Trebuchet MS"/>
                <a:cs typeface="Trebuchet MS"/>
              </a:rPr>
              <a:t>XM</a:t>
            </a:r>
            <a:endParaRPr sz="11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6775" y="870203"/>
            <a:ext cx="585025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40" dirty="0">
                <a:latin typeface="Trebuchet MS"/>
                <a:cs typeface="Trebuchet MS"/>
              </a:rPr>
              <a:t>Experiencias</a:t>
            </a:r>
            <a:r>
              <a:rPr sz="2800" spc="-195" dirty="0">
                <a:latin typeface="Trebuchet MS"/>
                <a:cs typeface="Trebuchet MS"/>
              </a:rPr>
              <a:t> </a:t>
            </a:r>
            <a:r>
              <a:rPr sz="2800" spc="-125" dirty="0">
                <a:latin typeface="Trebuchet MS"/>
                <a:cs typeface="Trebuchet MS"/>
              </a:rPr>
              <a:t>TIE’s</a:t>
            </a:r>
            <a:r>
              <a:rPr sz="2800" spc="-180" dirty="0">
                <a:latin typeface="Trebuchet MS"/>
                <a:cs typeface="Trebuchet MS"/>
              </a:rPr>
              <a:t> </a:t>
            </a:r>
            <a:r>
              <a:rPr sz="2800" dirty="0">
                <a:latin typeface="Trebuchet MS"/>
                <a:cs typeface="Trebuchet MS"/>
              </a:rPr>
              <a:t>Colombia-</a:t>
            </a:r>
            <a:r>
              <a:rPr sz="2800" spc="-10" dirty="0">
                <a:latin typeface="Trebuchet MS"/>
                <a:cs typeface="Trebuchet MS"/>
              </a:rPr>
              <a:t>Ecuador: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44219" y="5826759"/>
            <a:ext cx="7602220" cy="863600"/>
          </a:xfrm>
          <a:custGeom>
            <a:avLst/>
            <a:gdLst/>
            <a:ahLst/>
            <a:cxnLst/>
            <a:rect l="l" t="t" r="r" b="b"/>
            <a:pathLst>
              <a:path w="7602220" h="863600">
                <a:moveTo>
                  <a:pt x="107314" y="0"/>
                </a:moveTo>
                <a:lnTo>
                  <a:pt x="7494905" y="0"/>
                </a:lnTo>
                <a:lnTo>
                  <a:pt x="7536693" y="2797"/>
                </a:lnTo>
                <a:lnTo>
                  <a:pt x="7570803" y="10428"/>
                </a:lnTo>
                <a:lnTo>
                  <a:pt x="7593792" y="21747"/>
                </a:lnTo>
                <a:lnTo>
                  <a:pt x="7602220" y="35610"/>
                </a:lnTo>
                <a:lnTo>
                  <a:pt x="7602220" y="827989"/>
                </a:lnTo>
                <a:lnTo>
                  <a:pt x="7570851" y="853173"/>
                </a:lnTo>
                <a:lnTo>
                  <a:pt x="7515933" y="862910"/>
                </a:lnTo>
                <a:lnTo>
                  <a:pt x="7494905" y="863599"/>
                </a:lnTo>
                <a:lnTo>
                  <a:pt x="107314" y="863599"/>
                </a:lnTo>
                <a:lnTo>
                  <a:pt x="66249" y="860891"/>
                </a:lnTo>
                <a:lnTo>
                  <a:pt x="18029" y="847748"/>
                </a:lnTo>
                <a:lnTo>
                  <a:pt x="0" y="827989"/>
                </a:lnTo>
                <a:lnTo>
                  <a:pt x="0" y="35610"/>
                </a:lnTo>
                <a:lnTo>
                  <a:pt x="31432" y="10426"/>
                </a:lnTo>
                <a:lnTo>
                  <a:pt x="86282" y="689"/>
                </a:lnTo>
                <a:lnTo>
                  <a:pt x="107314" y="0"/>
                </a:lnTo>
                <a:close/>
              </a:path>
            </a:pathLst>
          </a:custGeom>
          <a:ln w="19050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7400" y="1562100"/>
            <a:ext cx="7604759" cy="866140"/>
          </a:xfrm>
          <a:custGeom>
            <a:avLst/>
            <a:gdLst/>
            <a:ahLst/>
            <a:cxnLst/>
            <a:rect l="l" t="t" r="r" b="b"/>
            <a:pathLst>
              <a:path w="7604759" h="866139">
                <a:moveTo>
                  <a:pt x="107353" y="0"/>
                </a:moveTo>
                <a:lnTo>
                  <a:pt x="7497445" y="0"/>
                </a:lnTo>
                <a:lnTo>
                  <a:pt x="7539233" y="2807"/>
                </a:lnTo>
                <a:lnTo>
                  <a:pt x="7573343" y="10461"/>
                </a:lnTo>
                <a:lnTo>
                  <a:pt x="7596332" y="21806"/>
                </a:lnTo>
                <a:lnTo>
                  <a:pt x="7604759" y="35687"/>
                </a:lnTo>
                <a:lnTo>
                  <a:pt x="7604759" y="830452"/>
                </a:lnTo>
                <a:lnTo>
                  <a:pt x="7573264" y="855726"/>
                </a:lnTo>
                <a:lnTo>
                  <a:pt x="7518471" y="865441"/>
                </a:lnTo>
                <a:lnTo>
                  <a:pt x="7497445" y="866139"/>
                </a:lnTo>
                <a:lnTo>
                  <a:pt x="107353" y="866139"/>
                </a:lnTo>
                <a:lnTo>
                  <a:pt x="66270" y="863409"/>
                </a:lnTo>
                <a:lnTo>
                  <a:pt x="18039" y="850259"/>
                </a:lnTo>
                <a:lnTo>
                  <a:pt x="0" y="830452"/>
                </a:lnTo>
                <a:lnTo>
                  <a:pt x="0" y="35687"/>
                </a:lnTo>
                <a:lnTo>
                  <a:pt x="31445" y="10413"/>
                </a:lnTo>
                <a:lnTo>
                  <a:pt x="86310" y="698"/>
                </a:lnTo>
                <a:lnTo>
                  <a:pt x="107353" y="0"/>
                </a:lnTo>
                <a:close/>
              </a:path>
            </a:pathLst>
          </a:custGeom>
          <a:ln w="19050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272286" y="1587119"/>
            <a:ext cx="59436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1" spc="-25" dirty="0">
                <a:solidFill>
                  <a:srgbClr val="F85C6F"/>
                </a:solidFill>
                <a:latin typeface="Calibri"/>
                <a:cs typeface="Calibri"/>
              </a:rPr>
              <a:t>01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06370" y="1559242"/>
            <a:ext cx="4110990" cy="880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001F5F"/>
                </a:solidFill>
                <a:latin typeface="Trebuchet MS"/>
                <a:cs typeface="Trebuchet MS"/>
              </a:rPr>
              <a:t>Diseño</a:t>
            </a:r>
            <a:r>
              <a:rPr sz="1400" b="1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60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400" b="1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0" dirty="0">
                <a:solidFill>
                  <a:srgbClr val="001F5F"/>
                </a:solidFill>
                <a:latin typeface="Trebuchet MS"/>
                <a:cs typeface="Trebuchet MS"/>
              </a:rPr>
              <a:t>evolución</a:t>
            </a:r>
            <a:r>
              <a:rPr sz="1400" b="1" spc="-1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Trebuchet MS"/>
                <a:cs typeface="Trebuchet MS"/>
              </a:rPr>
              <a:t>del</a:t>
            </a:r>
            <a:r>
              <a:rPr sz="1400" b="1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001F5F"/>
                </a:solidFill>
                <a:latin typeface="Trebuchet MS"/>
                <a:cs typeface="Trebuchet MS"/>
              </a:rPr>
              <a:t>mercado:</a:t>
            </a:r>
            <a:r>
              <a:rPr sz="1400" b="1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experiencia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colombiana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muestra</a:t>
            </a:r>
            <a:r>
              <a:rPr sz="14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0" dirty="0">
                <a:solidFill>
                  <a:srgbClr val="001F5F"/>
                </a:solidFill>
                <a:latin typeface="Trebuchet MS"/>
                <a:cs typeface="Trebuchet MS"/>
              </a:rPr>
              <a:t>importancia</a:t>
            </a:r>
            <a:r>
              <a:rPr sz="14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disponer</a:t>
            </a:r>
            <a:r>
              <a:rPr sz="14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 contratos</a:t>
            </a:r>
            <a:r>
              <a:rPr sz="14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45" dirty="0">
                <a:solidFill>
                  <a:srgbClr val="001F5F"/>
                </a:solidFill>
                <a:latin typeface="Trebuchet MS"/>
                <a:cs typeface="Trebuchet MS"/>
              </a:rPr>
              <a:t>bilaterales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+</a:t>
            </a:r>
            <a:r>
              <a:rPr sz="14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bolsa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45" dirty="0">
                <a:solidFill>
                  <a:srgbClr val="001F5F"/>
                </a:solidFill>
                <a:latin typeface="Trebuchet MS"/>
                <a:cs typeface="Trebuchet MS"/>
              </a:rPr>
              <a:t>energía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para</a:t>
            </a:r>
            <a:r>
              <a:rPr sz="1400" spc="-5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asegurar 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cobertura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55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competencia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7400" y="2644139"/>
            <a:ext cx="7604759" cy="866140"/>
          </a:xfrm>
          <a:custGeom>
            <a:avLst/>
            <a:gdLst/>
            <a:ahLst/>
            <a:cxnLst/>
            <a:rect l="l" t="t" r="r" b="b"/>
            <a:pathLst>
              <a:path w="7604759" h="866139">
                <a:moveTo>
                  <a:pt x="107353" y="0"/>
                </a:moveTo>
                <a:lnTo>
                  <a:pt x="7497445" y="0"/>
                </a:lnTo>
                <a:lnTo>
                  <a:pt x="7539233" y="2807"/>
                </a:lnTo>
                <a:lnTo>
                  <a:pt x="7573343" y="10461"/>
                </a:lnTo>
                <a:lnTo>
                  <a:pt x="7596332" y="21806"/>
                </a:lnTo>
                <a:lnTo>
                  <a:pt x="7604759" y="35687"/>
                </a:lnTo>
                <a:lnTo>
                  <a:pt x="7604759" y="830452"/>
                </a:lnTo>
                <a:lnTo>
                  <a:pt x="7573264" y="855726"/>
                </a:lnTo>
                <a:lnTo>
                  <a:pt x="7518471" y="865441"/>
                </a:lnTo>
                <a:lnTo>
                  <a:pt x="7497445" y="866139"/>
                </a:lnTo>
                <a:lnTo>
                  <a:pt x="107353" y="866139"/>
                </a:lnTo>
                <a:lnTo>
                  <a:pt x="66270" y="863409"/>
                </a:lnTo>
                <a:lnTo>
                  <a:pt x="18039" y="850259"/>
                </a:lnTo>
                <a:lnTo>
                  <a:pt x="0" y="830452"/>
                </a:lnTo>
                <a:lnTo>
                  <a:pt x="0" y="35687"/>
                </a:lnTo>
                <a:lnTo>
                  <a:pt x="31445" y="10413"/>
                </a:lnTo>
                <a:lnTo>
                  <a:pt x="86310" y="698"/>
                </a:lnTo>
                <a:lnTo>
                  <a:pt x="107353" y="0"/>
                </a:lnTo>
                <a:close/>
              </a:path>
            </a:pathLst>
          </a:custGeom>
          <a:ln w="19050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329169" y="2648965"/>
            <a:ext cx="59436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1" spc="-25" dirty="0">
                <a:solidFill>
                  <a:srgbClr val="F85C6F"/>
                </a:solidFill>
                <a:latin typeface="Calibri"/>
                <a:cs typeface="Calibri"/>
              </a:rPr>
              <a:t>02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14245" y="2639059"/>
            <a:ext cx="453136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001F5F"/>
                </a:solidFill>
                <a:latin typeface="Trebuchet MS"/>
                <a:cs typeface="Trebuchet MS"/>
              </a:rPr>
              <a:t>Necesidad</a:t>
            </a:r>
            <a:r>
              <a:rPr sz="1400" b="1" spc="-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b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0" dirty="0">
                <a:solidFill>
                  <a:srgbClr val="001F5F"/>
                </a:solidFill>
                <a:latin typeface="Trebuchet MS"/>
                <a:cs typeface="Trebuchet MS"/>
              </a:rPr>
              <a:t>previsibilidad</a:t>
            </a:r>
            <a:r>
              <a:rPr sz="1400" b="1" spc="-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40" dirty="0">
                <a:solidFill>
                  <a:srgbClr val="001F5F"/>
                </a:solidFill>
                <a:latin typeface="Trebuchet MS"/>
                <a:cs typeface="Trebuchet MS"/>
              </a:rPr>
              <a:t>regulatoria:</a:t>
            </a:r>
            <a:r>
              <a:rPr sz="1400" b="1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Los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procesos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modernización</a:t>
            </a:r>
            <a:r>
              <a:rPr sz="14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del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mercado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mayorista,</a:t>
            </a:r>
            <a:r>
              <a:rPr sz="14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evidencian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que</a:t>
            </a:r>
            <a:r>
              <a:rPr sz="14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los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cambios</a:t>
            </a:r>
            <a:r>
              <a:rPr sz="14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tardan</a:t>
            </a:r>
            <a:r>
              <a:rPr sz="14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55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requieren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coordinación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60" dirty="0">
                <a:solidFill>
                  <a:srgbClr val="001F5F"/>
                </a:solidFill>
                <a:latin typeface="Trebuchet MS"/>
                <a:cs typeface="Trebuchet MS"/>
              </a:rPr>
              <a:t>entre</a:t>
            </a:r>
            <a:r>
              <a:rPr sz="14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regulador- mercado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92480" y="3741420"/>
            <a:ext cx="7602220" cy="866140"/>
          </a:xfrm>
          <a:custGeom>
            <a:avLst/>
            <a:gdLst/>
            <a:ahLst/>
            <a:cxnLst/>
            <a:rect l="l" t="t" r="r" b="b"/>
            <a:pathLst>
              <a:path w="7602220" h="866139">
                <a:moveTo>
                  <a:pt x="107314" y="0"/>
                </a:moveTo>
                <a:lnTo>
                  <a:pt x="7494905" y="0"/>
                </a:lnTo>
                <a:lnTo>
                  <a:pt x="7536693" y="2807"/>
                </a:lnTo>
                <a:lnTo>
                  <a:pt x="7570803" y="10461"/>
                </a:lnTo>
                <a:lnTo>
                  <a:pt x="7593792" y="21806"/>
                </a:lnTo>
                <a:lnTo>
                  <a:pt x="7602220" y="35686"/>
                </a:lnTo>
                <a:lnTo>
                  <a:pt x="7602220" y="830452"/>
                </a:lnTo>
                <a:lnTo>
                  <a:pt x="7570851" y="855725"/>
                </a:lnTo>
                <a:lnTo>
                  <a:pt x="7515933" y="865441"/>
                </a:lnTo>
                <a:lnTo>
                  <a:pt x="7494905" y="866139"/>
                </a:lnTo>
                <a:lnTo>
                  <a:pt x="107314" y="866139"/>
                </a:lnTo>
                <a:lnTo>
                  <a:pt x="66249" y="863409"/>
                </a:lnTo>
                <a:lnTo>
                  <a:pt x="18029" y="850259"/>
                </a:lnTo>
                <a:lnTo>
                  <a:pt x="0" y="830452"/>
                </a:lnTo>
                <a:lnTo>
                  <a:pt x="0" y="35686"/>
                </a:lnTo>
                <a:lnTo>
                  <a:pt x="31432" y="10413"/>
                </a:lnTo>
                <a:lnTo>
                  <a:pt x="86282" y="698"/>
                </a:lnTo>
                <a:lnTo>
                  <a:pt x="107314" y="0"/>
                </a:lnTo>
                <a:close/>
              </a:path>
            </a:pathLst>
          </a:custGeom>
          <a:ln w="19050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97610" y="3805237"/>
            <a:ext cx="59436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1" spc="-25" dirty="0">
                <a:solidFill>
                  <a:srgbClr val="F85C6F"/>
                </a:solidFill>
                <a:latin typeface="Calibri"/>
                <a:cs typeface="Calibri"/>
              </a:rPr>
              <a:t>03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06370" y="3811270"/>
            <a:ext cx="4410710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solidFill>
                  <a:srgbClr val="001F5F"/>
                </a:solidFill>
                <a:latin typeface="Trebuchet MS"/>
                <a:cs typeface="Trebuchet MS"/>
              </a:rPr>
              <a:t>Importancia</a:t>
            </a:r>
            <a:r>
              <a:rPr sz="1400" b="1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b="1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400" b="1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35" dirty="0">
                <a:solidFill>
                  <a:srgbClr val="001F5F"/>
                </a:solidFill>
                <a:latin typeface="Trebuchet MS"/>
                <a:cs typeface="Trebuchet MS"/>
              </a:rPr>
              <a:t>infraestructura</a:t>
            </a:r>
            <a:r>
              <a:rPr sz="1400" b="1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60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400" b="1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0" dirty="0">
                <a:solidFill>
                  <a:srgbClr val="001F5F"/>
                </a:solidFill>
                <a:latin typeface="Trebuchet MS"/>
                <a:cs typeface="Trebuchet MS"/>
              </a:rPr>
              <a:t>el</a:t>
            </a:r>
            <a:r>
              <a:rPr sz="1400" b="1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Trebuchet MS"/>
                <a:cs typeface="Trebuchet MS"/>
              </a:rPr>
              <a:t>marco</a:t>
            </a:r>
            <a:r>
              <a:rPr sz="1400" b="1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0" dirty="0">
                <a:solidFill>
                  <a:srgbClr val="001F5F"/>
                </a:solidFill>
                <a:latin typeface="Trebuchet MS"/>
                <a:cs typeface="Trebuchet MS"/>
              </a:rPr>
              <a:t>operativo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: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sin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buena</a:t>
            </a:r>
            <a:r>
              <a:rPr sz="1400" spc="-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operación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del</a:t>
            </a:r>
            <a:r>
              <a:rPr sz="1400" spc="-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sistema</a:t>
            </a:r>
            <a:r>
              <a:rPr sz="14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interconectado,</a:t>
            </a:r>
            <a:r>
              <a:rPr sz="1400" spc="-1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el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mercado</a:t>
            </a:r>
            <a:r>
              <a:rPr sz="14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no</a:t>
            </a:r>
            <a:r>
              <a:rPr sz="14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funciona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óptimamente.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92480" y="4805679"/>
            <a:ext cx="7602220" cy="866140"/>
          </a:xfrm>
          <a:custGeom>
            <a:avLst/>
            <a:gdLst/>
            <a:ahLst/>
            <a:cxnLst/>
            <a:rect l="l" t="t" r="r" b="b"/>
            <a:pathLst>
              <a:path w="7602220" h="866139">
                <a:moveTo>
                  <a:pt x="107314" y="0"/>
                </a:moveTo>
                <a:lnTo>
                  <a:pt x="7494905" y="0"/>
                </a:lnTo>
                <a:lnTo>
                  <a:pt x="7536693" y="2807"/>
                </a:lnTo>
                <a:lnTo>
                  <a:pt x="7570803" y="10461"/>
                </a:lnTo>
                <a:lnTo>
                  <a:pt x="7593792" y="21806"/>
                </a:lnTo>
                <a:lnTo>
                  <a:pt x="7602220" y="35687"/>
                </a:lnTo>
                <a:lnTo>
                  <a:pt x="7602220" y="830427"/>
                </a:lnTo>
                <a:lnTo>
                  <a:pt x="7570851" y="855675"/>
                </a:lnTo>
                <a:lnTo>
                  <a:pt x="7515933" y="865447"/>
                </a:lnTo>
                <a:lnTo>
                  <a:pt x="7494905" y="866140"/>
                </a:lnTo>
                <a:lnTo>
                  <a:pt x="107314" y="866140"/>
                </a:lnTo>
                <a:lnTo>
                  <a:pt x="66249" y="863422"/>
                </a:lnTo>
                <a:lnTo>
                  <a:pt x="18029" y="850239"/>
                </a:lnTo>
                <a:lnTo>
                  <a:pt x="0" y="830427"/>
                </a:lnTo>
                <a:lnTo>
                  <a:pt x="0" y="35687"/>
                </a:lnTo>
                <a:lnTo>
                  <a:pt x="31432" y="10414"/>
                </a:lnTo>
                <a:lnTo>
                  <a:pt x="86282" y="698"/>
                </a:lnTo>
                <a:lnTo>
                  <a:pt x="107314" y="0"/>
                </a:lnTo>
                <a:close/>
              </a:path>
            </a:pathLst>
          </a:custGeom>
          <a:ln w="19050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332726" y="4870703"/>
            <a:ext cx="59436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1" spc="-25" dirty="0">
                <a:solidFill>
                  <a:srgbClr val="F85C6F"/>
                </a:solidFill>
                <a:latin typeface="Calibri"/>
                <a:cs typeface="Calibri"/>
              </a:rPr>
              <a:t>04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14245" y="4816855"/>
            <a:ext cx="427545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001F5F"/>
                </a:solidFill>
                <a:latin typeface="Trebuchet MS"/>
                <a:cs typeface="Trebuchet MS"/>
              </a:rPr>
              <a:t>Integración</a:t>
            </a:r>
            <a:r>
              <a:rPr sz="1400" b="1" spc="-1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001F5F"/>
                </a:solidFill>
                <a:latin typeface="Trebuchet MS"/>
                <a:cs typeface="Trebuchet MS"/>
              </a:rPr>
              <a:t>regional</a:t>
            </a:r>
            <a:r>
              <a:rPr sz="1400" b="1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rebuchet MS"/>
                <a:cs typeface="Trebuchet MS"/>
              </a:rPr>
              <a:t>como</a:t>
            </a:r>
            <a:r>
              <a:rPr sz="1400" b="1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5" dirty="0">
                <a:solidFill>
                  <a:srgbClr val="001F5F"/>
                </a:solidFill>
                <a:latin typeface="Trebuchet MS"/>
                <a:cs typeface="Trebuchet MS"/>
              </a:rPr>
              <a:t>oportunidad</a:t>
            </a:r>
            <a:r>
              <a:rPr sz="1400" b="1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40" dirty="0">
                <a:solidFill>
                  <a:srgbClr val="001F5F"/>
                </a:solidFill>
                <a:latin typeface="Trebuchet MS"/>
                <a:cs typeface="Trebuchet MS"/>
              </a:rPr>
              <a:t>pero</a:t>
            </a:r>
            <a:r>
              <a:rPr sz="1400" b="1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Trebuchet MS"/>
                <a:cs typeface="Trebuchet MS"/>
              </a:rPr>
              <a:t>también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14245" y="5029771"/>
            <a:ext cx="4453255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001F5F"/>
                </a:solidFill>
                <a:latin typeface="Trebuchet MS"/>
                <a:cs typeface="Trebuchet MS"/>
              </a:rPr>
              <a:t>como</a:t>
            </a:r>
            <a:r>
              <a:rPr sz="1400" b="1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30" dirty="0">
                <a:solidFill>
                  <a:srgbClr val="001F5F"/>
                </a:solidFill>
                <a:latin typeface="Trebuchet MS"/>
                <a:cs typeface="Trebuchet MS"/>
              </a:rPr>
              <a:t>exigencia</a:t>
            </a:r>
            <a:r>
              <a:rPr sz="1400" b="1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b="1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001F5F"/>
                </a:solidFill>
                <a:latin typeface="Trebuchet MS"/>
                <a:cs typeface="Trebuchet MS"/>
              </a:rPr>
              <a:t>adaptación</a:t>
            </a:r>
            <a:r>
              <a:rPr sz="1400" b="1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40" dirty="0">
                <a:solidFill>
                  <a:srgbClr val="001F5F"/>
                </a:solidFill>
                <a:latin typeface="Trebuchet MS"/>
                <a:cs typeface="Trebuchet MS"/>
              </a:rPr>
              <a:t>regulatoria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:</a:t>
            </a:r>
            <a:r>
              <a:rPr sz="1400" spc="-1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Colombia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asumiendo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presidencia</a:t>
            </a:r>
            <a:r>
              <a:rPr sz="1400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temporal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del</a:t>
            </a:r>
            <a:r>
              <a:rPr sz="1400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SINEA</a:t>
            </a:r>
            <a:r>
              <a:rPr sz="1400" spc="2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demostrando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214245" y="5457190"/>
            <a:ext cx="17589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65" dirty="0">
                <a:solidFill>
                  <a:srgbClr val="001F5F"/>
                </a:solidFill>
                <a:latin typeface="Trebuchet MS"/>
                <a:cs typeface="Trebuchet MS"/>
              </a:rPr>
              <a:t>su</a:t>
            </a:r>
            <a:r>
              <a:rPr sz="14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intención</a:t>
            </a:r>
            <a:r>
              <a:rPr sz="1400" spc="-1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65" dirty="0">
                <a:solidFill>
                  <a:srgbClr val="001F5F"/>
                </a:solidFill>
                <a:latin typeface="Trebuchet MS"/>
                <a:cs typeface="Trebuchet MS"/>
              </a:rPr>
              <a:t>liderar.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74102" y="5742622"/>
            <a:ext cx="5455285" cy="696595"/>
          </a:xfrm>
          <a:prstGeom prst="rect">
            <a:avLst/>
          </a:prstGeom>
        </p:spPr>
        <p:txBody>
          <a:bodyPr vert="horz" wrap="square" lIns="0" tIns="180340" rIns="0" bIns="0" rtlCol="0">
            <a:spAutoFit/>
          </a:bodyPr>
          <a:lstStyle/>
          <a:p>
            <a:pPr marL="1165225">
              <a:lnSpc>
                <a:spcPts val="180"/>
              </a:lnSpc>
              <a:spcBef>
                <a:spcPts val="1420"/>
              </a:spcBef>
            </a:pPr>
            <a:r>
              <a:rPr sz="1400" b="1" spc="-40" dirty="0">
                <a:solidFill>
                  <a:srgbClr val="001F5F"/>
                </a:solidFill>
                <a:latin typeface="Trebuchet MS"/>
                <a:cs typeface="Trebuchet MS"/>
              </a:rPr>
              <a:t>Valor</a:t>
            </a:r>
            <a:r>
              <a:rPr sz="1400" b="1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b="1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20" dirty="0">
                <a:solidFill>
                  <a:srgbClr val="001F5F"/>
                </a:solidFill>
                <a:latin typeface="Trebuchet MS"/>
                <a:cs typeface="Trebuchet MS"/>
              </a:rPr>
              <a:t>excedentes</a:t>
            </a:r>
            <a:r>
              <a:rPr sz="1400" b="1" spc="-15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60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400" b="1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Trebuchet MS"/>
                <a:cs typeface="Trebuchet MS"/>
              </a:rPr>
              <a:t>del</a:t>
            </a:r>
            <a:r>
              <a:rPr sz="1400" b="1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10" dirty="0">
                <a:solidFill>
                  <a:srgbClr val="001F5F"/>
                </a:solidFill>
                <a:latin typeface="Trebuchet MS"/>
                <a:cs typeface="Trebuchet MS"/>
              </a:rPr>
              <a:t>comercio</a:t>
            </a:r>
            <a:r>
              <a:rPr sz="1400" b="1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b="1" spc="-30" dirty="0">
                <a:solidFill>
                  <a:srgbClr val="001F5F"/>
                </a:solidFill>
                <a:latin typeface="Trebuchet MS"/>
                <a:cs typeface="Trebuchet MS"/>
              </a:rPr>
              <a:t>internacional:</a:t>
            </a:r>
            <a:r>
              <a:rPr sz="1400" b="1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endParaRPr sz="1400">
              <a:latin typeface="Trebuchet MS"/>
              <a:cs typeface="Trebuchet MS"/>
            </a:endParaRPr>
          </a:p>
          <a:p>
            <a:pPr marL="38100">
              <a:lnSpc>
                <a:spcPts val="3779"/>
              </a:lnSpc>
              <a:tabLst>
                <a:tab pos="1165225" algn="l"/>
                <a:tab pos="1545590" algn="l"/>
              </a:tabLst>
            </a:pPr>
            <a:r>
              <a:rPr sz="6600" b="1" spc="7" baseline="-22095" dirty="0">
                <a:solidFill>
                  <a:srgbClr val="F85C6F"/>
                </a:solidFill>
                <a:latin typeface="Calibri"/>
                <a:cs typeface="Calibri"/>
              </a:rPr>
              <a:t>0</a:t>
            </a:r>
            <a:r>
              <a:rPr sz="6600" b="1" baseline="-22095" dirty="0">
                <a:solidFill>
                  <a:srgbClr val="F85C6F"/>
                </a:solidFill>
                <a:latin typeface="Calibri"/>
                <a:cs typeface="Calibri"/>
              </a:rPr>
              <a:t>5	</a:t>
            </a:r>
            <a:r>
              <a:rPr sz="2100" spc="157" baseline="-67460" dirty="0">
                <a:solidFill>
                  <a:srgbClr val="001F5F"/>
                </a:solidFill>
                <a:latin typeface="Trebuchet MS"/>
                <a:cs typeface="Trebuchet MS"/>
              </a:rPr>
              <a:t>s</a:t>
            </a:r>
            <a:r>
              <a:rPr sz="2100" spc="-1297" baseline="-67460" dirty="0">
                <a:solidFill>
                  <a:srgbClr val="001F5F"/>
                </a:solidFill>
                <a:latin typeface="Trebuchet MS"/>
                <a:cs typeface="Trebuchet MS"/>
              </a:rPr>
              <a:t>i</a:t>
            </a:r>
            <a:r>
              <a:rPr sz="1400" spc="65" dirty="0">
                <a:solidFill>
                  <a:srgbClr val="001F5F"/>
                </a:solidFill>
                <a:latin typeface="Trebuchet MS"/>
                <a:cs typeface="Trebuchet MS"/>
              </a:rPr>
              <a:t>r</a:t>
            </a:r>
            <a:r>
              <a:rPr sz="1400" spc="95" dirty="0">
                <a:solidFill>
                  <a:srgbClr val="001F5F"/>
                </a:solidFill>
                <a:latin typeface="Trebuchet MS"/>
                <a:cs typeface="Trebuchet MS"/>
              </a:rPr>
              <a:t>egu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l</a:t>
            </a:r>
            <a:r>
              <a:rPr sz="2100" spc="104" baseline="-67460" dirty="0">
                <a:solidFill>
                  <a:srgbClr val="001F5F"/>
                </a:solidFill>
                <a:latin typeface="Trebuchet MS"/>
                <a:cs typeface="Trebuchet MS"/>
              </a:rPr>
              <a:t>f</a:t>
            </a:r>
            <a:r>
              <a:rPr sz="2100" spc="157" baseline="-67460" dirty="0">
                <a:solidFill>
                  <a:srgbClr val="001F5F"/>
                </a:solidFill>
                <a:latin typeface="Trebuchet MS"/>
                <a:cs typeface="Trebuchet MS"/>
              </a:rPr>
              <a:t>e</a:t>
            </a:r>
            <a:r>
              <a:rPr sz="2100" spc="-3720" baseline="-67460" dirty="0">
                <a:solidFill>
                  <a:srgbClr val="001F5F"/>
                </a:solidFill>
                <a:latin typeface="Trebuchet MS"/>
                <a:cs typeface="Trebuchet MS"/>
              </a:rPr>
              <a:t>c</a:t>
            </a:r>
            <a:r>
              <a:rPr sz="2100" spc="-2557" baseline="-67460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2100" spc="157" baseline="-67460" dirty="0">
                <a:solidFill>
                  <a:srgbClr val="001F5F"/>
                </a:solidFill>
                <a:latin typeface="Trebuchet MS"/>
                <a:cs typeface="Trebuchet MS"/>
              </a:rPr>
              <a:t>n</a:t>
            </a:r>
            <a:r>
              <a:rPr sz="2100" baseline="-67460" dirty="0">
                <a:solidFill>
                  <a:srgbClr val="001F5F"/>
                </a:solidFill>
                <a:latin typeface="Trebuchet MS"/>
                <a:cs typeface="Trebuchet MS"/>
              </a:rPr>
              <a:t>	</a:t>
            </a:r>
            <a:r>
              <a:rPr sz="1400" spc="15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1400" spc="20" dirty="0">
                <a:solidFill>
                  <a:srgbClr val="001F5F"/>
                </a:solidFill>
                <a:latin typeface="Trebuchet MS"/>
                <a:cs typeface="Trebuchet MS"/>
              </a:rPr>
              <a:t>c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i</a:t>
            </a:r>
            <a:r>
              <a:rPr sz="2100" spc="-585" baseline="-67460" dirty="0">
                <a:solidFill>
                  <a:srgbClr val="001F5F"/>
                </a:solidFill>
                <a:latin typeface="Trebuchet MS"/>
                <a:cs typeface="Trebuchet MS"/>
              </a:rPr>
              <a:t>t</a:t>
            </a:r>
            <a:r>
              <a:rPr sz="1400" spc="-409" dirty="0">
                <a:solidFill>
                  <a:srgbClr val="001F5F"/>
                </a:solidFill>
                <a:latin typeface="Trebuchet MS"/>
                <a:cs typeface="Trebuchet MS"/>
              </a:rPr>
              <a:t>ó</a:t>
            </a:r>
            <a:r>
              <a:rPr sz="2100" spc="15" baseline="-67460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2100" spc="-1207" baseline="-67460" dirty="0">
                <a:solidFill>
                  <a:srgbClr val="001F5F"/>
                </a:solidFill>
                <a:latin typeface="Trebuchet MS"/>
                <a:cs typeface="Trebuchet MS"/>
              </a:rPr>
              <a:t>r</a:t>
            </a:r>
            <a:r>
              <a:rPr sz="1400" spc="20" dirty="0">
                <a:solidFill>
                  <a:srgbClr val="001F5F"/>
                </a:solidFill>
                <a:latin typeface="Trebuchet MS"/>
                <a:cs typeface="Trebuchet MS"/>
              </a:rPr>
              <a:t>n</a:t>
            </a:r>
            <a:r>
              <a:rPr sz="1400" spc="-1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100" spc="67" baseline="-67460" dirty="0">
                <a:solidFill>
                  <a:srgbClr val="001F5F"/>
                </a:solidFill>
                <a:latin typeface="Trebuchet MS"/>
                <a:cs typeface="Trebuchet MS"/>
              </a:rPr>
              <a:t>e</a:t>
            </a:r>
            <a:r>
              <a:rPr sz="2100" spc="-1702" baseline="-67460" dirty="0">
                <a:solidFill>
                  <a:srgbClr val="001F5F"/>
                </a:solidFill>
                <a:latin typeface="Trebuchet MS"/>
                <a:cs typeface="Trebuchet MS"/>
              </a:rPr>
              <a:t>l</a:t>
            </a:r>
            <a:r>
              <a:rPr sz="1400" spc="50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1400" spc="-80" dirty="0">
                <a:solidFill>
                  <a:srgbClr val="001F5F"/>
                </a:solidFill>
                <a:latin typeface="Trebuchet MS"/>
                <a:cs typeface="Trebuchet MS"/>
              </a:rPr>
              <a:t>n</a:t>
            </a:r>
            <a:r>
              <a:rPr sz="2100" spc="82" baseline="-67460" dirty="0">
                <a:solidFill>
                  <a:srgbClr val="001F5F"/>
                </a:solidFill>
                <a:latin typeface="Trebuchet MS"/>
                <a:cs typeface="Trebuchet MS"/>
              </a:rPr>
              <a:t>sum</a:t>
            </a:r>
            <a:r>
              <a:rPr sz="2100" spc="-4079" baseline="-67460" dirty="0">
                <a:solidFill>
                  <a:srgbClr val="001F5F"/>
                </a:solidFill>
                <a:latin typeface="Trebuchet MS"/>
                <a:cs typeface="Trebuchet MS"/>
              </a:rPr>
              <a:t>i</a:t>
            </a:r>
            <a:r>
              <a:rPr sz="1400" spc="45" dirty="0">
                <a:solidFill>
                  <a:srgbClr val="001F5F"/>
                </a:solidFill>
                <a:latin typeface="Trebuchet MS"/>
                <a:cs typeface="Trebuchet MS"/>
              </a:rPr>
              <a:t>d</a:t>
            </a:r>
            <a:r>
              <a:rPr sz="1400" spc="55" dirty="0">
                <a:solidFill>
                  <a:srgbClr val="001F5F"/>
                </a:solidFill>
                <a:latin typeface="Trebuchet MS"/>
                <a:cs typeface="Trebuchet MS"/>
              </a:rPr>
              <a:t>i</a:t>
            </a:r>
            <a:r>
              <a:rPr sz="1400" spc="60" dirty="0">
                <a:solidFill>
                  <a:srgbClr val="001F5F"/>
                </a:solidFill>
                <a:latin typeface="Trebuchet MS"/>
                <a:cs typeface="Trebuchet MS"/>
              </a:rPr>
              <a:t>n</a:t>
            </a:r>
            <a:r>
              <a:rPr sz="1400" spc="55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1400" spc="-20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100" spc="-914" baseline="-67460" dirty="0">
                <a:solidFill>
                  <a:srgbClr val="001F5F"/>
                </a:solidFill>
                <a:latin typeface="Trebuchet MS"/>
                <a:cs typeface="Trebuchet MS"/>
              </a:rPr>
              <a:t>n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2100" spc="-412" baseline="-67460" dirty="0">
                <a:solidFill>
                  <a:srgbClr val="001F5F"/>
                </a:solidFill>
                <a:latin typeface="Trebuchet MS"/>
                <a:cs typeface="Trebuchet MS"/>
              </a:rPr>
              <a:t>i</a:t>
            </a:r>
            <a:r>
              <a:rPr sz="1400" spc="-440" dirty="0">
                <a:solidFill>
                  <a:srgbClr val="001F5F"/>
                </a:solidFill>
                <a:latin typeface="Trebuchet MS"/>
                <a:cs typeface="Trebuchet MS"/>
              </a:rPr>
              <a:t>p</a:t>
            </a:r>
            <a:r>
              <a:rPr sz="2100" spc="89" baseline="-67460" dirty="0">
                <a:solidFill>
                  <a:srgbClr val="001F5F"/>
                </a:solidFill>
                <a:latin typeface="Trebuchet MS"/>
                <a:cs typeface="Trebuchet MS"/>
              </a:rPr>
              <a:t>s</a:t>
            </a:r>
            <a:r>
              <a:rPr sz="2100" spc="-847" baseline="-67460" dirty="0">
                <a:solidFill>
                  <a:srgbClr val="001F5F"/>
                </a:solidFill>
                <a:latin typeface="Trebuchet MS"/>
                <a:cs typeface="Trebuchet MS"/>
              </a:rPr>
              <a:t>t</a:t>
            </a:r>
            <a:r>
              <a:rPr sz="1400" spc="55" dirty="0">
                <a:solidFill>
                  <a:srgbClr val="001F5F"/>
                </a:solidFill>
                <a:latin typeface="Trebuchet MS"/>
                <a:cs typeface="Trebuchet MS"/>
              </a:rPr>
              <a:t>un</a:t>
            </a:r>
            <a:r>
              <a:rPr sz="1400" spc="-910" dirty="0">
                <a:solidFill>
                  <a:srgbClr val="001F5F"/>
                </a:solidFill>
                <a:latin typeface="Trebuchet MS"/>
                <a:cs typeface="Trebuchet MS"/>
              </a:rPr>
              <a:t>t</a:t>
            </a:r>
            <a:r>
              <a:rPr sz="2100" spc="-1695" baseline="-67460" dirty="0">
                <a:solidFill>
                  <a:srgbClr val="001F5F"/>
                </a:solidFill>
                <a:latin typeface="Trebuchet MS"/>
                <a:cs typeface="Trebuchet MS"/>
              </a:rPr>
              <a:t>o</a:t>
            </a:r>
            <a:r>
              <a:rPr sz="2100" spc="97" baseline="-67460" dirty="0">
                <a:solidFill>
                  <a:srgbClr val="001F5F"/>
                </a:solidFill>
                <a:latin typeface="Trebuchet MS"/>
                <a:cs typeface="Trebuchet MS"/>
              </a:rPr>
              <a:t>r</a:t>
            </a:r>
            <a:r>
              <a:rPr sz="2100" spc="735" baseline="-674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15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2100" spc="-1514" baseline="-67460" dirty="0">
                <a:solidFill>
                  <a:srgbClr val="001F5F"/>
                </a:solidFill>
                <a:latin typeface="Trebuchet MS"/>
                <a:cs typeface="Trebuchet MS"/>
              </a:rPr>
              <a:t>n</a:t>
            </a:r>
            <a:r>
              <a:rPr sz="2100" spc="142" baseline="-67460" dirty="0">
                <a:solidFill>
                  <a:srgbClr val="001F5F"/>
                </a:solidFill>
                <a:latin typeface="Trebuchet MS"/>
                <a:cs typeface="Trebuchet MS"/>
              </a:rPr>
              <a:t>i</a:t>
            </a:r>
            <a:r>
              <a:rPr sz="2100" spc="270" baseline="-674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85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2100" spc="22" baseline="-67460" dirty="0">
                <a:solidFill>
                  <a:srgbClr val="001F5F"/>
                </a:solidFill>
                <a:latin typeface="Trebuchet MS"/>
                <a:cs typeface="Trebuchet MS"/>
              </a:rPr>
              <a:t>e</a:t>
            </a:r>
            <a:r>
              <a:rPr sz="2100" spc="15" baseline="-67460" dirty="0">
                <a:solidFill>
                  <a:srgbClr val="001F5F"/>
                </a:solidFill>
                <a:latin typeface="Trebuchet MS"/>
                <a:cs typeface="Trebuchet MS"/>
              </a:rPr>
              <a:t>r</a:t>
            </a:r>
            <a:r>
              <a:rPr sz="2100" spc="-3577" baseline="-67460" dirty="0">
                <a:solidFill>
                  <a:srgbClr val="001F5F"/>
                </a:solidFill>
                <a:latin typeface="Trebuchet MS"/>
                <a:cs typeface="Trebuchet MS"/>
              </a:rPr>
              <a:t>n</a:t>
            </a:r>
            <a:r>
              <a:rPr sz="2100" spc="202" baseline="-67460" dirty="0">
                <a:solidFill>
                  <a:srgbClr val="001F5F"/>
                </a:solidFill>
                <a:latin typeface="Trebuchet MS"/>
                <a:cs typeface="Trebuchet MS"/>
              </a:rPr>
              <a:t>t</a:t>
            </a:r>
            <a:r>
              <a:rPr sz="1400" spc="25" dirty="0">
                <a:solidFill>
                  <a:srgbClr val="001F5F"/>
                </a:solidFill>
                <a:latin typeface="Trebuchet MS"/>
                <a:cs typeface="Trebuchet MS"/>
              </a:rPr>
              <a:t>l</a:t>
            </a:r>
            <a:r>
              <a:rPr sz="1400" spc="-1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85" dirty="0">
                <a:solidFill>
                  <a:srgbClr val="001F5F"/>
                </a:solidFill>
                <a:latin typeface="Trebuchet MS"/>
                <a:cs typeface="Trebuchet MS"/>
              </a:rPr>
              <a:t>int</a:t>
            </a:r>
            <a:r>
              <a:rPr sz="2100" spc="-127" baseline="-67460" dirty="0">
                <a:solidFill>
                  <a:srgbClr val="001F5F"/>
                </a:solidFill>
                <a:latin typeface="Trebuchet MS"/>
                <a:cs typeface="Trebuchet MS"/>
              </a:rPr>
              <a:t>o</a:t>
            </a:r>
            <a:r>
              <a:rPr sz="1400" spc="-85" dirty="0">
                <a:solidFill>
                  <a:srgbClr val="001F5F"/>
                </a:solidFill>
                <a:latin typeface="Trebuchet MS"/>
                <a:cs typeface="Trebuchet MS"/>
              </a:rPr>
              <a:t>ercambio</a:t>
            </a:r>
            <a:r>
              <a:rPr sz="1400" spc="-1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1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excedentes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19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6639" y="2722521"/>
            <a:ext cx="749299" cy="694136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22762" y="1605280"/>
            <a:ext cx="762851" cy="795020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195819" y="3799840"/>
            <a:ext cx="754379" cy="754380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04991" y="5835931"/>
            <a:ext cx="830017" cy="830017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0119" y="4767579"/>
            <a:ext cx="939800" cy="9398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590" rIns="0" bIns="0" rtlCol="0">
            <a:spAutoFit/>
          </a:bodyPr>
          <a:lstStyle/>
          <a:p>
            <a:pPr marL="63055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AGENDA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69900" algn="l"/>
              </a:tabLst>
            </a:pPr>
            <a:r>
              <a:rPr spc="-40" dirty="0"/>
              <a:t>Antecedentes</a:t>
            </a:r>
            <a:r>
              <a:rPr spc="-150" dirty="0"/>
              <a:t> </a:t>
            </a:r>
            <a:r>
              <a:rPr spc="-455" dirty="0"/>
              <a:t>/</a:t>
            </a:r>
            <a:r>
              <a:rPr spc="-175" dirty="0"/>
              <a:t> </a:t>
            </a:r>
            <a:r>
              <a:rPr dirty="0"/>
              <a:t>Marco</a:t>
            </a:r>
            <a:r>
              <a:rPr spc="-165" dirty="0"/>
              <a:t> </a:t>
            </a:r>
            <a:r>
              <a:rPr spc="-10" dirty="0"/>
              <a:t>Regulatorio</a:t>
            </a:r>
          </a:p>
          <a:p>
            <a:pPr marL="469900" marR="5080" indent="-457834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35" dirty="0"/>
              <a:t>Introducción</a:t>
            </a:r>
            <a:r>
              <a:rPr spc="-175" dirty="0"/>
              <a:t> </a:t>
            </a:r>
            <a:r>
              <a:rPr spc="-50" dirty="0"/>
              <a:t>al</a:t>
            </a:r>
            <a:r>
              <a:rPr spc="-204" dirty="0"/>
              <a:t> </a:t>
            </a:r>
            <a:r>
              <a:rPr dirty="0"/>
              <a:t>Mercado</a:t>
            </a:r>
            <a:r>
              <a:rPr spc="-180" dirty="0"/>
              <a:t> </a:t>
            </a:r>
            <a:r>
              <a:rPr spc="-25" dirty="0"/>
              <a:t>Mayorista</a:t>
            </a:r>
            <a:r>
              <a:rPr spc="-195" dirty="0"/>
              <a:t> </a:t>
            </a:r>
            <a:r>
              <a:rPr spc="-40" dirty="0"/>
              <a:t>de</a:t>
            </a:r>
            <a:r>
              <a:rPr spc="-200" dirty="0"/>
              <a:t> </a:t>
            </a:r>
            <a:r>
              <a:rPr spc="-30" dirty="0"/>
              <a:t>Electricidad </a:t>
            </a:r>
            <a:r>
              <a:rPr spc="-35" dirty="0"/>
              <a:t>en</a:t>
            </a:r>
            <a:r>
              <a:rPr spc="-225" dirty="0"/>
              <a:t> </a:t>
            </a:r>
            <a:r>
              <a:rPr spc="-10" dirty="0"/>
              <a:t>Colombia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40" dirty="0"/>
              <a:t>Experiencias</a:t>
            </a:r>
            <a:r>
              <a:rPr spc="-130" dirty="0"/>
              <a:t> </a:t>
            </a:r>
            <a:r>
              <a:rPr spc="-105" dirty="0"/>
              <a:t>TIE’s</a:t>
            </a:r>
            <a:r>
              <a:rPr spc="-125" dirty="0"/>
              <a:t> </a:t>
            </a:r>
            <a:r>
              <a:rPr dirty="0"/>
              <a:t>Colombia-</a:t>
            </a:r>
            <a:r>
              <a:rPr spc="-10" dirty="0"/>
              <a:t>Ecuador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b="1" dirty="0">
                <a:solidFill>
                  <a:srgbClr val="000000"/>
                </a:solidFill>
                <a:latin typeface="Trebuchet MS"/>
                <a:cs typeface="Trebuchet MS"/>
              </a:rPr>
              <a:t>Estado</a:t>
            </a:r>
            <a:r>
              <a:rPr b="1" spc="-204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25" dirty="0">
                <a:solidFill>
                  <a:srgbClr val="000000"/>
                </a:solidFill>
                <a:latin typeface="Trebuchet MS"/>
                <a:cs typeface="Trebuchet MS"/>
              </a:rPr>
              <a:t>de</a:t>
            </a:r>
            <a:r>
              <a:rPr b="1" spc="-17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75" dirty="0">
                <a:solidFill>
                  <a:srgbClr val="000000"/>
                </a:solidFill>
                <a:latin typeface="Trebuchet MS"/>
                <a:cs typeface="Trebuchet MS"/>
              </a:rPr>
              <a:t>las</a:t>
            </a:r>
            <a:r>
              <a:rPr b="1" spc="-204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50" dirty="0">
                <a:solidFill>
                  <a:srgbClr val="000000"/>
                </a:solidFill>
                <a:latin typeface="Trebuchet MS"/>
                <a:cs typeface="Trebuchet MS"/>
              </a:rPr>
              <a:t>interconexiones</a:t>
            </a:r>
            <a:r>
              <a:rPr b="1" spc="-18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50" dirty="0">
                <a:solidFill>
                  <a:srgbClr val="000000"/>
                </a:solidFill>
                <a:latin typeface="Trebuchet MS"/>
                <a:cs typeface="Trebuchet MS"/>
              </a:rPr>
              <a:t>en</a:t>
            </a:r>
            <a:r>
              <a:rPr b="1" spc="-19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10" dirty="0">
                <a:solidFill>
                  <a:srgbClr val="000000"/>
                </a:solidFill>
                <a:latin typeface="Trebuchet MS"/>
                <a:cs typeface="Trebuchet MS"/>
              </a:rPr>
              <a:t>Suramérica</a:t>
            </a: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69900" algn="l"/>
              </a:tabLst>
            </a:pPr>
            <a:r>
              <a:rPr spc="-65" dirty="0"/>
              <a:t>Interconexión</a:t>
            </a:r>
            <a:r>
              <a:rPr spc="-30" dirty="0"/>
              <a:t> </a:t>
            </a:r>
            <a:r>
              <a:rPr spc="-25" dirty="0"/>
              <a:t>Ecuador-</a:t>
            </a:r>
            <a:r>
              <a:rPr spc="-20" dirty="0"/>
              <a:t>Perú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/>
              <a:t>Oportunidades</a:t>
            </a:r>
            <a:r>
              <a:rPr spc="-204" dirty="0"/>
              <a:t> </a:t>
            </a:r>
            <a:r>
              <a:rPr spc="-114" dirty="0"/>
              <a:t>y</a:t>
            </a:r>
            <a:r>
              <a:rPr spc="-225" dirty="0"/>
              <a:t> </a:t>
            </a:r>
            <a:r>
              <a:rPr spc="-20" dirty="0"/>
              <a:t>Retos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/>
              <a:t>Conclusiones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32790" y="67373"/>
            <a:ext cx="26587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10" dirty="0">
                <a:latin typeface="Calibri"/>
                <a:cs typeface="Calibri"/>
              </a:rPr>
              <a:t>Infraestructura: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83479" y="73445"/>
            <a:ext cx="5002410" cy="678455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614801" y="6515417"/>
            <a:ext cx="8578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latin typeface="Trebuchet MS"/>
                <a:cs typeface="Trebuchet MS"/>
              </a:rPr>
              <a:t>Fuente: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OLADE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99400" y="22859"/>
            <a:ext cx="12446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32790" y="67373"/>
            <a:ext cx="16548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Calibri"/>
                <a:cs typeface="Calibri"/>
              </a:rPr>
              <a:t>En</a:t>
            </a:r>
            <a:r>
              <a:rPr sz="3200" b="1" spc="-1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SINEA: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14801" y="6515417"/>
            <a:ext cx="8578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latin typeface="Trebuchet MS"/>
                <a:cs typeface="Trebuchet MS"/>
              </a:rPr>
              <a:t>Fuente: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OLADE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6459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0119" y="673100"/>
            <a:ext cx="7622540" cy="58140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32790" y="67373"/>
            <a:ext cx="1828164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Calibri"/>
                <a:cs typeface="Calibri"/>
              </a:rPr>
              <a:t>En</a:t>
            </a:r>
            <a:r>
              <a:rPr sz="3200" b="1" spc="-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SIESUR: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974339" y="22859"/>
            <a:ext cx="6116955" cy="6746240"/>
            <a:chOff x="2974339" y="22859"/>
            <a:chExt cx="6116955" cy="674624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2588" y="22859"/>
              <a:ext cx="1138223" cy="56459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74339" y="30479"/>
              <a:ext cx="5603240" cy="576326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79380" y="5813806"/>
              <a:ext cx="5623639" cy="955291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171892" y="6281102"/>
            <a:ext cx="8578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latin typeface="Trebuchet MS"/>
                <a:cs typeface="Trebuchet MS"/>
              </a:rPr>
              <a:t>Fuente: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OLADE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62125" y="2818189"/>
            <a:ext cx="2155190" cy="1207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7500"/>
              </a:lnSpc>
              <a:spcBef>
                <a:spcPts val="100"/>
              </a:spcBef>
            </a:pPr>
            <a:r>
              <a:rPr sz="2200" b="1" spc="-10" dirty="0">
                <a:solidFill>
                  <a:srgbClr val="1F506B"/>
                </a:solidFill>
                <a:latin typeface="Calibri"/>
                <a:cs typeface="Calibri"/>
              </a:rPr>
              <a:t>CONTEXTO</a:t>
            </a:r>
            <a:r>
              <a:rPr sz="2200" b="1" spc="-50" dirty="0">
                <a:solidFill>
                  <a:srgbClr val="1F506B"/>
                </a:solidFill>
                <a:latin typeface="Calibri"/>
                <a:cs typeface="Calibri"/>
              </a:rPr>
              <a:t> </a:t>
            </a:r>
            <a:r>
              <a:rPr sz="2200" b="1" spc="-25" dirty="0">
                <a:solidFill>
                  <a:srgbClr val="1F506B"/>
                </a:solidFill>
                <a:latin typeface="Calibri"/>
                <a:cs typeface="Calibri"/>
              </a:rPr>
              <a:t>DE </a:t>
            </a:r>
            <a:r>
              <a:rPr sz="2200" b="1" spc="-10" dirty="0">
                <a:solidFill>
                  <a:srgbClr val="1F506B"/>
                </a:solidFill>
                <a:latin typeface="Calibri"/>
                <a:cs typeface="Calibri"/>
              </a:rPr>
              <a:t>INTEGRACIÓN</a:t>
            </a:r>
            <a:r>
              <a:rPr sz="2200" b="1" spc="-55" dirty="0">
                <a:solidFill>
                  <a:srgbClr val="1F506B"/>
                </a:solidFill>
                <a:latin typeface="Calibri"/>
                <a:cs typeface="Calibri"/>
              </a:rPr>
              <a:t> </a:t>
            </a:r>
            <a:r>
              <a:rPr sz="2200" b="1" spc="-25" dirty="0">
                <a:solidFill>
                  <a:srgbClr val="1F506B"/>
                </a:solidFill>
                <a:latin typeface="Calibri"/>
                <a:cs typeface="Calibri"/>
              </a:rPr>
              <a:t>EN </a:t>
            </a:r>
            <a:r>
              <a:rPr sz="2200" b="1" dirty="0">
                <a:solidFill>
                  <a:srgbClr val="1F506B"/>
                </a:solidFill>
                <a:latin typeface="Calibri"/>
                <a:cs typeface="Calibri"/>
              </a:rPr>
              <a:t>AMERICA</a:t>
            </a:r>
            <a:r>
              <a:rPr sz="2200" b="1" spc="-30" dirty="0">
                <a:solidFill>
                  <a:srgbClr val="1F506B"/>
                </a:solidFill>
                <a:latin typeface="Calibri"/>
                <a:cs typeface="Calibri"/>
              </a:rPr>
              <a:t> </a:t>
            </a:r>
            <a:r>
              <a:rPr sz="2200" b="1" dirty="0">
                <a:solidFill>
                  <a:srgbClr val="1F506B"/>
                </a:solidFill>
                <a:latin typeface="Calibri"/>
                <a:cs typeface="Calibri"/>
              </a:rPr>
              <a:t>DEL</a:t>
            </a:r>
            <a:r>
              <a:rPr sz="2200" b="1" spc="-20" dirty="0">
                <a:solidFill>
                  <a:srgbClr val="1F506B"/>
                </a:solidFill>
                <a:latin typeface="Calibri"/>
                <a:cs typeface="Calibri"/>
              </a:rPr>
              <a:t> </a:t>
            </a:r>
            <a:r>
              <a:rPr sz="2200" b="1" spc="-25" dirty="0">
                <a:solidFill>
                  <a:srgbClr val="1F506B"/>
                </a:solidFill>
                <a:latin typeface="Calibri"/>
                <a:cs typeface="Calibri"/>
              </a:rPr>
              <a:t>SUR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228477" y="934352"/>
            <a:ext cx="476250" cy="5267325"/>
          </a:xfrm>
          <a:custGeom>
            <a:avLst/>
            <a:gdLst/>
            <a:ahLst/>
            <a:cxnLst/>
            <a:rect l="l" t="t" r="r" b="b"/>
            <a:pathLst>
              <a:path w="476250" h="5267325">
                <a:moveTo>
                  <a:pt x="381773" y="0"/>
                </a:moveTo>
                <a:lnTo>
                  <a:pt x="319861" y="22389"/>
                </a:lnTo>
                <a:lnTo>
                  <a:pt x="291191" y="48003"/>
                </a:lnTo>
                <a:lnTo>
                  <a:pt x="264916" y="80821"/>
                </a:lnTo>
                <a:lnTo>
                  <a:pt x="241691" y="119037"/>
                </a:lnTo>
                <a:lnTo>
                  <a:pt x="222168" y="160842"/>
                </a:lnTo>
                <a:lnTo>
                  <a:pt x="207002" y="204430"/>
                </a:lnTo>
                <a:lnTo>
                  <a:pt x="195508" y="250144"/>
                </a:lnTo>
                <a:lnTo>
                  <a:pt x="186962" y="297359"/>
                </a:lnTo>
                <a:lnTo>
                  <a:pt x="181033" y="345814"/>
                </a:lnTo>
                <a:lnTo>
                  <a:pt x="177394" y="395250"/>
                </a:lnTo>
                <a:lnTo>
                  <a:pt x="175715" y="445407"/>
                </a:lnTo>
                <a:lnTo>
                  <a:pt x="175667" y="496023"/>
                </a:lnTo>
                <a:lnTo>
                  <a:pt x="176920" y="546841"/>
                </a:lnTo>
                <a:lnTo>
                  <a:pt x="182014" y="648036"/>
                </a:lnTo>
                <a:lnTo>
                  <a:pt x="208341" y="1104371"/>
                </a:lnTo>
                <a:lnTo>
                  <a:pt x="215471" y="1259719"/>
                </a:lnTo>
                <a:lnTo>
                  <a:pt x="218851" y="1363336"/>
                </a:lnTo>
                <a:lnTo>
                  <a:pt x="220708" y="1466910"/>
                </a:lnTo>
                <a:lnTo>
                  <a:pt x="220675" y="1570371"/>
                </a:lnTo>
                <a:lnTo>
                  <a:pt x="218388" y="1673648"/>
                </a:lnTo>
                <a:lnTo>
                  <a:pt x="216285" y="1725195"/>
                </a:lnTo>
                <a:lnTo>
                  <a:pt x="213481" y="1776669"/>
                </a:lnTo>
                <a:lnTo>
                  <a:pt x="209932" y="1828062"/>
                </a:lnTo>
                <a:lnTo>
                  <a:pt x="205590" y="1879364"/>
                </a:lnTo>
                <a:lnTo>
                  <a:pt x="200411" y="1930567"/>
                </a:lnTo>
                <a:lnTo>
                  <a:pt x="194349" y="1981661"/>
                </a:lnTo>
                <a:lnTo>
                  <a:pt x="187358" y="2032639"/>
                </a:lnTo>
                <a:lnTo>
                  <a:pt x="178905" y="2086053"/>
                </a:lnTo>
                <a:lnTo>
                  <a:pt x="169249" y="2138862"/>
                </a:lnTo>
                <a:lnTo>
                  <a:pt x="158357" y="2190973"/>
                </a:lnTo>
                <a:lnTo>
                  <a:pt x="146194" y="2242293"/>
                </a:lnTo>
                <a:lnTo>
                  <a:pt x="132725" y="2292732"/>
                </a:lnTo>
                <a:lnTo>
                  <a:pt x="117916" y="2342197"/>
                </a:lnTo>
                <a:lnTo>
                  <a:pt x="101732" y="2390597"/>
                </a:lnTo>
                <a:lnTo>
                  <a:pt x="84138" y="2437839"/>
                </a:lnTo>
                <a:lnTo>
                  <a:pt x="65101" y="2483832"/>
                </a:lnTo>
                <a:lnTo>
                  <a:pt x="44586" y="2528485"/>
                </a:lnTo>
                <a:lnTo>
                  <a:pt x="22557" y="2571704"/>
                </a:lnTo>
                <a:lnTo>
                  <a:pt x="11216" y="2598051"/>
                </a:lnTo>
                <a:lnTo>
                  <a:pt x="2558" y="2630705"/>
                </a:lnTo>
                <a:lnTo>
                  <a:pt x="0" y="2664524"/>
                </a:lnTo>
                <a:lnTo>
                  <a:pt x="6955" y="2694366"/>
                </a:lnTo>
                <a:lnTo>
                  <a:pt x="10647" y="2701931"/>
                </a:lnTo>
                <a:lnTo>
                  <a:pt x="14966" y="2706146"/>
                </a:lnTo>
                <a:lnTo>
                  <a:pt x="19562" y="2708308"/>
                </a:lnTo>
                <a:lnTo>
                  <a:pt x="22209" y="2716305"/>
                </a:lnTo>
                <a:lnTo>
                  <a:pt x="45390" y="2761267"/>
                </a:lnTo>
                <a:lnTo>
                  <a:pt x="65367" y="2803893"/>
                </a:lnTo>
                <a:lnTo>
                  <a:pt x="84054" y="2847582"/>
                </a:lnTo>
                <a:lnTo>
                  <a:pt x="101485" y="2892271"/>
                </a:lnTo>
                <a:lnTo>
                  <a:pt x="117693" y="2937899"/>
                </a:lnTo>
                <a:lnTo>
                  <a:pt x="132711" y="2984404"/>
                </a:lnTo>
                <a:lnTo>
                  <a:pt x="146571" y="3031725"/>
                </a:lnTo>
                <a:lnTo>
                  <a:pt x="159307" y="3079799"/>
                </a:lnTo>
                <a:lnTo>
                  <a:pt x="170952" y="3128567"/>
                </a:lnTo>
                <a:lnTo>
                  <a:pt x="181539" y="3177965"/>
                </a:lnTo>
                <a:lnTo>
                  <a:pt x="191100" y="3227932"/>
                </a:lnTo>
                <a:lnTo>
                  <a:pt x="199669" y="3278407"/>
                </a:lnTo>
                <a:lnTo>
                  <a:pt x="207279" y="3329329"/>
                </a:lnTo>
                <a:lnTo>
                  <a:pt x="213963" y="3380635"/>
                </a:lnTo>
                <a:lnTo>
                  <a:pt x="219753" y="3432264"/>
                </a:lnTo>
                <a:lnTo>
                  <a:pt x="224683" y="3484154"/>
                </a:lnTo>
                <a:lnTo>
                  <a:pt x="228785" y="3536244"/>
                </a:lnTo>
                <a:lnTo>
                  <a:pt x="232093" y="3588472"/>
                </a:lnTo>
                <a:lnTo>
                  <a:pt x="234639" y="3640777"/>
                </a:lnTo>
                <a:lnTo>
                  <a:pt x="237580" y="3745371"/>
                </a:lnTo>
                <a:lnTo>
                  <a:pt x="238076" y="3844326"/>
                </a:lnTo>
                <a:lnTo>
                  <a:pt x="236809" y="3943217"/>
                </a:lnTo>
                <a:lnTo>
                  <a:pt x="232268" y="4091430"/>
                </a:lnTo>
                <a:lnTo>
                  <a:pt x="198111" y="4763289"/>
                </a:lnTo>
                <a:lnTo>
                  <a:pt x="194961" y="4861075"/>
                </a:lnTo>
                <a:lnTo>
                  <a:pt x="194869" y="4909958"/>
                </a:lnTo>
                <a:lnTo>
                  <a:pt x="196384" y="4958714"/>
                </a:lnTo>
                <a:lnTo>
                  <a:pt x="199966" y="5007253"/>
                </a:lnTo>
                <a:lnTo>
                  <a:pt x="207188" y="5059862"/>
                </a:lnTo>
                <a:lnTo>
                  <a:pt x="218706" y="5110103"/>
                </a:lnTo>
                <a:lnTo>
                  <a:pt x="234972" y="5156440"/>
                </a:lnTo>
                <a:lnTo>
                  <a:pt x="256438" y="5197335"/>
                </a:lnTo>
                <a:lnTo>
                  <a:pt x="283553" y="5231254"/>
                </a:lnTo>
                <a:lnTo>
                  <a:pt x="319586" y="5257394"/>
                </a:lnTo>
                <a:lnTo>
                  <a:pt x="357669" y="5267258"/>
                </a:lnTo>
                <a:lnTo>
                  <a:pt x="395909" y="5260473"/>
                </a:lnTo>
                <a:lnTo>
                  <a:pt x="432409" y="5236662"/>
                </a:lnTo>
                <a:lnTo>
                  <a:pt x="464103" y="5186394"/>
                </a:lnTo>
                <a:lnTo>
                  <a:pt x="476221" y="5118767"/>
                </a:lnTo>
                <a:lnTo>
                  <a:pt x="471893" y="5092547"/>
                </a:lnTo>
                <a:lnTo>
                  <a:pt x="461875" y="5075220"/>
                </a:lnTo>
                <a:lnTo>
                  <a:pt x="447643" y="5069473"/>
                </a:lnTo>
                <a:lnTo>
                  <a:pt x="397139" y="5093185"/>
                </a:lnTo>
                <a:lnTo>
                  <a:pt x="364510" y="5081974"/>
                </a:lnTo>
                <a:lnTo>
                  <a:pt x="335196" y="5051646"/>
                </a:lnTo>
                <a:lnTo>
                  <a:pt x="311608" y="5009493"/>
                </a:lnTo>
                <a:lnTo>
                  <a:pt x="296161" y="4962802"/>
                </a:lnTo>
                <a:lnTo>
                  <a:pt x="288119" y="4916816"/>
                </a:lnTo>
                <a:lnTo>
                  <a:pt x="283773" y="4868953"/>
                </a:lnTo>
                <a:lnTo>
                  <a:pt x="282341" y="4819883"/>
                </a:lnTo>
                <a:lnTo>
                  <a:pt x="283039" y="4770276"/>
                </a:lnTo>
                <a:lnTo>
                  <a:pt x="318777" y="4080208"/>
                </a:lnTo>
                <a:lnTo>
                  <a:pt x="324464" y="3931437"/>
                </a:lnTo>
                <a:lnTo>
                  <a:pt x="326739" y="3832099"/>
                </a:lnTo>
                <a:lnTo>
                  <a:pt x="327307" y="3727574"/>
                </a:lnTo>
                <a:lnTo>
                  <a:pt x="325660" y="3622391"/>
                </a:lnTo>
                <a:lnTo>
                  <a:pt x="321538" y="3516991"/>
                </a:lnTo>
                <a:lnTo>
                  <a:pt x="318467" y="3464349"/>
                </a:lnTo>
                <a:lnTo>
                  <a:pt x="314678" y="3411819"/>
                </a:lnTo>
                <a:lnTo>
                  <a:pt x="310140" y="3359457"/>
                </a:lnTo>
                <a:lnTo>
                  <a:pt x="304819" y="3307318"/>
                </a:lnTo>
                <a:lnTo>
                  <a:pt x="298683" y="3255457"/>
                </a:lnTo>
                <a:lnTo>
                  <a:pt x="291699" y="3203929"/>
                </a:lnTo>
                <a:lnTo>
                  <a:pt x="283835" y="3152791"/>
                </a:lnTo>
                <a:lnTo>
                  <a:pt x="275057" y="3102098"/>
                </a:lnTo>
                <a:lnTo>
                  <a:pt x="265332" y="3051904"/>
                </a:lnTo>
                <a:lnTo>
                  <a:pt x="254630" y="3002265"/>
                </a:lnTo>
                <a:lnTo>
                  <a:pt x="242915" y="2953238"/>
                </a:lnTo>
                <a:lnTo>
                  <a:pt x="230156" y="2904876"/>
                </a:lnTo>
                <a:lnTo>
                  <a:pt x="216321" y="2857235"/>
                </a:lnTo>
                <a:lnTo>
                  <a:pt x="201375" y="2810372"/>
                </a:lnTo>
                <a:lnTo>
                  <a:pt x="185288" y="2764340"/>
                </a:lnTo>
                <a:lnTo>
                  <a:pt x="168025" y="2719197"/>
                </a:lnTo>
                <a:lnTo>
                  <a:pt x="149554" y="2674996"/>
                </a:lnTo>
                <a:lnTo>
                  <a:pt x="129843" y="2631793"/>
                </a:lnTo>
                <a:lnTo>
                  <a:pt x="108859" y="2589644"/>
                </a:lnTo>
                <a:lnTo>
                  <a:pt x="127624" y="2547181"/>
                </a:lnTo>
                <a:lnTo>
                  <a:pt x="145313" y="2503862"/>
                </a:lnTo>
                <a:lnTo>
                  <a:pt x="161948" y="2459731"/>
                </a:lnTo>
                <a:lnTo>
                  <a:pt x="177555" y="2414830"/>
                </a:lnTo>
                <a:lnTo>
                  <a:pt x="192156" y="2369204"/>
                </a:lnTo>
                <a:lnTo>
                  <a:pt x="205776" y="2322897"/>
                </a:lnTo>
                <a:lnTo>
                  <a:pt x="218438" y="2275951"/>
                </a:lnTo>
                <a:lnTo>
                  <a:pt x="230166" y="2228412"/>
                </a:lnTo>
                <a:lnTo>
                  <a:pt x="240985" y="2180322"/>
                </a:lnTo>
                <a:lnTo>
                  <a:pt x="250918" y="2131725"/>
                </a:lnTo>
                <a:lnTo>
                  <a:pt x="259988" y="2082665"/>
                </a:lnTo>
                <a:lnTo>
                  <a:pt x="268220" y="2033186"/>
                </a:lnTo>
                <a:lnTo>
                  <a:pt x="275638" y="1983331"/>
                </a:lnTo>
                <a:lnTo>
                  <a:pt x="282265" y="1933143"/>
                </a:lnTo>
                <a:lnTo>
                  <a:pt x="288125" y="1882668"/>
                </a:lnTo>
                <a:lnTo>
                  <a:pt x="293243" y="1831948"/>
                </a:lnTo>
                <a:lnTo>
                  <a:pt x="297641" y="1781027"/>
                </a:lnTo>
                <a:lnTo>
                  <a:pt x="304376" y="1678757"/>
                </a:lnTo>
                <a:lnTo>
                  <a:pt x="308521" y="1576207"/>
                </a:lnTo>
                <a:lnTo>
                  <a:pt x="310267" y="1473728"/>
                </a:lnTo>
                <a:lnTo>
                  <a:pt x="309825" y="1370464"/>
                </a:lnTo>
                <a:lnTo>
                  <a:pt x="307583" y="1266245"/>
                </a:lnTo>
                <a:lnTo>
                  <a:pt x="301653" y="1110116"/>
                </a:lnTo>
                <a:lnTo>
                  <a:pt x="268028" y="492610"/>
                </a:lnTo>
                <a:lnTo>
                  <a:pt x="266028" y="441839"/>
                </a:lnTo>
                <a:lnTo>
                  <a:pt x="265350" y="391282"/>
                </a:lnTo>
                <a:lnTo>
                  <a:pt x="266532" y="341323"/>
                </a:lnTo>
                <a:lnTo>
                  <a:pt x="270110" y="292347"/>
                </a:lnTo>
                <a:lnTo>
                  <a:pt x="279997" y="243790"/>
                </a:lnTo>
                <a:lnTo>
                  <a:pt x="297885" y="205527"/>
                </a:lnTo>
                <a:lnTo>
                  <a:pt x="351221" y="176786"/>
                </a:lnTo>
                <a:lnTo>
                  <a:pt x="383447" y="194758"/>
                </a:lnTo>
                <a:lnTo>
                  <a:pt x="406128" y="199225"/>
                </a:lnTo>
                <a:lnTo>
                  <a:pt x="428522" y="178511"/>
                </a:lnTo>
                <a:lnTo>
                  <a:pt x="447138" y="141829"/>
                </a:lnTo>
                <a:lnTo>
                  <a:pt x="458486" y="98393"/>
                </a:lnTo>
                <a:lnTo>
                  <a:pt x="459078" y="57416"/>
                </a:lnTo>
                <a:lnTo>
                  <a:pt x="445424" y="28110"/>
                </a:lnTo>
                <a:lnTo>
                  <a:pt x="413708" y="6839"/>
                </a:lnTo>
                <a:lnTo>
                  <a:pt x="381773" y="0"/>
                </a:lnTo>
                <a:close/>
              </a:path>
            </a:pathLst>
          </a:custGeom>
          <a:solidFill>
            <a:srgbClr val="4674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01005" y="886205"/>
            <a:ext cx="1430655" cy="352425"/>
          </a:xfrm>
          <a:custGeom>
            <a:avLst/>
            <a:gdLst/>
            <a:ahLst/>
            <a:cxnLst/>
            <a:rect l="l" t="t" r="r" b="b"/>
            <a:pathLst>
              <a:path w="1430654" h="352425">
                <a:moveTo>
                  <a:pt x="1430515" y="202666"/>
                </a:moveTo>
                <a:lnTo>
                  <a:pt x="1426197" y="152006"/>
                </a:lnTo>
                <a:lnTo>
                  <a:pt x="1405242" y="102400"/>
                </a:lnTo>
                <a:lnTo>
                  <a:pt x="1376921" y="73329"/>
                </a:lnTo>
                <a:lnTo>
                  <a:pt x="1336573" y="51028"/>
                </a:lnTo>
                <a:lnTo>
                  <a:pt x="1267891" y="34505"/>
                </a:lnTo>
                <a:lnTo>
                  <a:pt x="1218514" y="26428"/>
                </a:lnTo>
                <a:lnTo>
                  <a:pt x="1165504" y="19621"/>
                </a:lnTo>
                <a:lnTo>
                  <a:pt x="1108849" y="14084"/>
                </a:lnTo>
                <a:lnTo>
                  <a:pt x="1069187" y="11277"/>
                </a:lnTo>
                <a:lnTo>
                  <a:pt x="1025969" y="8724"/>
                </a:lnTo>
                <a:lnTo>
                  <a:pt x="979208" y="6451"/>
                </a:lnTo>
                <a:lnTo>
                  <a:pt x="928878" y="4432"/>
                </a:lnTo>
                <a:lnTo>
                  <a:pt x="874979" y="2692"/>
                </a:lnTo>
                <a:lnTo>
                  <a:pt x="817537" y="1219"/>
                </a:lnTo>
                <a:lnTo>
                  <a:pt x="756526" y="0"/>
                </a:lnTo>
                <a:lnTo>
                  <a:pt x="686231" y="330"/>
                </a:lnTo>
                <a:lnTo>
                  <a:pt x="623608" y="2463"/>
                </a:lnTo>
                <a:lnTo>
                  <a:pt x="589165" y="4927"/>
                </a:lnTo>
                <a:lnTo>
                  <a:pt x="576999" y="4432"/>
                </a:lnTo>
                <a:lnTo>
                  <a:pt x="523240" y="2692"/>
                </a:lnTo>
                <a:lnTo>
                  <a:pt x="465924" y="1219"/>
                </a:lnTo>
                <a:lnTo>
                  <a:pt x="405066" y="0"/>
                </a:lnTo>
                <a:lnTo>
                  <a:pt x="334924" y="330"/>
                </a:lnTo>
                <a:lnTo>
                  <a:pt x="272440" y="2463"/>
                </a:lnTo>
                <a:lnTo>
                  <a:pt x="217614" y="6388"/>
                </a:lnTo>
                <a:lnTo>
                  <a:pt x="170446" y="12128"/>
                </a:lnTo>
                <a:lnTo>
                  <a:pt x="130911" y="19672"/>
                </a:lnTo>
                <a:lnTo>
                  <a:pt x="74815" y="40157"/>
                </a:lnTo>
                <a:lnTo>
                  <a:pt x="40538" y="69418"/>
                </a:lnTo>
                <a:lnTo>
                  <a:pt x="17767" y="105257"/>
                </a:lnTo>
                <a:lnTo>
                  <a:pt x="4254" y="149148"/>
                </a:lnTo>
                <a:lnTo>
                  <a:pt x="0" y="201079"/>
                </a:lnTo>
                <a:lnTo>
                  <a:pt x="2882" y="221424"/>
                </a:lnTo>
                <a:lnTo>
                  <a:pt x="16891" y="258457"/>
                </a:lnTo>
                <a:lnTo>
                  <a:pt x="51041" y="295808"/>
                </a:lnTo>
                <a:lnTo>
                  <a:pt x="87401" y="311861"/>
                </a:lnTo>
                <a:lnTo>
                  <a:pt x="164668" y="327088"/>
                </a:lnTo>
                <a:lnTo>
                  <a:pt x="212077" y="332282"/>
                </a:lnTo>
                <a:lnTo>
                  <a:pt x="265341" y="335864"/>
                </a:lnTo>
                <a:lnTo>
                  <a:pt x="280352" y="336931"/>
                </a:lnTo>
                <a:lnTo>
                  <a:pt x="345363" y="339204"/>
                </a:lnTo>
                <a:lnTo>
                  <a:pt x="395363" y="340410"/>
                </a:lnTo>
                <a:lnTo>
                  <a:pt x="457022" y="341655"/>
                </a:lnTo>
                <a:lnTo>
                  <a:pt x="530352" y="342938"/>
                </a:lnTo>
                <a:lnTo>
                  <a:pt x="615340" y="344284"/>
                </a:lnTo>
                <a:lnTo>
                  <a:pt x="805395" y="351840"/>
                </a:lnTo>
                <a:lnTo>
                  <a:pt x="869518" y="350685"/>
                </a:lnTo>
                <a:lnTo>
                  <a:pt x="931024" y="344678"/>
                </a:lnTo>
                <a:lnTo>
                  <a:pt x="936066" y="343801"/>
                </a:lnTo>
                <a:lnTo>
                  <a:pt x="967295" y="344284"/>
                </a:lnTo>
                <a:lnTo>
                  <a:pt x="1157808" y="351840"/>
                </a:lnTo>
                <a:lnTo>
                  <a:pt x="1190269" y="351866"/>
                </a:lnTo>
                <a:lnTo>
                  <a:pt x="1222082" y="350685"/>
                </a:lnTo>
                <a:lnTo>
                  <a:pt x="1283728" y="344678"/>
                </a:lnTo>
                <a:lnTo>
                  <a:pt x="1338402" y="333311"/>
                </a:lnTo>
                <a:lnTo>
                  <a:pt x="1403794" y="285838"/>
                </a:lnTo>
                <a:lnTo>
                  <a:pt x="1423047" y="247281"/>
                </a:lnTo>
                <a:lnTo>
                  <a:pt x="1430515" y="202666"/>
                </a:lnTo>
                <a:close/>
              </a:path>
            </a:pathLst>
          </a:custGeom>
          <a:solidFill>
            <a:srgbClr val="F4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752340" y="744696"/>
            <a:ext cx="3107690" cy="1550035"/>
          </a:xfrm>
          <a:prstGeom prst="rect">
            <a:avLst/>
          </a:prstGeom>
        </p:spPr>
        <p:txBody>
          <a:bodyPr vert="horz" wrap="square" lIns="0" tIns="147955" rIns="0" bIns="0" rtlCol="0">
            <a:spAutoFit/>
          </a:bodyPr>
          <a:lstStyle/>
          <a:p>
            <a:pPr marR="295275" algn="ctr">
              <a:lnSpc>
                <a:spcPct val="100000"/>
              </a:lnSpc>
              <a:spcBef>
                <a:spcPts val="1165"/>
              </a:spcBef>
            </a:pPr>
            <a:r>
              <a:rPr sz="2000" b="1" spc="-25" dirty="0">
                <a:solidFill>
                  <a:srgbClr val="1F506B"/>
                </a:solidFill>
                <a:latin typeface="Trebuchet MS"/>
                <a:cs typeface="Trebuchet MS"/>
              </a:rPr>
              <a:t>01.</a:t>
            </a:r>
            <a:endParaRPr sz="2000">
              <a:latin typeface="Trebuchet MS"/>
              <a:cs typeface="Trebuchet MS"/>
            </a:endParaRPr>
          </a:p>
          <a:p>
            <a:pPr marL="12700" marR="5080" indent="-5715" algn="ctr">
              <a:lnSpc>
                <a:spcPct val="100000"/>
              </a:lnSpc>
              <a:spcBef>
                <a:spcPts val="855"/>
              </a:spcBef>
            </a:pPr>
            <a:r>
              <a:rPr sz="1600" b="1" dirty="0">
                <a:solidFill>
                  <a:srgbClr val="001F5F"/>
                </a:solidFill>
                <a:latin typeface="Trebuchet MS"/>
                <a:cs typeface="Trebuchet MS"/>
              </a:rPr>
              <a:t>SINEA</a:t>
            </a:r>
            <a:r>
              <a:rPr sz="1600" b="1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(Sistema</a:t>
            </a:r>
            <a:r>
              <a:rPr sz="1600" spc="-5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600" spc="-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Interconexión </a:t>
            </a:r>
            <a:r>
              <a:rPr sz="1600" spc="-40" dirty="0">
                <a:solidFill>
                  <a:srgbClr val="001F5F"/>
                </a:solidFill>
                <a:latin typeface="Trebuchet MS"/>
                <a:cs typeface="Trebuchet MS"/>
              </a:rPr>
              <a:t>Eléctrica</a:t>
            </a:r>
            <a:r>
              <a:rPr sz="1600" spc="-1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40" dirty="0">
                <a:solidFill>
                  <a:srgbClr val="001F5F"/>
                </a:solidFill>
                <a:latin typeface="Trebuchet MS"/>
                <a:cs typeface="Trebuchet MS"/>
              </a:rPr>
              <a:t>Andina)</a:t>
            </a:r>
            <a:r>
              <a:rPr sz="16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que</a:t>
            </a:r>
            <a:r>
              <a:rPr sz="16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001F5F"/>
                </a:solidFill>
                <a:latin typeface="Trebuchet MS"/>
                <a:cs typeface="Trebuchet MS"/>
              </a:rPr>
              <a:t>reúne</a:t>
            </a:r>
            <a:r>
              <a:rPr sz="16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001F5F"/>
                </a:solidFill>
                <a:latin typeface="Trebuchet MS"/>
                <a:cs typeface="Trebuchet MS"/>
              </a:rPr>
              <a:t>a </a:t>
            </a:r>
            <a:r>
              <a:rPr sz="1600" spc="-55" dirty="0">
                <a:solidFill>
                  <a:srgbClr val="001F5F"/>
                </a:solidFill>
                <a:latin typeface="Trebuchet MS"/>
                <a:cs typeface="Trebuchet MS"/>
              </a:rPr>
              <a:t>Bolivia,</a:t>
            </a:r>
            <a:r>
              <a:rPr sz="16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001F5F"/>
                </a:solidFill>
                <a:latin typeface="Trebuchet MS"/>
                <a:cs typeface="Trebuchet MS"/>
              </a:rPr>
              <a:t>Chile,</a:t>
            </a:r>
            <a:r>
              <a:rPr sz="16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Colombia,</a:t>
            </a:r>
            <a:r>
              <a:rPr sz="16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Ecuador</a:t>
            </a:r>
            <a:r>
              <a:rPr sz="16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001F5F"/>
                </a:solidFill>
                <a:latin typeface="Trebuchet MS"/>
                <a:cs typeface="Trebuchet MS"/>
              </a:rPr>
              <a:t>y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Perú;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093766" y="2524505"/>
            <a:ext cx="2254250" cy="367665"/>
          </a:xfrm>
          <a:custGeom>
            <a:avLst/>
            <a:gdLst/>
            <a:ahLst/>
            <a:cxnLst/>
            <a:rect l="l" t="t" r="r" b="b"/>
            <a:pathLst>
              <a:path w="2254250" h="367664">
                <a:moveTo>
                  <a:pt x="2254224" y="217906"/>
                </a:moveTo>
                <a:lnTo>
                  <a:pt x="2249474" y="167246"/>
                </a:lnTo>
                <a:lnTo>
                  <a:pt x="2226386" y="117640"/>
                </a:lnTo>
                <a:lnTo>
                  <a:pt x="2195182" y="88569"/>
                </a:lnTo>
                <a:lnTo>
                  <a:pt x="2150719" y="66268"/>
                </a:lnTo>
                <a:lnTo>
                  <a:pt x="2075053" y="49745"/>
                </a:lnTo>
                <a:lnTo>
                  <a:pt x="2020646" y="41668"/>
                </a:lnTo>
                <a:lnTo>
                  <a:pt x="1962226" y="34861"/>
                </a:lnTo>
                <a:lnTo>
                  <a:pt x="1899805" y="29324"/>
                </a:lnTo>
                <a:lnTo>
                  <a:pt x="1820760" y="24574"/>
                </a:lnTo>
                <a:lnTo>
                  <a:pt x="1776742" y="22504"/>
                </a:lnTo>
                <a:lnTo>
                  <a:pt x="1729727" y="20650"/>
                </a:lnTo>
                <a:lnTo>
                  <a:pt x="1679702" y="18986"/>
                </a:lnTo>
                <a:lnTo>
                  <a:pt x="1626666" y="17538"/>
                </a:lnTo>
                <a:lnTo>
                  <a:pt x="1570647" y="16294"/>
                </a:lnTo>
                <a:lnTo>
                  <a:pt x="1511617" y="15240"/>
                </a:lnTo>
                <a:lnTo>
                  <a:pt x="1434160" y="15570"/>
                </a:lnTo>
                <a:lnTo>
                  <a:pt x="1365148" y="17703"/>
                </a:lnTo>
                <a:lnTo>
                  <a:pt x="1304594" y="21628"/>
                </a:lnTo>
                <a:lnTo>
                  <a:pt x="1257274" y="26847"/>
                </a:lnTo>
                <a:lnTo>
                  <a:pt x="1216253" y="24574"/>
                </a:lnTo>
                <a:lnTo>
                  <a:pt x="1172222" y="22504"/>
                </a:lnTo>
                <a:lnTo>
                  <a:pt x="1125207" y="20650"/>
                </a:lnTo>
                <a:lnTo>
                  <a:pt x="1075182" y="18986"/>
                </a:lnTo>
                <a:lnTo>
                  <a:pt x="1022146" y="17538"/>
                </a:lnTo>
                <a:lnTo>
                  <a:pt x="966127" y="16294"/>
                </a:lnTo>
                <a:lnTo>
                  <a:pt x="907097" y="15240"/>
                </a:lnTo>
                <a:lnTo>
                  <a:pt x="851255" y="15481"/>
                </a:lnTo>
                <a:lnTo>
                  <a:pt x="835545" y="14084"/>
                </a:lnTo>
                <a:lnTo>
                  <a:pt x="756513" y="9334"/>
                </a:lnTo>
                <a:lnTo>
                  <a:pt x="712482" y="7264"/>
                </a:lnTo>
                <a:lnTo>
                  <a:pt x="665467" y="5410"/>
                </a:lnTo>
                <a:lnTo>
                  <a:pt x="615442" y="3746"/>
                </a:lnTo>
                <a:lnTo>
                  <a:pt x="562406" y="2298"/>
                </a:lnTo>
                <a:lnTo>
                  <a:pt x="506387" y="1054"/>
                </a:lnTo>
                <a:lnTo>
                  <a:pt x="447357" y="0"/>
                </a:lnTo>
                <a:lnTo>
                  <a:pt x="369900" y="330"/>
                </a:lnTo>
                <a:lnTo>
                  <a:pt x="300888" y="2463"/>
                </a:lnTo>
                <a:lnTo>
                  <a:pt x="240334" y="6388"/>
                </a:lnTo>
                <a:lnTo>
                  <a:pt x="188239" y="12128"/>
                </a:lnTo>
                <a:lnTo>
                  <a:pt x="144589" y="19672"/>
                </a:lnTo>
                <a:lnTo>
                  <a:pt x="82626" y="40157"/>
                </a:lnTo>
                <a:lnTo>
                  <a:pt x="44767" y="69418"/>
                </a:lnTo>
                <a:lnTo>
                  <a:pt x="19621" y="105257"/>
                </a:lnTo>
                <a:lnTo>
                  <a:pt x="4699" y="149148"/>
                </a:lnTo>
                <a:lnTo>
                  <a:pt x="0" y="201079"/>
                </a:lnTo>
                <a:lnTo>
                  <a:pt x="3187" y="221424"/>
                </a:lnTo>
                <a:lnTo>
                  <a:pt x="18656" y="258457"/>
                </a:lnTo>
                <a:lnTo>
                  <a:pt x="56362" y="295808"/>
                </a:lnTo>
                <a:lnTo>
                  <a:pt x="96532" y="311861"/>
                </a:lnTo>
                <a:lnTo>
                  <a:pt x="135966" y="320281"/>
                </a:lnTo>
                <a:lnTo>
                  <a:pt x="181864" y="327088"/>
                </a:lnTo>
                <a:lnTo>
                  <a:pt x="234226" y="332282"/>
                </a:lnTo>
                <a:lnTo>
                  <a:pt x="293052" y="335864"/>
                </a:lnTo>
                <a:lnTo>
                  <a:pt x="306844" y="336791"/>
                </a:lnTo>
                <a:lnTo>
                  <a:pt x="364032" y="338759"/>
                </a:lnTo>
                <a:lnTo>
                  <a:pt x="407416" y="339801"/>
                </a:lnTo>
                <a:lnTo>
                  <a:pt x="460667" y="340868"/>
                </a:lnTo>
                <a:lnTo>
                  <a:pt x="523773" y="341972"/>
                </a:lnTo>
                <a:lnTo>
                  <a:pt x="596747" y="343103"/>
                </a:lnTo>
                <a:lnTo>
                  <a:pt x="658241" y="343992"/>
                </a:lnTo>
                <a:lnTo>
                  <a:pt x="693966" y="347522"/>
                </a:lnTo>
                <a:lnTo>
                  <a:pt x="752792" y="351104"/>
                </a:lnTo>
                <a:lnTo>
                  <a:pt x="766584" y="352031"/>
                </a:lnTo>
                <a:lnTo>
                  <a:pt x="790244" y="353009"/>
                </a:lnTo>
                <a:lnTo>
                  <a:pt x="867156" y="355041"/>
                </a:lnTo>
                <a:lnTo>
                  <a:pt x="920407" y="356108"/>
                </a:lnTo>
                <a:lnTo>
                  <a:pt x="983513" y="357212"/>
                </a:lnTo>
                <a:lnTo>
                  <a:pt x="1056487" y="358343"/>
                </a:lnTo>
                <a:lnTo>
                  <a:pt x="1139329" y="359524"/>
                </a:lnTo>
                <a:lnTo>
                  <a:pt x="1349235" y="367080"/>
                </a:lnTo>
                <a:lnTo>
                  <a:pt x="1420050" y="365925"/>
                </a:lnTo>
                <a:lnTo>
                  <a:pt x="1487970" y="359918"/>
                </a:lnTo>
                <a:lnTo>
                  <a:pt x="1513395" y="355879"/>
                </a:lnTo>
                <a:lnTo>
                  <a:pt x="1524927" y="356108"/>
                </a:lnTo>
                <a:lnTo>
                  <a:pt x="1588033" y="357212"/>
                </a:lnTo>
                <a:lnTo>
                  <a:pt x="1661007" y="358343"/>
                </a:lnTo>
                <a:lnTo>
                  <a:pt x="1743849" y="359524"/>
                </a:lnTo>
                <a:lnTo>
                  <a:pt x="1953755" y="367080"/>
                </a:lnTo>
                <a:lnTo>
                  <a:pt x="2024570" y="365925"/>
                </a:lnTo>
                <a:lnTo>
                  <a:pt x="2092490" y="359918"/>
                </a:lnTo>
                <a:lnTo>
                  <a:pt x="2152751" y="348551"/>
                </a:lnTo>
                <a:lnTo>
                  <a:pt x="2190597" y="333603"/>
                </a:lnTo>
                <a:lnTo>
                  <a:pt x="2224786" y="301078"/>
                </a:lnTo>
                <a:lnTo>
                  <a:pt x="2245995" y="262521"/>
                </a:lnTo>
                <a:lnTo>
                  <a:pt x="2254224" y="217906"/>
                </a:lnTo>
                <a:close/>
              </a:path>
            </a:pathLst>
          </a:custGeom>
          <a:solidFill>
            <a:srgbClr val="F4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425" y="3392322"/>
            <a:ext cx="1344752" cy="241394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474" y="198480"/>
            <a:ext cx="2584589" cy="2903763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5449998" y="4284546"/>
            <a:ext cx="1875155" cy="324485"/>
          </a:xfrm>
          <a:custGeom>
            <a:avLst/>
            <a:gdLst/>
            <a:ahLst/>
            <a:cxnLst/>
            <a:rect l="l" t="t" r="r" b="b"/>
            <a:pathLst>
              <a:path w="1875154" h="324485">
                <a:moveTo>
                  <a:pt x="704859" y="1"/>
                </a:moveTo>
                <a:lnTo>
                  <a:pt x="625653" y="0"/>
                </a:lnTo>
                <a:lnTo>
                  <a:pt x="551841" y="671"/>
                </a:lnTo>
                <a:lnTo>
                  <a:pt x="483421" y="2015"/>
                </a:lnTo>
                <a:lnTo>
                  <a:pt x="420395" y="4033"/>
                </a:lnTo>
                <a:lnTo>
                  <a:pt x="362761" y="6723"/>
                </a:lnTo>
                <a:lnTo>
                  <a:pt x="310519" y="10086"/>
                </a:lnTo>
                <a:lnTo>
                  <a:pt x="263669" y="14123"/>
                </a:lnTo>
                <a:lnTo>
                  <a:pt x="222212" y="18833"/>
                </a:lnTo>
                <a:lnTo>
                  <a:pt x="155472" y="30273"/>
                </a:lnTo>
                <a:lnTo>
                  <a:pt x="70530" y="63964"/>
                </a:lnTo>
                <a:lnTo>
                  <a:pt x="30900" y="96989"/>
                </a:lnTo>
                <a:lnTo>
                  <a:pt x="7389" y="137427"/>
                </a:lnTo>
                <a:lnTo>
                  <a:pt x="0" y="185278"/>
                </a:lnTo>
                <a:lnTo>
                  <a:pt x="5013" y="204020"/>
                </a:lnTo>
                <a:lnTo>
                  <a:pt x="29389" y="238142"/>
                </a:lnTo>
                <a:lnTo>
                  <a:pt x="65873" y="263568"/>
                </a:lnTo>
                <a:lnTo>
                  <a:pt x="117540" y="280482"/>
                </a:lnTo>
                <a:lnTo>
                  <a:pt x="192378" y="292687"/>
                </a:lnTo>
                <a:lnTo>
                  <a:pt x="237196" y="297363"/>
                </a:lnTo>
                <a:lnTo>
                  <a:pt x="286539" y="301378"/>
                </a:lnTo>
                <a:lnTo>
                  <a:pt x="340410" y="304734"/>
                </a:lnTo>
                <a:lnTo>
                  <a:pt x="398808" y="307430"/>
                </a:lnTo>
                <a:lnTo>
                  <a:pt x="461733" y="309465"/>
                </a:lnTo>
                <a:lnTo>
                  <a:pt x="474499" y="310036"/>
                </a:lnTo>
                <a:lnTo>
                  <a:pt x="520753" y="311218"/>
                </a:lnTo>
                <a:lnTo>
                  <a:pt x="594634" y="312456"/>
                </a:lnTo>
                <a:lnTo>
                  <a:pt x="641934" y="313095"/>
                </a:lnTo>
                <a:lnTo>
                  <a:pt x="696141" y="313749"/>
                </a:lnTo>
                <a:lnTo>
                  <a:pt x="757254" y="314416"/>
                </a:lnTo>
                <a:lnTo>
                  <a:pt x="825274" y="315096"/>
                </a:lnTo>
                <a:lnTo>
                  <a:pt x="900200" y="315791"/>
                </a:lnTo>
                <a:lnTo>
                  <a:pt x="982032" y="316499"/>
                </a:lnTo>
                <a:lnTo>
                  <a:pt x="1070770" y="317221"/>
                </a:lnTo>
                <a:lnTo>
                  <a:pt x="1401502" y="324186"/>
                </a:lnTo>
                <a:lnTo>
                  <a:pt x="1457859" y="324216"/>
                </a:lnTo>
                <a:lnTo>
                  <a:pt x="1513086" y="323127"/>
                </a:lnTo>
                <a:lnTo>
                  <a:pt x="1567173" y="320920"/>
                </a:lnTo>
                <a:lnTo>
                  <a:pt x="1620111" y="317594"/>
                </a:lnTo>
                <a:lnTo>
                  <a:pt x="1671987" y="312771"/>
                </a:lnTo>
                <a:lnTo>
                  <a:pt x="1715044" y="307121"/>
                </a:lnTo>
                <a:lnTo>
                  <a:pt x="1774679" y="293343"/>
                </a:lnTo>
                <a:lnTo>
                  <a:pt x="1828554" y="263379"/>
                </a:lnTo>
                <a:lnTo>
                  <a:pt x="1861976" y="227845"/>
                </a:lnTo>
                <a:lnTo>
                  <a:pt x="1874941" y="186738"/>
                </a:lnTo>
                <a:lnTo>
                  <a:pt x="1867447" y="140059"/>
                </a:lnTo>
                <a:lnTo>
                  <a:pt x="1831080" y="94349"/>
                </a:lnTo>
                <a:lnTo>
                  <a:pt x="1781909" y="67567"/>
                </a:lnTo>
                <a:lnTo>
                  <a:pt x="1711861" y="47022"/>
                </a:lnTo>
                <a:lnTo>
                  <a:pt x="1672030" y="40376"/>
                </a:lnTo>
                <a:lnTo>
                  <a:pt x="1627428" y="35327"/>
                </a:lnTo>
                <a:lnTo>
                  <a:pt x="1580764" y="30655"/>
                </a:lnTo>
                <a:lnTo>
                  <a:pt x="1532038" y="26360"/>
                </a:lnTo>
                <a:lnTo>
                  <a:pt x="1481249" y="22443"/>
                </a:lnTo>
                <a:lnTo>
                  <a:pt x="1428398" y="18906"/>
                </a:lnTo>
                <a:lnTo>
                  <a:pt x="1373485" y="15750"/>
                </a:lnTo>
                <a:lnTo>
                  <a:pt x="1316510" y="12975"/>
                </a:lnTo>
                <a:lnTo>
                  <a:pt x="1277097" y="11433"/>
                </a:lnTo>
                <a:lnTo>
                  <a:pt x="1235584" y="9975"/>
                </a:lnTo>
                <a:lnTo>
                  <a:pt x="1191969" y="8601"/>
                </a:lnTo>
                <a:lnTo>
                  <a:pt x="1146252" y="7310"/>
                </a:lnTo>
                <a:lnTo>
                  <a:pt x="1098435" y="6104"/>
                </a:lnTo>
                <a:lnTo>
                  <a:pt x="1048515" y="4981"/>
                </a:lnTo>
                <a:lnTo>
                  <a:pt x="996494" y="3941"/>
                </a:lnTo>
                <a:lnTo>
                  <a:pt x="942371" y="2986"/>
                </a:lnTo>
                <a:lnTo>
                  <a:pt x="886146" y="2114"/>
                </a:lnTo>
                <a:lnTo>
                  <a:pt x="827819" y="1326"/>
                </a:lnTo>
                <a:lnTo>
                  <a:pt x="767390" y="621"/>
                </a:lnTo>
                <a:lnTo>
                  <a:pt x="704859" y="1"/>
                </a:lnTo>
                <a:close/>
              </a:path>
            </a:pathLst>
          </a:custGeom>
          <a:solidFill>
            <a:srgbClr val="F4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785995" y="2406586"/>
            <a:ext cx="3368040" cy="379666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315720">
              <a:lnSpc>
                <a:spcPct val="100000"/>
              </a:lnSpc>
              <a:spcBef>
                <a:spcPts val="860"/>
              </a:spcBef>
            </a:pPr>
            <a:r>
              <a:rPr sz="2000" b="1" spc="-25" dirty="0">
                <a:solidFill>
                  <a:srgbClr val="1F506B"/>
                </a:solidFill>
                <a:latin typeface="Trebuchet MS"/>
                <a:cs typeface="Trebuchet MS"/>
              </a:rPr>
              <a:t>02.</a:t>
            </a:r>
            <a:endParaRPr sz="2000">
              <a:latin typeface="Trebuchet MS"/>
              <a:cs typeface="Trebuchet MS"/>
            </a:endParaRPr>
          </a:p>
          <a:p>
            <a:pPr marL="12700" marR="5080" indent="-2540" algn="ctr">
              <a:lnSpc>
                <a:spcPct val="100000"/>
              </a:lnSpc>
              <a:spcBef>
                <a:spcPts val="610"/>
              </a:spcBef>
            </a:pPr>
            <a:r>
              <a:rPr sz="1600" b="1" spc="60" dirty="0">
                <a:solidFill>
                  <a:srgbClr val="001F5F"/>
                </a:solidFill>
                <a:latin typeface="Trebuchet MS"/>
                <a:cs typeface="Trebuchet MS"/>
              </a:rPr>
              <a:t>SIESUR</a:t>
            </a:r>
            <a:r>
              <a:rPr sz="1600" b="1" spc="-1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(Sistema</a:t>
            </a:r>
            <a:r>
              <a:rPr sz="16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600" spc="-1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Integración </a:t>
            </a:r>
            <a:r>
              <a:rPr sz="1600" spc="-45" dirty="0">
                <a:solidFill>
                  <a:srgbClr val="001F5F"/>
                </a:solidFill>
                <a:latin typeface="Trebuchet MS"/>
                <a:cs typeface="Trebuchet MS"/>
              </a:rPr>
              <a:t>Energética</a:t>
            </a:r>
            <a:r>
              <a:rPr sz="16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6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los</a:t>
            </a:r>
            <a:r>
              <a:rPr sz="16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países</a:t>
            </a:r>
            <a:r>
              <a:rPr sz="1600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001F5F"/>
                </a:solidFill>
                <a:latin typeface="Trebuchet MS"/>
                <a:cs typeface="Trebuchet MS"/>
              </a:rPr>
              <a:t>del</a:t>
            </a:r>
            <a:r>
              <a:rPr sz="1600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Cono</a:t>
            </a:r>
            <a:r>
              <a:rPr sz="16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001F5F"/>
                </a:solidFill>
                <a:latin typeface="Trebuchet MS"/>
                <a:cs typeface="Trebuchet MS"/>
              </a:rPr>
              <a:t>Sur)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que</a:t>
            </a:r>
            <a:r>
              <a:rPr sz="16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001F5F"/>
                </a:solidFill>
                <a:latin typeface="Trebuchet MS"/>
                <a:cs typeface="Trebuchet MS"/>
              </a:rPr>
              <a:t>Involucra</a:t>
            </a:r>
            <a:r>
              <a:rPr sz="1600" spc="-1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16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65" dirty="0">
                <a:solidFill>
                  <a:srgbClr val="001F5F"/>
                </a:solidFill>
                <a:latin typeface="Trebuchet MS"/>
                <a:cs typeface="Trebuchet MS"/>
              </a:rPr>
              <a:t>Argentina,</a:t>
            </a:r>
            <a:r>
              <a:rPr sz="16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Brasil, </a:t>
            </a:r>
            <a:r>
              <a:rPr sz="1600" spc="-45" dirty="0">
                <a:solidFill>
                  <a:srgbClr val="001F5F"/>
                </a:solidFill>
                <a:latin typeface="Trebuchet MS"/>
                <a:cs typeface="Trebuchet MS"/>
              </a:rPr>
              <a:t>Chile,</a:t>
            </a:r>
            <a:r>
              <a:rPr sz="16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001F5F"/>
                </a:solidFill>
                <a:latin typeface="Trebuchet MS"/>
                <a:cs typeface="Trebuchet MS"/>
              </a:rPr>
              <a:t>Paraguay</a:t>
            </a:r>
            <a:r>
              <a:rPr sz="1600" spc="-1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6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Uruguay</a:t>
            </a:r>
            <a:r>
              <a:rPr sz="16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con</a:t>
            </a:r>
            <a:r>
              <a:rPr sz="16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la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posible</a:t>
            </a:r>
            <a:r>
              <a:rPr sz="16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001F5F"/>
                </a:solidFill>
                <a:latin typeface="Trebuchet MS"/>
                <a:cs typeface="Trebuchet MS"/>
              </a:rPr>
              <a:t>incorporación</a:t>
            </a:r>
            <a:r>
              <a:rPr sz="1600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6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Bolivia</a:t>
            </a:r>
            <a:endParaRPr sz="1600">
              <a:latin typeface="Trebuchet MS"/>
              <a:cs typeface="Trebuchet MS"/>
            </a:endParaRPr>
          </a:p>
          <a:p>
            <a:pPr marL="1419225">
              <a:lnSpc>
                <a:spcPct val="100000"/>
              </a:lnSpc>
              <a:spcBef>
                <a:spcPts val="1030"/>
              </a:spcBef>
            </a:pPr>
            <a:r>
              <a:rPr sz="2000" b="1" spc="-25" dirty="0">
                <a:solidFill>
                  <a:srgbClr val="1F506B"/>
                </a:solidFill>
                <a:latin typeface="Trebuchet MS"/>
                <a:cs typeface="Trebuchet MS"/>
              </a:rPr>
              <a:t>03.</a:t>
            </a:r>
            <a:endParaRPr sz="2000">
              <a:latin typeface="Trebuchet MS"/>
              <a:cs typeface="Trebuchet MS"/>
            </a:endParaRPr>
          </a:p>
          <a:p>
            <a:pPr marL="233679" marR="108585" indent="635" algn="ctr">
              <a:lnSpc>
                <a:spcPct val="100000"/>
              </a:lnSpc>
              <a:spcBef>
                <a:spcPts val="1365"/>
              </a:spcBef>
            </a:pPr>
            <a:r>
              <a:rPr sz="1600" b="1" spc="50" dirty="0">
                <a:solidFill>
                  <a:srgbClr val="001F5F"/>
                </a:solidFill>
                <a:latin typeface="Trebuchet MS"/>
                <a:cs typeface="Trebuchet MS"/>
              </a:rPr>
              <a:t>ARCO</a:t>
            </a:r>
            <a:r>
              <a:rPr sz="1600" b="1" spc="-1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001F5F"/>
                </a:solidFill>
                <a:latin typeface="Trebuchet MS"/>
                <a:cs typeface="Trebuchet MS"/>
              </a:rPr>
              <a:t>NORTE</a:t>
            </a:r>
            <a:r>
              <a:rPr sz="1600" b="1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que</a:t>
            </a:r>
            <a:r>
              <a:rPr sz="16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busca</a:t>
            </a:r>
            <a:r>
              <a:rPr sz="16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la </a:t>
            </a:r>
            <a:r>
              <a:rPr sz="1600" spc="-50" dirty="0">
                <a:solidFill>
                  <a:srgbClr val="001F5F"/>
                </a:solidFill>
                <a:latin typeface="Trebuchet MS"/>
                <a:cs typeface="Trebuchet MS"/>
              </a:rPr>
              <a:t>interconexión</a:t>
            </a:r>
            <a:r>
              <a:rPr sz="1600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6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001F5F"/>
                </a:solidFill>
                <a:latin typeface="Trebuchet MS"/>
                <a:cs typeface="Trebuchet MS"/>
              </a:rPr>
              <a:t>Brasil</a:t>
            </a:r>
            <a:r>
              <a:rPr sz="1600" spc="-1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con</a:t>
            </a:r>
            <a:r>
              <a:rPr sz="16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los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países</a:t>
            </a:r>
            <a:r>
              <a:rPr sz="16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6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6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costa</a:t>
            </a:r>
            <a:r>
              <a:rPr sz="16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001F5F"/>
                </a:solidFill>
                <a:latin typeface="Trebuchet MS"/>
                <a:cs typeface="Trebuchet MS"/>
              </a:rPr>
              <a:t>norte</a:t>
            </a:r>
            <a:r>
              <a:rPr sz="16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de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Sudamérica</a:t>
            </a:r>
            <a:r>
              <a:rPr sz="1600" spc="-1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(Guyana</a:t>
            </a:r>
            <a:r>
              <a:rPr sz="16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6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Surinam)</a:t>
            </a:r>
            <a:r>
              <a:rPr sz="16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rebuchet MS"/>
                <a:cs typeface="Trebuchet MS"/>
              </a:rPr>
              <a:t>al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que</a:t>
            </a:r>
            <a:r>
              <a:rPr sz="16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se</a:t>
            </a:r>
            <a:r>
              <a:rPr sz="16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001F5F"/>
                </a:solidFill>
                <a:latin typeface="Trebuchet MS"/>
                <a:cs typeface="Trebuchet MS"/>
              </a:rPr>
              <a:t>incorporaría</a:t>
            </a:r>
            <a:r>
              <a:rPr sz="16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rebuchet MS"/>
                <a:cs typeface="Trebuchet MS"/>
              </a:rPr>
              <a:t>Guayana Francesa.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590" rIns="0" bIns="0" rtlCol="0">
            <a:spAutoFit/>
          </a:bodyPr>
          <a:lstStyle/>
          <a:p>
            <a:pPr marL="63055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AGENDA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69900" algn="l"/>
              </a:tabLst>
            </a:pPr>
            <a:r>
              <a:rPr spc="-40" dirty="0"/>
              <a:t>Antecedentes</a:t>
            </a:r>
            <a:r>
              <a:rPr spc="-150" dirty="0"/>
              <a:t> </a:t>
            </a:r>
            <a:r>
              <a:rPr spc="-455" dirty="0"/>
              <a:t>/</a:t>
            </a:r>
            <a:r>
              <a:rPr spc="-175" dirty="0"/>
              <a:t> </a:t>
            </a:r>
            <a:r>
              <a:rPr dirty="0"/>
              <a:t>Marco</a:t>
            </a:r>
            <a:r>
              <a:rPr spc="-165" dirty="0"/>
              <a:t> </a:t>
            </a:r>
            <a:r>
              <a:rPr spc="-10" dirty="0"/>
              <a:t>Regulatorio</a:t>
            </a:r>
          </a:p>
          <a:p>
            <a:pPr marL="469900" marR="5080" indent="-457834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35" dirty="0"/>
              <a:t>Introducción</a:t>
            </a:r>
            <a:r>
              <a:rPr spc="-175" dirty="0"/>
              <a:t> </a:t>
            </a:r>
            <a:r>
              <a:rPr spc="-50" dirty="0"/>
              <a:t>al</a:t>
            </a:r>
            <a:r>
              <a:rPr spc="-204" dirty="0"/>
              <a:t> </a:t>
            </a:r>
            <a:r>
              <a:rPr dirty="0"/>
              <a:t>Mercado</a:t>
            </a:r>
            <a:r>
              <a:rPr spc="-180" dirty="0"/>
              <a:t> </a:t>
            </a:r>
            <a:r>
              <a:rPr spc="-25" dirty="0"/>
              <a:t>Mayorista</a:t>
            </a:r>
            <a:r>
              <a:rPr spc="-195" dirty="0"/>
              <a:t> </a:t>
            </a:r>
            <a:r>
              <a:rPr spc="-40" dirty="0"/>
              <a:t>de</a:t>
            </a:r>
            <a:r>
              <a:rPr spc="-200" dirty="0"/>
              <a:t> </a:t>
            </a:r>
            <a:r>
              <a:rPr spc="-30" dirty="0"/>
              <a:t>Electricidad </a:t>
            </a:r>
            <a:r>
              <a:rPr spc="-35" dirty="0"/>
              <a:t>en</a:t>
            </a:r>
            <a:r>
              <a:rPr spc="-225" dirty="0"/>
              <a:t> </a:t>
            </a:r>
            <a:r>
              <a:rPr spc="-10" dirty="0"/>
              <a:t>Colombia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40" dirty="0"/>
              <a:t>Experiencias</a:t>
            </a:r>
            <a:r>
              <a:rPr spc="-130" dirty="0"/>
              <a:t> </a:t>
            </a:r>
            <a:r>
              <a:rPr spc="-105" dirty="0"/>
              <a:t>TIE’s</a:t>
            </a:r>
            <a:r>
              <a:rPr spc="-125" dirty="0"/>
              <a:t> </a:t>
            </a:r>
            <a:r>
              <a:rPr dirty="0"/>
              <a:t>Colombia-</a:t>
            </a:r>
            <a:r>
              <a:rPr spc="-10" dirty="0"/>
              <a:t>Ecuador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dirty="0"/>
              <a:t>Estado</a:t>
            </a:r>
            <a:r>
              <a:rPr spc="-195" dirty="0"/>
              <a:t> </a:t>
            </a:r>
            <a:r>
              <a:rPr spc="-40" dirty="0"/>
              <a:t>de</a:t>
            </a:r>
            <a:r>
              <a:rPr spc="-180" dirty="0"/>
              <a:t> </a:t>
            </a:r>
            <a:r>
              <a:rPr dirty="0"/>
              <a:t>las</a:t>
            </a:r>
            <a:r>
              <a:rPr spc="-170" dirty="0"/>
              <a:t> </a:t>
            </a:r>
            <a:r>
              <a:rPr spc="-55" dirty="0"/>
              <a:t>interconexiones</a:t>
            </a:r>
            <a:r>
              <a:rPr spc="-130" dirty="0"/>
              <a:t> </a:t>
            </a:r>
            <a:r>
              <a:rPr spc="-35" dirty="0"/>
              <a:t>en</a:t>
            </a:r>
            <a:r>
              <a:rPr spc="-185" dirty="0"/>
              <a:t> </a:t>
            </a:r>
            <a:r>
              <a:rPr spc="-10" dirty="0"/>
              <a:t>Suramérica</a:t>
            </a: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69900" algn="l"/>
              </a:tabLst>
            </a:pPr>
            <a:r>
              <a:rPr b="1" spc="-55" dirty="0">
                <a:solidFill>
                  <a:srgbClr val="000000"/>
                </a:solidFill>
                <a:latin typeface="Trebuchet MS"/>
                <a:cs typeface="Trebuchet MS"/>
              </a:rPr>
              <a:t>Interconexión</a:t>
            </a:r>
            <a:r>
              <a:rPr b="1" spc="-114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20" dirty="0">
                <a:solidFill>
                  <a:srgbClr val="000000"/>
                </a:solidFill>
                <a:latin typeface="Trebuchet MS"/>
                <a:cs typeface="Trebuchet MS"/>
              </a:rPr>
              <a:t>Ecuador-Perú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/>
              <a:t>Oportunidades</a:t>
            </a:r>
            <a:r>
              <a:rPr spc="-204" dirty="0"/>
              <a:t> </a:t>
            </a:r>
            <a:r>
              <a:rPr spc="-114" dirty="0"/>
              <a:t>y</a:t>
            </a:r>
            <a:r>
              <a:rPr spc="-225" dirty="0"/>
              <a:t> </a:t>
            </a:r>
            <a:r>
              <a:rPr spc="-20" dirty="0"/>
              <a:t>Retos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/>
              <a:t>Conclusiones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590" rIns="0" bIns="0" rtlCol="0">
            <a:spAutoFit/>
          </a:bodyPr>
          <a:lstStyle/>
          <a:p>
            <a:pPr marL="63055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AGENDA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69900" algn="l"/>
              </a:tabLst>
            </a:pPr>
            <a:r>
              <a:rPr spc="-40" dirty="0">
                <a:solidFill>
                  <a:srgbClr val="000000"/>
                </a:solidFill>
              </a:rPr>
              <a:t>Antecedentes</a:t>
            </a:r>
            <a:r>
              <a:rPr spc="-150" dirty="0">
                <a:solidFill>
                  <a:srgbClr val="000000"/>
                </a:solidFill>
              </a:rPr>
              <a:t> </a:t>
            </a:r>
            <a:r>
              <a:rPr spc="-455" dirty="0">
                <a:solidFill>
                  <a:srgbClr val="000000"/>
                </a:solidFill>
              </a:rPr>
              <a:t>/</a:t>
            </a:r>
            <a:r>
              <a:rPr spc="-175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Marco</a:t>
            </a:r>
            <a:r>
              <a:rPr spc="-165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Regulatorio</a:t>
            </a:r>
          </a:p>
          <a:p>
            <a:pPr marL="469900" marR="5080" indent="-457834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35" dirty="0">
                <a:solidFill>
                  <a:srgbClr val="000000"/>
                </a:solidFill>
              </a:rPr>
              <a:t>Introducción</a:t>
            </a:r>
            <a:r>
              <a:rPr spc="-175" dirty="0">
                <a:solidFill>
                  <a:srgbClr val="000000"/>
                </a:solidFill>
              </a:rPr>
              <a:t> </a:t>
            </a:r>
            <a:r>
              <a:rPr spc="-50" dirty="0">
                <a:solidFill>
                  <a:srgbClr val="000000"/>
                </a:solidFill>
              </a:rPr>
              <a:t>al</a:t>
            </a:r>
            <a:r>
              <a:rPr spc="-204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Mercado</a:t>
            </a:r>
            <a:r>
              <a:rPr spc="-180" dirty="0">
                <a:solidFill>
                  <a:srgbClr val="000000"/>
                </a:solidFill>
              </a:rPr>
              <a:t> </a:t>
            </a:r>
            <a:r>
              <a:rPr spc="-25" dirty="0">
                <a:solidFill>
                  <a:srgbClr val="000000"/>
                </a:solidFill>
              </a:rPr>
              <a:t>Mayorista</a:t>
            </a:r>
            <a:r>
              <a:rPr spc="-195" dirty="0">
                <a:solidFill>
                  <a:srgbClr val="000000"/>
                </a:solidFill>
              </a:rPr>
              <a:t> </a:t>
            </a:r>
            <a:r>
              <a:rPr spc="-40" dirty="0">
                <a:solidFill>
                  <a:srgbClr val="000000"/>
                </a:solidFill>
              </a:rPr>
              <a:t>de</a:t>
            </a:r>
            <a:r>
              <a:rPr spc="-200" dirty="0">
                <a:solidFill>
                  <a:srgbClr val="000000"/>
                </a:solidFill>
              </a:rPr>
              <a:t> </a:t>
            </a:r>
            <a:r>
              <a:rPr spc="-30" dirty="0">
                <a:solidFill>
                  <a:srgbClr val="000000"/>
                </a:solidFill>
              </a:rPr>
              <a:t>Electricidad </a:t>
            </a:r>
            <a:r>
              <a:rPr spc="-35" dirty="0">
                <a:solidFill>
                  <a:srgbClr val="000000"/>
                </a:solidFill>
              </a:rPr>
              <a:t>en</a:t>
            </a:r>
            <a:r>
              <a:rPr spc="-225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Colombia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40" dirty="0">
                <a:solidFill>
                  <a:srgbClr val="000000"/>
                </a:solidFill>
              </a:rPr>
              <a:t>Experiencias</a:t>
            </a:r>
            <a:r>
              <a:rPr spc="-130" dirty="0">
                <a:solidFill>
                  <a:srgbClr val="000000"/>
                </a:solidFill>
              </a:rPr>
              <a:t> </a:t>
            </a:r>
            <a:r>
              <a:rPr spc="-105" dirty="0">
                <a:solidFill>
                  <a:srgbClr val="000000"/>
                </a:solidFill>
              </a:rPr>
              <a:t>TIE’s</a:t>
            </a:r>
            <a:r>
              <a:rPr spc="-125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Colombia-</a:t>
            </a:r>
            <a:r>
              <a:rPr spc="-10" dirty="0">
                <a:solidFill>
                  <a:srgbClr val="000000"/>
                </a:solidFill>
              </a:rPr>
              <a:t>Ecuador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dirty="0">
                <a:solidFill>
                  <a:srgbClr val="000000"/>
                </a:solidFill>
              </a:rPr>
              <a:t>Estado</a:t>
            </a:r>
            <a:r>
              <a:rPr spc="-195" dirty="0">
                <a:solidFill>
                  <a:srgbClr val="000000"/>
                </a:solidFill>
              </a:rPr>
              <a:t> </a:t>
            </a:r>
            <a:r>
              <a:rPr spc="-40" dirty="0">
                <a:solidFill>
                  <a:srgbClr val="000000"/>
                </a:solidFill>
              </a:rPr>
              <a:t>de</a:t>
            </a:r>
            <a:r>
              <a:rPr spc="-180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las</a:t>
            </a:r>
            <a:r>
              <a:rPr spc="-170" dirty="0">
                <a:solidFill>
                  <a:srgbClr val="000000"/>
                </a:solidFill>
              </a:rPr>
              <a:t> </a:t>
            </a:r>
            <a:r>
              <a:rPr spc="-55" dirty="0">
                <a:solidFill>
                  <a:srgbClr val="000000"/>
                </a:solidFill>
              </a:rPr>
              <a:t>interconexiones</a:t>
            </a:r>
            <a:r>
              <a:rPr spc="-130" dirty="0">
                <a:solidFill>
                  <a:srgbClr val="000000"/>
                </a:solidFill>
              </a:rPr>
              <a:t> </a:t>
            </a:r>
            <a:r>
              <a:rPr spc="-35" dirty="0">
                <a:solidFill>
                  <a:srgbClr val="000000"/>
                </a:solidFill>
              </a:rPr>
              <a:t>en</a:t>
            </a:r>
            <a:r>
              <a:rPr spc="-185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Suramerica</a:t>
            </a: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69900" algn="l"/>
              </a:tabLst>
            </a:pPr>
            <a:r>
              <a:rPr spc="-65" dirty="0">
                <a:solidFill>
                  <a:srgbClr val="000000"/>
                </a:solidFill>
              </a:rPr>
              <a:t>Interconexión</a:t>
            </a:r>
            <a:r>
              <a:rPr spc="-30" dirty="0">
                <a:solidFill>
                  <a:srgbClr val="000000"/>
                </a:solidFill>
              </a:rPr>
              <a:t> </a:t>
            </a:r>
            <a:r>
              <a:rPr spc="-25" dirty="0">
                <a:solidFill>
                  <a:srgbClr val="000000"/>
                </a:solidFill>
              </a:rPr>
              <a:t>Ecuador-</a:t>
            </a:r>
            <a:r>
              <a:rPr spc="-20" dirty="0">
                <a:solidFill>
                  <a:srgbClr val="000000"/>
                </a:solidFill>
              </a:rPr>
              <a:t>Perú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>
                <a:solidFill>
                  <a:srgbClr val="000000"/>
                </a:solidFill>
              </a:rPr>
              <a:t>Oportunidades</a:t>
            </a:r>
            <a:r>
              <a:rPr spc="-204" dirty="0">
                <a:solidFill>
                  <a:srgbClr val="000000"/>
                </a:solidFill>
              </a:rPr>
              <a:t> </a:t>
            </a:r>
            <a:r>
              <a:rPr spc="-114" dirty="0">
                <a:solidFill>
                  <a:srgbClr val="000000"/>
                </a:solidFill>
              </a:rPr>
              <a:t>y</a:t>
            </a:r>
            <a:r>
              <a:rPr spc="-225" dirty="0">
                <a:solidFill>
                  <a:srgbClr val="000000"/>
                </a:solidFill>
              </a:rPr>
              <a:t> </a:t>
            </a:r>
            <a:r>
              <a:rPr spc="-20" dirty="0">
                <a:solidFill>
                  <a:srgbClr val="000000"/>
                </a:solidFill>
              </a:rPr>
              <a:t>Retos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>
                <a:solidFill>
                  <a:srgbClr val="000000"/>
                </a:solidFill>
              </a:rPr>
              <a:t>Conclusiones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28221"/>
            <a:ext cx="1767205" cy="6830059"/>
            <a:chOff x="0" y="28221"/>
            <a:chExt cx="1767205" cy="6830059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8221"/>
              <a:ext cx="1539239" cy="682977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69620" y="1346200"/>
              <a:ext cx="988060" cy="419100"/>
            </a:xfrm>
            <a:custGeom>
              <a:avLst/>
              <a:gdLst/>
              <a:ahLst/>
              <a:cxnLst/>
              <a:rect l="l" t="t" r="r" b="b"/>
              <a:pathLst>
                <a:path w="988060" h="419100">
                  <a:moveTo>
                    <a:pt x="494030" y="0"/>
                  </a:moveTo>
                  <a:lnTo>
                    <a:pt x="426992" y="1913"/>
                  </a:lnTo>
                  <a:lnTo>
                    <a:pt x="362696" y="7487"/>
                  </a:lnTo>
                  <a:lnTo>
                    <a:pt x="301730" y="16472"/>
                  </a:lnTo>
                  <a:lnTo>
                    <a:pt x="244682" y="28617"/>
                  </a:lnTo>
                  <a:lnTo>
                    <a:pt x="192142" y="43672"/>
                  </a:lnTo>
                  <a:lnTo>
                    <a:pt x="144697" y="61388"/>
                  </a:lnTo>
                  <a:lnTo>
                    <a:pt x="102936" y="81514"/>
                  </a:lnTo>
                  <a:lnTo>
                    <a:pt x="67449" y="103801"/>
                  </a:lnTo>
                  <a:lnTo>
                    <a:pt x="17647" y="153855"/>
                  </a:lnTo>
                  <a:lnTo>
                    <a:pt x="0" y="209550"/>
                  </a:lnTo>
                  <a:lnTo>
                    <a:pt x="4509" y="237977"/>
                  </a:lnTo>
                  <a:lnTo>
                    <a:pt x="38823" y="291101"/>
                  </a:lnTo>
                  <a:lnTo>
                    <a:pt x="102936" y="337585"/>
                  </a:lnTo>
                  <a:lnTo>
                    <a:pt x="144697" y="357711"/>
                  </a:lnTo>
                  <a:lnTo>
                    <a:pt x="192142" y="375427"/>
                  </a:lnTo>
                  <a:lnTo>
                    <a:pt x="244682" y="390482"/>
                  </a:lnTo>
                  <a:lnTo>
                    <a:pt x="301730" y="402627"/>
                  </a:lnTo>
                  <a:lnTo>
                    <a:pt x="362696" y="411612"/>
                  </a:lnTo>
                  <a:lnTo>
                    <a:pt x="426992" y="417186"/>
                  </a:lnTo>
                  <a:lnTo>
                    <a:pt x="494030" y="419100"/>
                  </a:lnTo>
                  <a:lnTo>
                    <a:pt x="561056" y="417186"/>
                  </a:lnTo>
                  <a:lnTo>
                    <a:pt x="625345" y="411612"/>
                  </a:lnTo>
                  <a:lnTo>
                    <a:pt x="686308" y="402627"/>
                  </a:lnTo>
                  <a:lnTo>
                    <a:pt x="743354" y="390482"/>
                  </a:lnTo>
                  <a:lnTo>
                    <a:pt x="795896" y="375427"/>
                  </a:lnTo>
                  <a:lnTo>
                    <a:pt x="843343" y="357711"/>
                  </a:lnTo>
                  <a:lnTo>
                    <a:pt x="885107" y="337585"/>
                  </a:lnTo>
                  <a:lnTo>
                    <a:pt x="920599" y="315298"/>
                  </a:lnTo>
                  <a:lnTo>
                    <a:pt x="970409" y="265244"/>
                  </a:lnTo>
                  <a:lnTo>
                    <a:pt x="988060" y="209550"/>
                  </a:lnTo>
                  <a:lnTo>
                    <a:pt x="983549" y="181122"/>
                  </a:lnTo>
                  <a:lnTo>
                    <a:pt x="949229" y="127998"/>
                  </a:lnTo>
                  <a:lnTo>
                    <a:pt x="885107" y="81514"/>
                  </a:lnTo>
                  <a:lnTo>
                    <a:pt x="843343" y="61388"/>
                  </a:lnTo>
                  <a:lnTo>
                    <a:pt x="795896" y="43672"/>
                  </a:lnTo>
                  <a:lnTo>
                    <a:pt x="743354" y="28617"/>
                  </a:lnTo>
                  <a:lnTo>
                    <a:pt x="686308" y="16472"/>
                  </a:lnTo>
                  <a:lnTo>
                    <a:pt x="625345" y="7487"/>
                  </a:lnTo>
                  <a:lnTo>
                    <a:pt x="561056" y="1913"/>
                  </a:lnTo>
                  <a:lnTo>
                    <a:pt x="49403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9620" y="1346200"/>
              <a:ext cx="988060" cy="419100"/>
            </a:xfrm>
            <a:custGeom>
              <a:avLst/>
              <a:gdLst/>
              <a:ahLst/>
              <a:cxnLst/>
              <a:rect l="l" t="t" r="r" b="b"/>
              <a:pathLst>
                <a:path w="988060" h="419100">
                  <a:moveTo>
                    <a:pt x="0" y="209550"/>
                  </a:moveTo>
                  <a:lnTo>
                    <a:pt x="17647" y="153855"/>
                  </a:lnTo>
                  <a:lnTo>
                    <a:pt x="67449" y="103801"/>
                  </a:lnTo>
                  <a:lnTo>
                    <a:pt x="102936" y="81514"/>
                  </a:lnTo>
                  <a:lnTo>
                    <a:pt x="144697" y="61388"/>
                  </a:lnTo>
                  <a:lnTo>
                    <a:pt x="192142" y="43672"/>
                  </a:lnTo>
                  <a:lnTo>
                    <a:pt x="244682" y="28617"/>
                  </a:lnTo>
                  <a:lnTo>
                    <a:pt x="301730" y="16472"/>
                  </a:lnTo>
                  <a:lnTo>
                    <a:pt x="362696" y="7487"/>
                  </a:lnTo>
                  <a:lnTo>
                    <a:pt x="426992" y="1913"/>
                  </a:lnTo>
                  <a:lnTo>
                    <a:pt x="494030" y="0"/>
                  </a:lnTo>
                  <a:lnTo>
                    <a:pt x="561056" y="1913"/>
                  </a:lnTo>
                  <a:lnTo>
                    <a:pt x="625345" y="7487"/>
                  </a:lnTo>
                  <a:lnTo>
                    <a:pt x="686308" y="16472"/>
                  </a:lnTo>
                  <a:lnTo>
                    <a:pt x="743354" y="28617"/>
                  </a:lnTo>
                  <a:lnTo>
                    <a:pt x="795896" y="43672"/>
                  </a:lnTo>
                  <a:lnTo>
                    <a:pt x="843343" y="61388"/>
                  </a:lnTo>
                  <a:lnTo>
                    <a:pt x="885107" y="81514"/>
                  </a:lnTo>
                  <a:lnTo>
                    <a:pt x="920599" y="103801"/>
                  </a:lnTo>
                  <a:lnTo>
                    <a:pt x="970409" y="153855"/>
                  </a:lnTo>
                  <a:lnTo>
                    <a:pt x="988060" y="209550"/>
                  </a:lnTo>
                  <a:lnTo>
                    <a:pt x="983549" y="237977"/>
                  </a:lnTo>
                  <a:lnTo>
                    <a:pt x="949229" y="291101"/>
                  </a:lnTo>
                  <a:lnTo>
                    <a:pt x="885107" y="337585"/>
                  </a:lnTo>
                  <a:lnTo>
                    <a:pt x="843343" y="357711"/>
                  </a:lnTo>
                  <a:lnTo>
                    <a:pt x="795896" y="375427"/>
                  </a:lnTo>
                  <a:lnTo>
                    <a:pt x="743354" y="390482"/>
                  </a:lnTo>
                  <a:lnTo>
                    <a:pt x="686308" y="402627"/>
                  </a:lnTo>
                  <a:lnTo>
                    <a:pt x="625345" y="411612"/>
                  </a:lnTo>
                  <a:lnTo>
                    <a:pt x="561056" y="417186"/>
                  </a:lnTo>
                  <a:lnTo>
                    <a:pt x="494030" y="419100"/>
                  </a:lnTo>
                  <a:lnTo>
                    <a:pt x="426992" y="417186"/>
                  </a:lnTo>
                  <a:lnTo>
                    <a:pt x="362696" y="411612"/>
                  </a:lnTo>
                  <a:lnTo>
                    <a:pt x="301730" y="402627"/>
                  </a:lnTo>
                  <a:lnTo>
                    <a:pt x="244682" y="390482"/>
                  </a:lnTo>
                  <a:lnTo>
                    <a:pt x="192142" y="375427"/>
                  </a:lnTo>
                  <a:lnTo>
                    <a:pt x="144697" y="357711"/>
                  </a:lnTo>
                  <a:lnTo>
                    <a:pt x="102936" y="337585"/>
                  </a:lnTo>
                  <a:lnTo>
                    <a:pt x="67449" y="315298"/>
                  </a:lnTo>
                  <a:lnTo>
                    <a:pt x="17647" y="265244"/>
                  </a:lnTo>
                  <a:lnTo>
                    <a:pt x="0" y="209550"/>
                  </a:lnTo>
                  <a:close/>
                </a:path>
              </a:pathLst>
            </a:custGeom>
            <a:ln w="19050">
              <a:solidFill>
                <a:srgbClr val="0423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60245" y="1071245"/>
            <a:ext cx="663702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000" dirty="0"/>
              <a:t>Nace</a:t>
            </a:r>
            <a:r>
              <a:rPr sz="2000" spc="245" dirty="0"/>
              <a:t> </a:t>
            </a:r>
            <a:r>
              <a:rPr sz="2000" dirty="0"/>
              <a:t>la</a:t>
            </a:r>
            <a:r>
              <a:rPr sz="2000" spc="250" dirty="0"/>
              <a:t> </a:t>
            </a:r>
            <a:r>
              <a:rPr sz="2000" dirty="0"/>
              <a:t>idea,</a:t>
            </a:r>
            <a:r>
              <a:rPr sz="2000" spc="245" dirty="0"/>
              <a:t> </a:t>
            </a:r>
            <a:r>
              <a:rPr sz="2000" dirty="0"/>
              <a:t>dada</a:t>
            </a:r>
            <a:r>
              <a:rPr sz="2000" spc="254" dirty="0"/>
              <a:t> </a:t>
            </a:r>
            <a:r>
              <a:rPr sz="2000" dirty="0"/>
              <a:t>la</a:t>
            </a:r>
            <a:r>
              <a:rPr sz="2000" spc="250" dirty="0"/>
              <a:t> </a:t>
            </a:r>
            <a:r>
              <a:rPr sz="2000" dirty="0"/>
              <a:t>buena</a:t>
            </a:r>
            <a:r>
              <a:rPr sz="2000" spc="229" dirty="0"/>
              <a:t> </a:t>
            </a:r>
            <a:r>
              <a:rPr sz="2000" dirty="0"/>
              <a:t>perspectiva</a:t>
            </a:r>
            <a:r>
              <a:rPr sz="2000" spc="260" dirty="0"/>
              <a:t> </a:t>
            </a:r>
            <a:r>
              <a:rPr sz="2000" dirty="0"/>
              <a:t>de</a:t>
            </a:r>
            <a:r>
              <a:rPr sz="2000" spc="240" dirty="0"/>
              <a:t> </a:t>
            </a:r>
            <a:r>
              <a:rPr sz="2000" spc="-10" dirty="0"/>
              <a:t>intercambio </a:t>
            </a:r>
            <a:r>
              <a:rPr sz="2000" dirty="0"/>
              <a:t>energético</a:t>
            </a:r>
            <a:r>
              <a:rPr sz="2000" spc="35" dirty="0"/>
              <a:t>  </a:t>
            </a:r>
            <a:r>
              <a:rPr sz="2000" dirty="0"/>
              <a:t>que</a:t>
            </a:r>
            <a:r>
              <a:rPr sz="2000" spc="15" dirty="0"/>
              <a:t>  </a:t>
            </a:r>
            <a:r>
              <a:rPr sz="2000" spc="55" dirty="0"/>
              <a:t>se</a:t>
            </a:r>
            <a:r>
              <a:rPr sz="2000" spc="20" dirty="0"/>
              <a:t>  </a:t>
            </a:r>
            <a:r>
              <a:rPr sz="2000" dirty="0"/>
              <a:t>presentó</a:t>
            </a:r>
            <a:r>
              <a:rPr sz="2000" spc="25" dirty="0"/>
              <a:t>  </a:t>
            </a:r>
            <a:r>
              <a:rPr sz="2000" dirty="0"/>
              <a:t>con</a:t>
            </a:r>
            <a:r>
              <a:rPr sz="2000" spc="20" dirty="0"/>
              <a:t>  </a:t>
            </a:r>
            <a:r>
              <a:rPr sz="2000" dirty="0"/>
              <a:t>la</a:t>
            </a:r>
            <a:r>
              <a:rPr sz="2000" spc="25" dirty="0"/>
              <a:t>  </a:t>
            </a:r>
            <a:r>
              <a:rPr sz="2000" dirty="0"/>
              <a:t>interconexión</a:t>
            </a:r>
            <a:r>
              <a:rPr sz="2000" spc="25" dirty="0"/>
              <a:t>  </a:t>
            </a:r>
            <a:r>
              <a:rPr sz="2000" spc="-25" dirty="0"/>
              <a:t>con </a:t>
            </a:r>
            <a:r>
              <a:rPr sz="2000" spc="-10" dirty="0"/>
              <a:t>Colombia.</a:t>
            </a:r>
            <a:endParaRPr sz="2000"/>
          </a:p>
        </p:txBody>
      </p:sp>
      <p:sp>
        <p:nvSpPr>
          <p:cNvPr id="8" name="object 8"/>
          <p:cNvSpPr txBox="1"/>
          <p:nvPr/>
        </p:nvSpPr>
        <p:spPr>
          <a:xfrm>
            <a:off x="1960245" y="2290698"/>
            <a:ext cx="663702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000" spc="60" dirty="0">
                <a:latin typeface="Trebuchet MS"/>
                <a:cs typeface="Trebuchet MS"/>
              </a:rPr>
              <a:t>Se</a:t>
            </a:r>
            <a:r>
              <a:rPr sz="2000" spc="-1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planificó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-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construcción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 la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interconexión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eléctrica</a:t>
            </a:r>
            <a:r>
              <a:rPr sz="2000" spc="2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a </a:t>
            </a:r>
            <a:r>
              <a:rPr sz="2000" dirty="0">
                <a:latin typeface="Trebuchet MS"/>
                <a:cs typeface="Trebuchet MS"/>
              </a:rPr>
              <a:t>230</a:t>
            </a:r>
            <a:r>
              <a:rPr sz="2000" spc="1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kV</a:t>
            </a:r>
            <a:r>
              <a:rPr sz="2000" spc="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</a:t>
            </a:r>
            <a:r>
              <a:rPr sz="2000" spc="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Perú</a:t>
            </a:r>
            <a:r>
              <a:rPr sz="2000" spc="2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(Radial,</a:t>
            </a:r>
            <a:r>
              <a:rPr sz="2000" spc="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no</a:t>
            </a:r>
            <a:r>
              <a:rPr sz="2000" spc="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sincrónica)</a:t>
            </a:r>
            <a:r>
              <a:rPr sz="2000" spc="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dada</a:t>
            </a:r>
            <a:r>
              <a:rPr sz="2000" spc="4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2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estructura </a:t>
            </a:r>
            <a:r>
              <a:rPr sz="2000" spc="-50" dirty="0">
                <a:latin typeface="Trebuchet MS"/>
                <a:cs typeface="Trebuchet MS"/>
              </a:rPr>
              <a:t>del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sistema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de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transmisión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en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65" dirty="0">
                <a:latin typeface="Trebuchet MS"/>
                <a:cs typeface="Trebuchet MS"/>
              </a:rPr>
              <a:t>el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70" dirty="0">
                <a:latin typeface="Trebuchet MS"/>
                <a:cs typeface="Trebuchet MS"/>
              </a:rPr>
              <a:t>norte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peruano.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60245" y="3510533"/>
            <a:ext cx="6637655" cy="1550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Trebuchet MS"/>
                <a:cs typeface="Trebuchet MS"/>
              </a:rPr>
              <a:t>hasta</a:t>
            </a:r>
            <a:r>
              <a:rPr sz="2000" spc="36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octubre</a:t>
            </a:r>
            <a:r>
              <a:rPr sz="2000" spc="3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3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2015,</a:t>
            </a:r>
            <a:r>
              <a:rPr sz="2000" spc="3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esta</a:t>
            </a:r>
            <a:r>
              <a:rPr sz="2000" spc="3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interconexión</a:t>
            </a:r>
            <a:r>
              <a:rPr sz="2000" spc="35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no</a:t>
            </a:r>
            <a:r>
              <a:rPr sz="2000" spc="36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pudo</a:t>
            </a:r>
            <a:r>
              <a:rPr sz="2000" spc="34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ser </a:t>
            </a:r>
            <a:r>
              <a:rPr sz="2000" dirty="0">
                <a:latin typeface="Trebuchet MS"/>
                <a:cs typeface="Trebuchet MS"/>
              </a:rPr>
              <a:t>aprovechada</a:t>
            </a:r>
            <a:r>
              <a:rPr sz="2000" spc="1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135" dirty="0">
                <a:latin typeface="Trebuchet MS"/>
                <a:cs typeface="Trebuchet MS"/>
              </a:rPr>
              <a:t> </a:t>
            </a:r>
            <a:r>
              <a:rPr sz="2000" spc="85" dirty="0">
                <a:latin typeface="Trebuchet MS"/>
                <a:cs typeface="Trebuchet MS"/>
              </a:rPr>
              <a:t>su</a:t>
            </a:r>
            <a:r>
              <a:rPr sz="2000" spc="15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capacidad</a:t>
            </a:r>
            <a:r>
              <a:rPr sz="2000" spc="1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y</a:t>
            </a:r>
            <a:r>
              <a:rPr sz="2000" spc="15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14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forma</a:t>
            </a:r>
            <a:r>
              <a:rPr sz="2000" spc="14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regular</a:t>
            </a:r>
            <a:r>
              <a:rPr sz="2000" spc="1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ante</a:t>
            </a:r>
            <a:r>
              <a:rPr sz="2000" spc="14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la </a:t>
            </a:r>
            <a:r>
              <a:rPr sz="2000" dirty="0">
                <a:latin typeface="Trebuchet MS"/>
                <a:cs typeface="Trebuchet MS"/>
              </a:rPr>
              <a:t>falta</a:t>
            </a:r>
            <a:r>
              <a:rPr sz="2000" spc="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un</a:t>
            </a:r>
            <a:r>
              <a:rPr sz="2000" spc="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acuerdo</a:t>
            </a:r>
            <a:r>
              <a:rPr sz="2000" spc="10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comercial</a:t>
            </a:r>
            <a:r>
              <a:rPr sz="2000" spc="10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entre</a:t>
            </a:r>
            <a:r>
              <a:rPr sz="2000" spc="10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Ecuador  y</a:t>
            </a:r>
            <a:r>
              <a:rPr sz="2000" spc="10" dirty="0">
                <a:latin typeface="Trebuchet MS"/>
                <a:cs typeface="Trebuchet MS"/>
              </a:rPr>
              <a:t>  </a:t>
            </a:r>
            <a:r>
              <a:rPr sz="2000" spc="-20" dirty="0">
                <a:latin typeface="Trebuchet MS"/>
                <a:cs typeface="Trebuchet MS"/>
              </a:rPr>
              <a:t>Perú, </a:t>
            </a:r>
            <a:r>
              <a:rPr sz="2000" dirty="0">
                <a:latin typeface="Trebuchet MS"/>
                <a:cs typeface="Trebuchet MS"/>
              </a:rPr>
              <a:t>habiéndose</a:t>
            </a:r>
            <a:r>
              <a:rPr sz="2000" spc="46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realizado</a:t>
            </a:r>
            <a:r>
              <a:rPr sz="2000" spc="46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únicamente</a:t>
            </a:r>
            <a:r>
              <a:rPr sz="2000" spc="47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transacciones</a:t>
            </a:r>
            <a:r>
              <a:rPr sz="2000" spc="470" dirty="0">
                <a:latin typeface="Trebuchet MS"/>
                <a:cs typeface="Trebuchet MS"/>
              </a:rPr>
              <a:t>  </a:t>
            </a:r>
            <a:r>
              <a:rPr sz="2000" spc="-25" dirty="0">
                <a:latin typeface="Trebuchet MS"/>
                <a:cs typeface="Trebuchet MS"/>
              </a:rPr>
              <a:t>en </a:t>
            </a:r>
            <a:r>
              <a:rPr sz="2000" dirty="0">
                <a:latin typeface="Trebuchet MS"/>
                <a:cs typeface="Trebuchet MS"/>
              </a:rPr>
              <a:t>situaciones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de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emergencia.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05522" y="1387855"/>
            <a:ext cx="5130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Trebuchet MS"/>
                <a:cs typeface="Trebuchet MS"/>
              </a:rPr>
              <a:t>2001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60094" y="2553335"/>
            <a:ext cx="1007110" cy="438150"/>
            <a:chOff x="760094" y="2553335"/>
            <a:chExt cx="1007110" cy="438150"/>
          </a:xfrm>
        </p:grpSpPr>
        <p:sp>
          <p:nvSpPr>
            <p:cNvPr id="12" name="object 12"/>
            <p:cNvSpPr/>
            <p:nvPr/>
          </p:nvSpPr>
          <p:spPr>
            <a:xfrm>
              <a:off x="769619" y="2562860"/>
              <a:ext cx="988060" cy="419100"/>
            </a:xfrm>
            <a:custGeom>
              <a:avLst/>
              <a:gdLst/>
              <a:ahLst/>
              <a:cxnLst/>
              <a:rect l="l" t="t" r="r" b="b"/>
              <a:pathLst>
                <a:path w="988060" h="419100">
                  <a:moveTo>
                    <a:pt x="494030" y="0"/>
                  </a:moveTo>
                  <a:lnTo>
                    <a:pt x="426992" y="1913"/>
                  </a:lnTo>
                  <a:lnTo>
                    <a:pt x="362696" y="7487"/>
                  </a:lnTo>
                  <a:lnTo>
                    <a:pt x="301730" y="16472"/>
                  </a:lnTo>
                  <a:lnTo>
                    <a:pt x="244682" y="28617"/>
                  </a:lnTo>
                  <a:lnTo>
                    <a:pt x="192142" y="43672"/>
                  </a:lnTo>
                  <a:lnTo>
                    <a:pt x="144697" y="61388"/>
                  </a:lnTo>
                  <a:lnTo>
                    <a:pt x="102936" y="81514"/>
                  </a:lnTo>
                  <a:lnTo>
                    <a:pt x="67449" y="103801"/>
                  </a:lnTo>
                  <a:lnTo>
                    <a:pt x="17647" y="153855"/>
                  </a:lnTo>
                  <a:lnTo>
                    <a:pt x="0" y="209550"/>
                  </a:lnTo>
                  <a:lnTo>
                    <a:pt x="4509" y="237977"/>
                  </a:lnTo>
                  <a:lnTo>
                    <a:pt x="38823" y="291101"/>
                  </a:lnTo>
                  <a:lnTo>
                    <a:pt x="102936" y="337585"/>
                  </a:lnTo>
                  <a:lnTo>
                    <a:pt x="144697" y="357711"/>
                  </a:lnTo>
                  <a:lnTo>
                    <a:pt x="192142" y="375427"/>
                  </a:lnTo>
                  <a:lnTo>
                    <a:pt x="244682" y="390482"/>
                  </a:lnTo>
                  <a:lnTo>
                    <a:pt x="301730" y="402627"/>
                  </a:lnTo>
                  <a:lnTo>
                    <a:pt x="362696" y="411612"/>
                  </a:lnTo>
                  <a:lnTo>
                    <a:pt x="426992" y="417186"/>
                  </a:lnTo>
                  <a:lnTo>
                    <a:pt x="494030" y="419100"/>
                  </a:lnTo>
                  <a:lnTo>
                    <a:pt x="561056" y="417186"/>
                  </a:lnTo>
                  <a:lnTo>
                    <a:pt x="625345" y="411612"/>
                  </a:lnTo>
                  <a:lnTo>
                    <a:pt x="686308" y="402627"/>
                  </a:lnTo>
                  <a:lnTo>
                    <a:pt x="743354" y="390482"/>
                  </a:lnTo>
                  <a:lnTo>
                    <a:pt x="795896" y="375427"/>
                  </a:lnTo>
                  <a:lnTo>
                    <a:pt x="843343" y="357711"/>
                  </a:lnTo>
                  <a:lnTo>
                    <a:pt x="885107" y="337585"/>
                  </a:lnTo>
                  <a:lnTo>
                    <a:pt x="920599" y="315298"/>
                  </a:lnTo>
                  <a:lnTo>
                    <a:pt x="970409" y="265244"/>
                  </a:lnTo>
                  <a:lnTo>
                    <a:pt x="988060" y="209550"/>
                  </a:lnTo>
                  <a:lnTo>
                    <a:pt x="983549" y="181122"/>
                  </a:lnTo>
                  <a:lnTo>
                    <a:pt x="949229" y="127998"/>
                  </a:lnTo>
                  <a:lnTo>
                    <a:pt x="885107" y="81514"/>
                  </a:lnTo>
                  <a:lnTo>
                    <a:pt x="843343" y="61388"/>
                  </a:lnTo>
                  <a:lnTo>
                    <a:pt x="795896" y="43672"/>
                  </a:lnTo>
                  <a:lnTo>
                    <a:pt x="743354" y="28617"/>
                  </a:lnTo>
                  <a:lnTo>
                    <a:pt x="686308" y="16472"/>
                  </a:lnTo>
                  <a:lnTo>
                    <a:pt x="625345" y="7487"/>
                  </a:lnTo>
                  <a:lnTo>
                    <a:pt x="561056" y="1913"/>
                  </a:lnTo>
                  <a:lnTo>
                    <a:pt x="49403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69619" y="2562860"/>
              <a:ext cx="988060" cy="419100"/>
            </a:xfrm>
            <a:custGeom>
              <a:avLst/>
              <a:gdLst/>
              <a:ahLst/>
              <a:cxnLst/>
              <a:rect l="l" t="t" r="r" b="b"/>
              <a:pathLst>
                <a:path w="988060" h="419100">
                  <a:moveTo>
                    <a:pt x="0" y="209550"/>
                  </a:moveTo>
                  <a:lnTo>
                    <a:pt x="17647" y="153855"/>
                  </a:lnTo>
                  <a:lnTo>
                    <a:pt x="67449" y="103801"/>
                  </a:lnTo>
                  <a:lnTo>
                    <a:pt x="102936" y="81514"/>
                  </a:lnTo>
                  <a:lnTo>
                    <a:pt x="144697" y="61388"/>
                  </a:lnTo>
                  <a:lnTo>
                    <a:pt x="192142" y="43672"/>
                  </a:lnTo>
                  <a:lnTo>
                    <a:pt x="244682" y="28617"/>
                  </a:lnTo>
                  <a:lnTo>
                    <a:pt x="301730" y="16472"/>
                  </a:lnTo>
                  <a:lnTo>
                    <a:pt x="362696" y="7487"/>
                  </a:lnTo>
                  <a:lnTo>
                    <a:pt x="426992" y="1913"/>
                  </a:lnTo>
                  <a:lnTo>
                    <a:pt x="494030" y="0"/>
                  </a:lnTo>
                  <a:lnTo>
                    <a:pt x="561056" y="1913"/>
                  </a:lnTo>
                  <a:lnTo>
                    <a:pt x="625345" y="7487"/>
                  </a:lnTo>
                  <a:lnTo>
                    <a:pt x="686308" y="16472"/>
                  </a:lnTo>
                  <a:lnTo>
                    <a:pt x="743354" y="28617"/>
                  </a:lnTo>
                  <a:lnTo>
                    <a:pt x="795896" y="43672"/>
                  </a:lnTo>
                  <a:lnTo>
                    <a:pt x="843343" y="61388"/>
                  </a:lnTo>
                  <a:lnTo>
                    <a:pt x="885107" y="81514"/>
                  </a:lnTo>
                  <a:lnTo>
                    <a:pt x="920599" y="103801"/>
                  </a:lnTo>
                  <a:lnTo>
                    <a:pt x="970409" y="153855"/>
                  </a:lnTo>
                  <a:lnTo>
                    <a:pt x="988060" y="209550"/>
                  </a:lnTo>
                  <a:lnTo>
                    <a:pt x="983549" y="237977"/>
                  </a:lnTo>
                  <a:lnTo>
                    <a:pt x="949229" y="291101"/>
                  </a:lnTo>
                  <a:lnTo>
                    <a:pt x="885107" y="337585"/>
                  </a:lnTo>
                  <a:lnTo>
                    <a:pt x="843343" y="357711"/>
                  </a:lnTo>
                  <a:lnTo>
                    <a:pt x="795896" y="375427"/>
                  </a:lnTo>
                  <a:lnTo>
                    <a:pt x="743354" y="390482"/>
                  </a:lnTo>
                  <a:lnTo>
                    <a:pt x="686308" y="402627"/>
                  </a:lnTo>
                  <a:lnTo>
                    <a:pt x="625345" y="411612"/>
                  </a:lnTo>
                  <a:lnTo>
                    <a:pt x="561056" y="417186"/>
                  </a:lnTo>
                  <a:lnTo>
                    <a:pt x="494030" y="419100"/>
                  </a:lnTo>
                  <a:lnTo>
                    <a:pt x="426992" y="417186"/>
                  </a:lnTo>
                  <a:lnTo>
                    <a:pt x="362696" y="411612"/>
                  </a:lnTo>
                  <a:lnTo>
                    <a:pt x="301730" y="402627"/>
                  </a:lnTo>
                  <a:lnTo>
                    <a:pt x="244682" y="390482"/>
                  </a:lnTo>
                  <a:lnTo>
                    <a:pt x="192142" y="375427"/>
                  </a:lnTo>
                  <a:lnTo>
                    <a:pt x="144697" y="357711"/>
                  </a:lnTo>
                  <a:lnTo>
                    <a:pt x="102936" y="337585"/>
                  </a:lnTo>
                  <a:lnTo>
                    <a:pt x="67449" y="315298"/>
                  </a:lnTo>
                  <a:lnTo>
                    <a:pt x="17647" y="265244"/>
                  </a:lnTo>
                  <a:lnTo>
                    <a:pt x="0" y="209550"/>
                  </a:lnTo>
                  <a:close/>
                </a:path>
              </a:pathLst>
            </a:custGeom>
            <a:ln w="19050">
              <a:solidFill>
                <a:srgbClr val="0423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005522" y="2605023"/>
            <a:ext cx="5130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Trebuchet MS"/>
                <a:cs typeface="Trebuchet MS"/>
              </a:rPr>
              <a:t>2003</a:t>
            </a:r>
            <a:endParaRPr sz="1800"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765175" y="3881754"/>
            <a:ext cx="1007110" cy="438150"/>
            <a:chOff x="765175" y="3881754"/>
            <a:chExt cx="1007110" cy="438150"/>
          </a:xfrm>
        </p:grpSpPr>
        <p:sp>
          <p:nvSpPr>
            <p:cNvPr id="16" name="object 16"/>
            <p:cNvSpPr/>
            <p:nvPr/>
          </p:nvSpPr>
          <p:spPr>
            <a:xfrm>
              <a:off x="774700" y="3891279"/>
              <a:ext cx="988060" cy="419100"/>
            </a:xfrm>
            <a:custGeom>
              <a:avLst/>
              <a:gdLst/>
              <a:ahLst/>
              <a:cxnLst/>
              <a:rect l="l" t="t" r="r" b="b"/>
              <a:pathLst>
                <a:path w="988060" h="419100">
                  <a:moveTo>
                    <a:pt x="494030" y="0"/>
                  </a:moveTo>
                  <a:lnTo>
                    <a:pt x="426992" y="1913"/>
                  </a:lnTo>
                  <a:lnTo>
                    <a:pt x="362696" y="7487"/>
                  </a:lnTo>
                  <a:lnTo>
                    <a:pt x="301730" y="16472"/>
                  </a:lnTo>
                  <a:lnTo>
                    <a:pt x="244682" y="28617"/>
                  </a:lnTo>
                  <a:lnTo>
                    <a:pt x="192142" y="43672"/>
                  </a:lnTo>
                  <a:lnTo>
                    <a:pt x="144697" y="61388"/>
                  </a:lnTo>
                  <a:lnTo>
                    <a:pt x="102936" y="81514"/>
                  </a:lnTo>
                  <a:lnTo>
                    <a:pt x="67449" y="103801"/>
                  </a:lnTo>
                  <a:lnTo>
                    <a:pt x="17647" y="153855"/>
                  </a:lnTo>
                  <a:lnTo>
                    <a:pt x="0" y="209550"/>
                  </a:lnTo>
                  <a:lnTo>
                    <a:pt x="4509" y="237977"/>
                  </a:lnTo>
                  <a:lnTo>
                    <a:pt x="38823" y="291101"/>
                  </a:lnTo>
                  <a:lnTo>
                    <a:pt x="102936" y="337585"/>
                  </a:lnTo>
                  <a:lnTo>
                    <a:pt x="144697" y="357711"/>
                  </a:lnTo>
                  <a:lnTo>
                    <a:pt x="192142" y="375427"/>
                  </a:lnTo>
                  <a:lnTo>
                    <a:pt x="244682" y="390482"/>
                  </a:lnTo>
                  <a:lnTo>
                    <a:pt x="301730" y="402627"/>
                  </a:lnTo>
                  <a:lnTo>
                    <a:pt x="362696" y="411612"/>
                  </a:lnTo>
                  <a:lnTo>
                    <a:pt x="426992" y="417186"/>
                  </a:lnTo>
                  <a:lnTo>
                    <a:pt x="494030" y="419100"/>
                  </a:lnTo>
                  <a:lnTo>
                    <a:pt x="561056" y="417186"/>
                  </a:lnTo>
                  <a:lnTo>
                    <a:pt x="625345" y="411612"/>
                  </a:lnTo>
                  <a:lnTo>
                    <a:pt x="686308" y="402627"/>
                  </a:lnTo>
                  <a:lnTo>
                    <a:pt x="743354" y="390482"/>
                  </a:lnTo>
                  <a:lnTo>
                    <a:pt x="795896" y="375427"/>
                  </a:lnTo>
                  <a:lnTo>
                    <a:pt x="843343" y="357711"/>
                  </a:lnTo>
                  <a:lnTo>
                    <a:pt x="885107" y="337585"/>
                  </a:lnTo>
                  <a:lnTo>
                    <a:pt x="920599" y="315298"/>
                  </a:lnTo>
                  <a:lnTo>
                    <a:pt x="970409" y="265244"/>
                  </a:lnTo>
                  <a:lnTo>
                    <a:pt x="988060" y="209550"/>
                  </a:lnTo>
                  <a:lnTo>
                    <a:pt x="983549" y="181122"/>
                  </a:lnTo>
                  <a:lnTo>
                    <a:pt x="949229" y="127998"/>
                  </a:lnTo>
                  <a:lnTo>
                    <a:pt x="885107" y="81514"/>
                  </a:lnTo>
                  <a:lnTo>
                    <a:pt x="843343" y="61388"/>
                  </a:lnTo>
                  <a:lnTo>
                    <a:pt x="795896" y="43672"/>
                  </a:lnTo>
                  <a:lnTo>
                    <a:pt x="743354" y="28617"/>
                  </a:lnTo>
                  <a:lnTo>
                    <a:pt x="686307" y="16472"/>
                  </a:lnTo>
                  <a:lnTo>
                    <a:pt x="625345" y="7487"/>
                  </a:lnTo>
                  <a:lnTo>
                    <a:pt x="561056" y="1913"/>
                  </a:lnTo>
                  <a:lnTo>
                    <a:pt x="49403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74700" y="3891279"/>
              <a:ext cx="988060" cy="419100"/>
            </a:xfrm>
            <a:custGeom>
              <a:avLst/>
              <a:gdLst/>
              <a:ahLst/>
              <a:cxnLst/>
              <a:rect l="l" t="t" r="r" b="b"/>
              <a:pathLst>
                <a:path w="988060" h="419100">
                  <a:moveTo>
                    <a:pt x="0" y="209550"/>
                  </a:moveTo>
                  <a:lnTo>
                    <a:pt x="17647" y="153855"/>
                  </a:lnTo>
                  <a:lnTo>
                    <a:pt x="67449" y="103801"/>
                  </a:lnTo>
                  <a:lnTo>
                    <a:pt x="102936" y="81514"/>
                  </a:lnTo>
                  <a:lnTo>
                    <a:pt x="144697" y="61388"/>
                  </a:lnTo>
                  <a:lnTo>
                    <a:pt x="192142" y="43672"/>
                  </a:lnTo>
                  <a:lnTo>
                    <a:pt x="244682" y="28617"/>
                  </a:lnTo>
                  <a:lnTo>
                    <a:pt x="301730" y="16472"/>
                  </a:lnTo>
                  <a:lnTo>
                    <a:pt x="362696" y="7487"/>
                  </a:lnTo>
                  <a:lnTo>
                    <a:pt x="426992" y="1913"/>
                  </a:lnTo>
                  <a:lnTo>
                    <a:pt x="494030" y="0"/>
                  </a:lnTo>
                  <a:lnTo>
                    <a:pt x="561056" y="1913"/>
                  </a:lnTo>
                  <a:lnTo>
                    <a:pt x="625345" y="7487"/>
                  </a:lnTo>
                  <a:lnTo>
                    <a:pt x="686307" y="16472"/>
                  </a:lnTo>
                  <a:lnTo>
                    <a:pt x="743354" y="28617"/>
                  </a:lnTo>
                  <a:lnTo>
                    <a:pt x="795896" y="43672"/>
                  </a:lnTo>
                  <a:lnTo>
                    <a:pt x="843343" y="61388"/>
                  </a:lnTo>
                  <a:lnTo>
                    <a:pt x="885107" y="81514"/>
                  </a:lnTo>
                  <a:lnTo>
                    <a:pt x="920599" y="103801"/>
                  </a:lnTo>
                  <a:lnTo>
                    <a:pt x="970409" y="153855"/>
                  </a:lnTo>
                  <a:lnTo>
                    <a:pt x="988060" y="209550"/>
                  </a:lnTo>
                  <a:lnTo>
                    <a:pt x="983549" y="237977"/>
                  </a:lnTo>
                  <a:lnTo>
                    <a:pt x="949229" y="291101"/>
                  </a:lnTo>
                  <a:lnTo>
                    <a:pt x="885107" y="337585"/>
                  </a:lnTo>
                  <a:lnTo>
                    <a:pt x="843343" y="357711"/>
                  </a:lnTo>
                  <a:lnTo>
                    <a:pt x="795896" y="375427"/>
                  </a:lnTo>
                  <a:lnTo>
                    <a:pt x="743354" y="390482"/>
                  </a:lnTo>
                  <a:lnTo>
                    <a:pt x="686308" y="402627"/>
                  </a:lnTo>
                  <a:lnTo>
                    <a:pt x="625345" y="411612"/>
                  </a:lnTo>
                  <a:lnTo>
                    <a:pt x="561056" y="417186"/>
                  </a:lnTo>
                  <a:lnTo>
                    <a:pt x="494030" y="419100"/>
                  </a:lnTo>
                  <a:lnTo>
                    <a:pt x="426992" y="417186"/>
                  </a:lnTo>
                  <a:lnTo>
                    <a:pt x="362696" y="411612"/>
                  </a:lnTo>
                  <a:lnTo>
                    <a:pt x="301730" y="402627"/>
                  </a:lnTo>
                  <a:lnTo>
                    <a:pt x="244682" y="390482"/>
                  </a:lnTo>
                  <a:lnTo>
                    <a:pt x="192142" y="375427"/>
                  </a:lnTo>
                  <a:lnTo>
                    <a:pt x="144697" y="357711"/>
                  </a:lnTo>
                  <a:lnTo>
                    <a:pt x="102936" y="337585"/>
                  </a:lnTo>
                  <a:lnTo>
                    <a:pt x="67449" y="315298"/>
                  </a:lnTo>
                  <a:lnTo>
                    <a:pt x="17647" y="265244"/>
                  </a:lnTo>
                  <a:lnTo>
                    <a:pt x="0" y="209550"/>
                  </a:lnTo>
                  <a:close/>
                </a:path>
              </a:pathLst>
            </a:custGeom>
            <a:ln w="19050">
              <a:solidFill>
                <a:srgbClr val="0423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10602" y="3935348"/>
            <a:ext cx="5143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FFFF"/>
                </a:solidFill>
                <a:latin typeface="Trebuchet MS"/>
                <a:cs typeface="Trebuchet MS"/>
              </a:rPr>
              <a:t>2015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02739"/>
            <a:ext cx="3708399" cy="525525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40939" y="1023619"/>
            <a:ext cx="873760" cy="52323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2079" y="1023619"/>
            <a:ext cx="873760" cy="485139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533775" y="1232535"/>
            <a:ext cx="2401570" cy="2140585"/>
            <a:chOff x="3533775" y="1232535"/>
            <a:chExt cx="2401570" cy="2140585"/>
          </a:xfrm>
        </p:grpSpPr>
        <p:sp>
          <p:nvSpPr>
            <p:cNvPr id="7" name="object 7"/>
            <p:cNvSpPr/>
            <p:nvPr/>
          </p:nvSpPr>
          <p:spPr>
            <a:xfrm>
              <a:off x="3543300" y="1242059"/>
              <a:ext cx="2382520" cy="2131060"/>
            </a:xfrm>
            <a:custGeom>
              <a:avLst/>
              <a:gdLst/>
              <a:ahLst/>
              <a:cxnLst/>
              <a:rect l="l" t="t" r="r" b="b"/>
              <a:pathLst>
                <a:path w="2382520" h="2131060">
                  <a:moveTo>
                    <a:pt x="2382520" y="142748"/>
                  </a:moveTo>
                  <a:lnTo>
                    <a:pt x="2375243" y="97624"/>
                  </a:lnTo>
                  <a:lnTo>
                    <a:pt x="2354986" y="58432"/>
                  </a:lnTo>
                  <a:lnTo>
                    <a:pt x="2324087" y="27533"/>
                  </a:lnTo>
                  <a:lnTo>
                    <a:pt x="2284895" y="7277"/>
                  </a:lnTo>
                  <a:lnTo>
                    <a:pt x="2239772" y="0"/>
                  </a:lnTo>
                  <a:lnTo>
                    <a:pt x="142748" y="0"/>
                  </a:lnTo>
                  <a:lnTo>
                    <a:pt x="97612" y="7277"/>
                  </a:lnTo>
                  <a:lnTo>
                    <a:pt x="58420" y="27533"/>
                  </a:lnTo>
                  <a:lnTo>
                    <a:pt x="27520" y="58432"/>
                  </a:lnTo>
                  <a:lnTo>
                    <a:pt x="7264" y="97624"/>
                  </a:lnTo>
                  <a:lnTo>
                    <a:pt x="0" y="142748"/>
                  </a:lnTo>
                  <a:lnTo>
                    <a:pt x="0" y="1284732"/>
                  </a:lnTo>
                  <a:lnTo>
                    <a:pt x="7264" y="1329867"/>
                  </a:lnTo>
                  <a:lnTo>
                    <a:pt x="27533" y="1369060"/>
                  </a:lnTo>
                  <a:lnTo>
                    <a:pt x="58420" y="1399959"/>
                  </a:lnTo>
                  <a:lnTo>
                    <a:pt x="97612" y="1420215"/>
                  </a:lnTo>
                  <a:lnTo>
                    <a:pt x="142748" y="1427480"/>
                  </a:lnTo>
                  <a:lnTo>
                    <a:pt x="375920" y="1427480"/>
                  </a:lnTo>
                  <a:lnTo>
                    <a:pt x="375920" y="2131060"/>
                  </a:lnTo>
                  <a:lnTo>
                    <a:pt x="591820" y="2131060"/>
                  </a:lnTo>
                  <a:lnTo>
                    <a:pt x="591820" y="1427480"/>
                  </a:lnTo>
                  <a:lnTo>
                    <a:pt x="2239772" y="1427480"/>
                  </a:lnTo>
                  <a:lnTo>
                    <a:pt x="2284895" y="1420215"/>
                  </a:lnTo>
                  <a:lnTo>
                    <a:pt x="2324087" y="1399946"/>
                  </a:lnTo>
                  <a:lnTo>
                    <a:pt x="2354973" y="1369060"/>
                  </a:lnTo>
                  <a:lnTo>
                    <a:pt x="2375243" y="1329867"/>
                  </a:lnTo>
                  <a:lnTo>
                    <a:pt x="2382520" y="1284732"/>
                  </a:lnTo>
                  <a:lnTo>
                    <a:pt x="2382520" y="142748"/>
                  </a:lnTo>
                  <a:close/>
                </a:path>
              </a:pathLst>
            </a:custGeom>
            <a:solidFill>
              <a:srgbClr val="186B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543300" y="1242060"/>
              <a:ext cx="2382520" cy="1427480"/>
            </a:xfrm>
            <a:custGeom>
              <a:avLst/>
              <a:gdLst/>
              <a:ahLst/>
              <a:cxnLst/>
              <a:rect l="l" t="t" r="r" b="b"/>
              <a:pathLst>
                <a:path w="2382520" h="1427480">
                  <a:moveTo>
                    <a:pt x="0" y="142748"/>
                  </a:moveTo>
                  <a:lnTo>
                    <a:pt x="7274" y="97617"/>
                  </a:lnTo>
                  <a:lnTo>
                    <a:pt x="27533" y="58430"/>
                  </a:lnTo>
                  <a:lnTo>
                    <a:pt x="58430" y="27533"/>
                  </a:lnTo>
                  <a:lnTo>
                    <a:pt x="97617" y="7274"/>
                  </a:lnTo>
                  <a:lnTo>
                    <a:pt x="142748" y="0"/>
                  </a:lnTo>
                  <a:lnTo>
                    <a:pt x="2239772" y="0"/>
                  </a:lnTo>
                  <a:lnTo>
                    <a:pt x="2284902" y="7274"/>
                  </a:lnTo>
                  <a:lnTo>
                    <a:pt x="2324089" y="27533"/>
                  </a:lnTo>
                  <a:lnTo>
                    <a:pt x="2354986" y="58430"/>
                  </a:lnTo>
                  <a:lnTo>
                    <a:pt x="2375245" y="97617"/>
                  </a:lnTo>
                  <a:lnTo>
                    <a:pt x="2382520" y="142748"/>
                  </a:lnTo>
                  <a:lnTo>
                    <a:pt x="2382520" y="1284731"/>
                  </a:lnTo>
                  <a:lnTo>
                    <a:pt x="2375245" y="1329862"/>
                  </a:lnTo>
                  <a:lnTo>
                    <a:pt x="2354986" y="1369049"/>
                  </a:lnTo>
                  <a:lnTo>
                    <a:pt x="2324089" y="1399946"/>
                  </a:lnTo>
                  <a:lnTo>
                    <a:pt x="2284902" y="1420205"/>
                  </a:lnTo>
                  <a:lnTo>
                    <a:pt x="2239772" y="1427479"/>
                  </a:lnTo>
                  <a:lnTo>
                    <a:pt x="142748" y="1427479"/>
                  </a:lnTo>
                  <a:lnTo>
                    <a:pt x="97617" y="1420205"/>
                  </a:lnTo>
                  <a:lnTo>
                    <a:pt x="58430" y="1399946"/>
                  </a:lnTo>
                  <a:lnTo>
                    <a:pt x="27533" y="1369049"/>
                  </a:lnTo>
                  <a:lnTo>
                    <a:pt x="7274" y="1329862"/>
                  </a:lnTo>
                  <a:lnTo>
                    <a:pt x="0" y="1284731"/>
                  </a:lnTo>
                  <a:lnTo>
                    <a:pt x="0" y="14274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689350" y="1494954"/>
            <a:ext cx="2094230" cy="81534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75"/>
              </a:spcBef>
            </a:pP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2001: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Nace</a:t>
            </a:r>
            <a:r>
              <a:rPr sz="15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idea</a:t>
            </a:r>
            <a:endParaRPr sz="1500">
              <a:latin typeface="Trebuchet MS"/>
              <a:cs typeface="Trebuchet MS"/>
            </a:endParaRPr>
          </a:p>
          <a:p>
            <a:pPr algn="ctr">
              <a:lnSpc>
                <a:spcPts val="1730"/>
              </a:lnSpc>
              <a:spcBef>
                <a:spcPts val="480"/>
              </a:spcBef>
            </a:pP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2003: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Inicia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construcción</a:t>
            </a:r>
            <a:endParaRPr sz="1500">
              <a:latin typeface="Trebuchet MS"/>
              <a:cs typeface="Trebuchet MS"/>
            </a:endParaRPr>
          </a:p>
          <a:p>
            <a:pPr algn="ctr">
              <a:lnSpc>
                <a:spcPts val="1730"/>
              </a:lnSpc>
            </a:pP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línea</a:t>
            </a:r>
            <a:r>
              <a:rPr sz="15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radial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230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kV</a:t>
            </a:r>
            <a:endParaRPr sz="1500"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533775" y="3018154"/>
            <a:ext cx="2401570" cy="2143125"/>
            <a:chOff x="3533775" y="3018154"/>
            <a:chExt cx="2401570" cy="2143125"/>
          </a:xfrm>
        </p:grpSpPr>
        <p:sp>
          <p:nvSpPr>
            <p:cNvPr id="11" name="object 11"/>
            <p:cNvSpPr/>
            <p:nvPr/>
          </p:nvSpPr>
          <p:spPr>
            <a:xfrm>
              <a:off x="3919220" y="3385819"/>
              <a:ext cx="215900" cy="1775460"/>
            </a:xfrm>
            <a:custGeom>
              <a:avLst/>
              <a:gdLst/>
              <a:ahLst/>
              <a:cxnLst/>
              <a:rect l="l" t="t" r="r" b="b"/>
              <a:pathLst>
                <a:path w="215900" h="1775460">
                  <a:moveTo>
                    <a:pt x="215900" y="0"/>
                  </a:moveTo>
                  <a:lnTo>
                    <a:pt x="0" y="0"/>
                  </a:lnTo>
                  <a:lnTo>
                    <a:pt x="0" y="1775459"/>
                  </a:lnTo>
                  <a:lnTo>
                    <a:pt x="215900" y="1775459"/>
                  </a:lnTo>
                  <a:lnTo>
                    <a:pt x="215900" y="0"/>
                  </a:lnTo>
                  <a:close/>
                </a:path>
              </a:pathLst>
            </a:custGeom>
            <a:solidFill>
              <a:srgbClr val="1883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543300" y="3027679"/>
              <a:ext cx="2382520" cy="1430020"/>
            </a:xfrm>
            <a:custGeom>
              <a:avLst/>
              <a:gdLst/>
              <a:ahLst/>
              <a:cxnLst/>
              <a:rect l="l" t="t" r="r" b="b"/>
              <a:pathLst>
                <a:path w="2382520" h="1430020">
                  <a:moveTo>
                    <a:pt x="2239517" y="0"/>
                  </a:moveTo>
                  <a:lnTo>
                    <a:pt x="143001" y="0"/>
                  </a:lnTo>
                  <a:lnTo>
                    <a:pt x="97796" y="7288"/>
                  </a:lnTo>
                  <a:lnTo>
                    <a:pt x="58539" y="27586"/>
                  </a:lnTo>
                  <a:lnTo>
                    <a:pt x="27586" y="58539"/>
                  </a:lnTo>
                  <a:lnTo>
                    <a:pt x="7288" y="97796"/>
                  </a:lnTo>
                  <a:lnTo>
                    <a:pt x="0" y="143002"/>
                  </a:lnTo>
                  <a:lnTo>
                    <a:pt x="0" y="1287018"/>
                  </a:lnTo>
                  <a:lnTo>
                    <a:pt x="7288" y="1332223"/>
                  </a:lnTo>
                  <a:lnTo>
                    <a:pt x="27586" y="1371480"/>
                  </a:lnTo>
                  <a:lnTo>
                    <a:pt x="58539" y="1402433"/>
                  </a:lnTo>
                  <a:lnTo>
                    <a:pt x="97796" y="1422731"/>
                  </a:lnTo>
                  <a:lnTo>
                    <a:pt x="143001" y="1430020"/>
                  </a:lnTo>
                  <a:lnTo>
                    <a:pt x="2239517" y="1430020"/>
                  </a:lnTo>
                  <a:lnTo>
                    <a:pt x="2284723" y="1422731"/>
                  </a:lnTo>
                  <a:lnTo>
                    <a:pt x="2323980" y="1402433"/>
                  </a:lnTo>
                  <a:lnTo>
                    <a:pt x="2354933" y="1371480"/>
                  </a:lnTo>
                  <a:lnTo>
                    <a:pt x="2375231" y="1332223"/>
                  </a:lnTo>
                  <a:lnTo>
                    <a:pt x="2382520" y="1287018"/>
                  </a:lnTo>
                  <a:lnTo>
                    <a:pt x="2382520" y="143002"/>
                  </a:lnTo>
                  <a:lnTo>
                    <a:pt x="2375231" y="97796"/>
                  </a:lnTo>
                  <a:lnTo>
                    <a:pt x="2354933" y="58539"/>
                  </a:lnTo>
                  <a:lnTo>
                    <a:pt x="2323980" y="27586"/>
                  </a:lnTo>
                  <a:lnTo>
                    <a:pt x="2284723" y="7288"/>
                  </a:lnTo>
                  <a:lnTo>
                    <a:pt x="2239517" y="0"/>
                  </a:lnTo>
                  <a:close/>
                </a:path>
              </a:pathLst>
            </a:custGeom>
            <a:solidFill>
              <a:srgbClr val="187D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543300" y="3027679"/>
              <a:ext cx="2382520" cy="1430020"/>
            </a:xfrm>
            <a:custGeom>
              <a:avLst/>
              <a:gdLst/>
              <a:ahLst/>
              <a:cxnLst/>
              <a:rect l="l" t="t" r="r" b="b"/>
              <a:pathLst>
                <a:path w="2382520" h="1430020">
                  <a:moveTo>
                    <a:pt x="0" y="143002"/>
                  </a:moveTo>
                  <a:lnTo>
                    <a:pt x="7288" y="97796"/>
                  </a:lnTo>
                  <a:lnTo>
                    <a:pt x="27586" y="58539"/>
                  </a:lnTo>
                  <a:lnTo>
                    <a:pt x="58539" y="27586"/>
                  </a:lnTo>
                  <a:lnTo>
                    <a:pt x="97796" y="7288"/>
                  </a:lnTo>
                  <a:lnTo>
                    <a:pt x="143001" y="0"/>
                  </a:lnTo>
                  <a:lnTo>
                    <a:pt x="2239517" y="0"/>
                  </a:lnTo>
                  <a:lnTo>
                    <a:pt x="2284723" y="7288"/>
                  </a:lnTo>
                  <a:lnTo>
                    <a:pt x="2323980" y="27586"/>
                  </a:lnTo>
                  <a:lnTo>
                    <a:pt x="2354933" y="58539"/>
                  </a:lnTo>
                  <a:lnTo>
                    <a:pt x="2375231" y="97796"/>
                  </a:lnTo>
                  <a:lnTo>
                    <a:pt x="2382520" y="143002"/>
                  </a:lnTo>
                  <a:lnTo>
                    <a:pt x="2382520" y="1287018"/>
                  </a:lnTo>
                  <a:lnTo>
                    <a:pt x="2375231" y="1332223"/>
                  </a:lnTo>
                  <a:lnTo>
                    <a:pt x="2354933" y="1371480"/>
                  </a:lnTo>
                  <a:lnTo>
                    <a:pt x="2323980" y="1402433"/>
                  </a:lnTo>
                  <a:lnTo>
                    <a:pt x="2284723" y="1422731"/>
                  </a:lnTo>
                  <a:lnTo>
                    <a:pt x="2239517" y="1430020"/>
                  </a:lnTo>
                  <a:lnTo>
                    <a:pt x="143001" y="1430020"/>
                  </a:lnTo>
                  <a:lnTo>
                    <a:pt x="97796" y="1422731"/>
                  </a:lnTo>
                  <a:lnTo>
                    <a:pt x="58539" y="1402433"/>
                  </a:lnTo>
                  <a:lnTo>
                    <a:pt x="27586" y="1371480"/>
                  </a:lnTo>
                  <a:lnTo>
                    <a:pt x="7288" y="1332223"/>
                  </a:lnTo>
                  <a:lnTo>
                    <a:pt x="0" y="1287018"/>
                  </a:lnTo>
                  <a:lnTo>
                    <a:pt x="0" y="143002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79190" y="3174365"/>
            <a:ext cx="2113915" cy="1090295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 marR="5080" indent="-1905" algn="ctr">
              <a:lnSpc>
                <a:spcPct val="91400"/>
              </a:lnSpc>
              <a:spcBef>
                <a:spcPts val="254"/>
              </a:spcBef>
            </a:pP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2011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Inician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exportaciones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puntuales. </a:t>
            </a:r>
            <a:r>
              <a:rPr sz="1500" spc="60" dirty="0">
                <a:solidFill>
                  <a:srgbClr val="FFFFFF"/>
                </a:solidFill>
                <a:latin typeface="Trebuchet MS"/>
                <a:cs typeface="Trebuchet MS"/>
              </a:rPr>
              <a:t>No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se</a:t>
            </a:r>
            <a:r>
              <a:rPr sz="15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puede</a:t>
            </a:r>
            <a:r>
              <a:rPr sz="15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aprovechar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por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60" dirty="0">
                <a:solidFill>
                  <a:srgbClr val="FFFFFF"/>
                </a:solidFill>
                <a:latin typeface="Trebuchet MS"/>
                <a:cs typeface="Trebuchet MS"/>
              </a:rPr>
              <a:t>falta</a:t>
            </a:r>
            <a:r>
              <a:rPr sz="1500" spc="-1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acuerdos comerciales</a:t>
            </a:r>
            <a:endParaRPr sz="1500">
              <a:latin typeface="Trebuchet MS"/>
              <a:cs typeface="Trebuchet M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533775" y="4806315"/>
            <a:ext cx="3654425" cy="1446530"/>
            <a:chOff x="3533775" y="4806315"/>
            <a:chExt cx="3654425" cy="1446530"/>
          </a:xfrm>
        </p:grpSpPr>
        <p:sp>
          <p:nvSpPr>
            <p:cNvPr id="16" name="object 16"/>
            <p:cNvSpPr/>
            <p:nvPr/>
          </p:nvSpPr>
          <p:spPr>
            <a:xfrm>
              <a:off x="4033519" y="5059680"/>
              <a:ext cx="3154680" cy="213360"/>
            </a:xfrm>
            <a:custGeom>
              <a:avLst/>
              <a:gdLst/>
              <a:ahLst/>
              <a:cxnLst/>
              <a:rect l="l" t="t" r="r" b="b"/>
              <a:pathLst>
                <a:path w="3154679" h="213360">
                  <a:moveTo>
                    <a:pt x="3154679" y="0"/>
                  </a:moveTo>
                  <a:lnTo>
                    <a:pt x="0" y="0"/>
                  </a:lnTo>
                  <a:lnTo>
                    <a:pt x="0" y="213360"/>
                  </a:lnTo>
                  <a:lnTo>
                    <a:pt x="3154679" y="213360"/>
                  </a:lnTo>
                  <a:lnTo>
                    <a:pt x="3154679" y="0"/>
                  </a:lnTo>
                  <a:close/>
                </a:path>
              </a:pathLst>
            </a:custGeom>
            <a:solidFill>
              <a:srgbClr val="179D7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543300" y="4815840"/>
              <a:ext cx="2382520" cy="1427480"/>
            </a:xfrm>
            <a:custGeom>
              <a:avLst/>
              <a:gdLst/>
              <a:ahLst/>
              <a:cxnLst/>
              <a:rect l="l" t="t" r="r" b="b"/>
              <a:pathLst>
                <a:path w="2382520" h="1427479">
                  <a:moveTo>
                    <a:pt x="2239772" y="0"/>
                  </a:moveTo>
                  <a:lnTo>
                    <a:pt x="142748" y="0"/>
                  </a:lnTo>
                  <a:lnTo>
                    <a:pt x="97617" y="7274"/>
                  </a:lnTo>
                  <a:lnTo>
                    <a:pt x="58430" y="27533"/>
                  </a:lnTo>
                  <a:lnTo>
                    <a:pt x="27533" y="58430"/>
                  </a:lnTo>
                  <a:lnTo>
                    <a:pt x="7274" y="97617"/>
                  </a:lnTo>
                  <a:lnTo>
                    <a:pt x="0" y="142748"/>
                  </a:lnTo>
                  <a:lnTo>
                    <a:pt x="0" y="1284732"/>
                  </a:lnTo>
                  <a:lnTo>
                    <a:pt x="7274" y="1329852"/>
                  </a:lnTo>
                  <a:lnTo>
                    <a:pt x="27533" y="1369038"/>
                  </a:lnTo>
                  <a:lnTo>
                    <a:pt x="58430" y="1399939"/>
                  </a:lnTo>
                  <a:lnTo>
                    <a:pt x="97617" y="1420203"/>
                  </a:lnTo>
                  <a:lnTo>
                    <a:pt x="142748" y="1427480"/>
                  </a:lnTo>
                  <a:lnTo>
                    <a:pt x="2239772" y="1427480"/>
                  </a:lnTo>
                  <a:lnTo>
                    <a:pt x="2284902" y="1420203"/>
                  </a:lnTo>
                  <a:lnTo>
                    <a:pt x="2324089" y="1399939"/>
                  </a:lnTo>
                  <a:lnTo>
                    <a:pt x="2354986" y="1369038"/>
                  </a:lnTo>
                  <a:lnTo>
                    <a:pt x="2375245" y="1329852"/>
                  </a:lnTo>
                  <a:lnTo>
                    <a:pt x="2382520" y="1284732"/>
                  </a:lnTo>
                  <a:lnTo>
                    <a:pt x="2382520" y="142748"/>
                  </a:lnTo>
                  <a:lnTo>
                    <a:pt x="2375245" y="97617"/>
                  </a:lnTo>
                  <a:lnTo>
                    <a:pt x="2354986" y="58430"/>
                  </a:lnTo>
                  <a:lnTo>
                    <a:pt x="2324089" y="27533"/>
                  </a:lnTo>
                  <a:lnTo>
                    <a:pt x="2284902" y="7274"/>
                  </a:lnTo>
                  <a:lnTo>
                    <a:pt x="2239772" y="0"/>
                  </a:lnTo>
                  <a:close/>
                </a:path>
              </a:pathLst>
            </a:custGeom>
            <a:solidFill>
              <a:srgbClr val="1792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543300" y="4815840"/>
              <a:ext cx="2382520" cy="1427480"/>
            </a:xfrm>
            <a:custGeom>
              <a:avLst/>
              <a:gdLst/>
              <a:ahLst/>
              <a:cxnLst/>
              <a:rect l="l" t="t" r="r" b="b"/>
              <a:pathLst>
                <a:path w="2382520" h="1427479">
                  <a:moveTo>
                    <a:pt x="0" y="142748"/>
                  </a:moveTo>
                  <a:lnTo>
                    <a:pt x="7274" y="97617"/>
                  </a:lnTo>
                  <a:lnTo>
                    <a:pt x="27533" y="58430"/>
                  </a:lnTo>
                  <a:lnTo>
                    <a:pt x="58430" y="27533"/>
                  </a:lnTo>
                  <a:lnTo>
                    <a:pt x="97617" y="7274"/>
                  </a:lnTo>
                  <a:lnTo>
                    <a:pt x="142748" y="0"/>
                  </a:lnTo>
                  <a:lnTo>
                    <a:pt x="2239772" y="0"/>
                  </a:lnTo>
                  <a:lnTo>
                    <a:pt x="2284902" y="7274"/>
                  </a:lnTo>
                  <a:lnTo>
                    <a:pt x="2324089" y="27533"/>
                  </a:lnTo>
                  <a:lnTo>
                    <a:pt x="2354986" y="58430"/>
                  </a:lnTo>
                  <a:lnTo>
                    <a:pt x="2375245" y="97617"/>
                  </a:lnTo>
                  <a:lnTo>
                    <a:pt x="2382520" y="142748"/>
                  </a:lnTo>
                  <a:lnTo>
                    <a:pt x="2382520" y="1284732"/>
                  </a:lnTo>
                  <a:lnTo>
                    <a:pt x="2375245" y="1329852"/>
                  </a:lnTo>
                  <a:lnTo>
                    <a:pt x="2354986" y="1369038"/>
                  </a:lnTo>
                  <a:lnTo>
                    <a:pt x="2324089" y="1399939"/>
                  </a:lnTo>
                  <a:lnTo>
                    <a:pt x="2284902" y="1420203"/>
                  </a:lnTo>
                  <a:lnTo>
                    <a:pt x="2239772" y="1427480"/>
                  </a:lnTo>
                  <a:lnTo>
                    <a:pt x="142748" y="1427480"/>
                  </a:lnTo>
                  <a:lnTo>
                    <a:pt x="97617" y="1420203"/>
                  </a:lnTo>
                  <a:lnTo>
                    <a:pt x="58430" y="1399939"/>
                  </a:lnTo>
                  <a:lnTo>
                    <a:pt x="27533" y="1369038"/>
                  </a:lnTo>
                  <a:lnTo>
                    <a:pt x="7274" y="1329852"/>
                  </a:lnTo>
                  <a:lnTo>
                    <a:pt x="0" y="1284732"/>
                  </a:lnTo>
                  <a:lnTo>
                    <a:pt x="0" y="14274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684270" y="4961572"/>
            <a:ext cx="2099945" cy="1090930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 marR="5080" indent="3810" algn="ctr">
              <a:lnSpc>
                <a:spcPct val="91400"/>
              </a:lnSpc>
              <a:spcBef>
                <a:spcPts val="254"/>
              </a:spcBef>
            </a:pP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2015: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interconexión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no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pudo</a:t>
            </a:r>
            <a:r>
              <a:rPr sz="15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ser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aprovechada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en </a:t>
            </a:r>
            <a:r>
              <a:rPr sz="1500" spc="50" dirty="0">
                <a:solidFill>
                  <a:srgbClr val="FFFFFF"/>
                </a:solidFill>
                <a:latin typeface="Trebuchet MS"/>
                <a:cs typeface="Trebuchet MS"/>
              </a:rPr>
              <a:t>su</a:t>
            </a:r>
            <a:r>
              <a:rPr sz="15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capacidad</a:t>
            </a:r>
            <a:r>
              <a:rPr sz="15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5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forma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regular</a:t>
            </a:r>
            <a:r>
              <a:rPr sz="150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ante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5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60" dirty="0">
                <a:solidFill>
                  <a:srgbClr val="FFFFFF"/>
                </a:solidFill>
                <a:latin typeface="Trebuchet MS"/>
                <a:cs typeface="Trebuchet MS"/>
              </a:rPr>
              <a:t>falta</a:t>
            </a:r>
            <a:r>
              <a:rPr sz="15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un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acuerdo</a:t>
            </a:r>
            <a:r>
              <a:rPr sz="15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comercial</a:t>
            </a:r>
            <a:endParaRPr sz="1500">
              <a:latin typeface="Trebuchet MS"/>
              <a:cs typeface="Trebuchet MS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703694" y="3385820"/>
            <a:ext cx="2401570" cy="2867025"/>
            <a:chOff x="6703694" y="3385820"/>
            <a:chExt cx="2401570" cy="2867025"/>
          </a:xfrm>
        </p:grpSpPr>
        <p:sp>
          <p:nvSpPr>
            <p:cNvPr id="21" name="object 21"/>
            <p:cNvSpPr/>
            <p:nvPr/>
          </p:nvSpPr>
          <p:spPr>
            <a:xfrm>
              <a:off x="7089139" y="3385820"/>
              <a:ext cx="213360" cy="1775460"/>
            </a:xfrm>
            <a:custGeom>
              <a:avLst/>
              <a:gdLst/>
              <a:ahLst/>
              <a:cxnLst/>
              <a:rect l="l" t="t" r="r" b="b"/>
              <a:pathLst>
                <a:path w="213359" h="1775460">
                  <a:moveTo>
                    <a:pt x="213359" y="0"/>
                  </a:moveTo>
                  <a:lnTo>
                    <a:pt x="0" y="0"/>
                  </a:lnTo>
                  <a:lnTo>
                    <a:pt x="0" y="1775459"/>
                  </a:lnTo>
                  <a:lnTo>
                    <a:pt x="213359" y="1775459"/>
                  </a:lnTo>
                  <a:lnTo>
                    <a:pt x="213359" y="0"/>
                  </a:lnTo>
                  <a:close/>
                </a:path>
              </a:pathLst>
            </a:custGeom>
            <a:solidFill>
              <a:srgbClr val="13B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13219" y="4815840"/>
              <a:ext cx="2382520" cy="1427480"/>
            </a:xfrm>
            <a:custGeom>
              <a:avLst/>
              <a:gdLst/>
              <a:ahLst/>
              <a:cxnLst/>
              <a:rect l="l" t="t" r="r" b="b"/>
              <a:pathLst>
                <a:path w="2382520" h="1427479">
                  <a:moveTo>
                    <a:pt x="2239772" y="0"/>
                  </a:moveTo>
                  <a:lnTo>
                    <a:pt x="142748" y="0"/>
                  </a:lnTo>
                  <a:lnTo>
                    <a:pt x="97617" y="7274"/>
                  </a:lnTo>
                  <a:lnTo>
                    <a:pt x="58430" y="27533"/>
                  </a:lnTo>
                  <a:lnTo>
                    <a:pt x="27533" y="58430"/>
                  </a:lnTo>
                  <a:lnTo>
                    <a:pt x="7274" y="97617"/>
                  </a:lnTo>
                  <a:lnTo>
                    <a:pt x="0" y="142748"/>
                  </a:lnTo>
                  <a:lnTo>
                    <a:pt x="0" y="1284732"/>
                  </a:lnTo>
                  <a:lnTo>
                    <a:pt x="7274" y="1329852"/>
                  </a:lnTo>
                  <a:lnTo>
                    <a:pt x="27533" y="1369038"/>
                  </a:lnTo>
                  <a:lnTo>
                    <a:pt x="58430" y="1399939"/>
                  </a:lnTo>
                  <a:lnTo>
                    <a:pt x="97617" y="1420203"/>
                  </a:lnTo>
                  <a:lnTo>
                    <a:pt x="142748" y="1427480"/>
                  </a:lnTo>
                  <a:lnTo>
                    <a:pt x="2239772" y="1427480"/>
                  </a:lnTo>
                  <a:lnTo>
                    <a:pt x="2284902" y="1420203"/>
                  </a:lnTo>
                  <a:lnTo>
                    <a:pt x="2324089" y="1399939"/>
                  </a:lnTo>
                  <a:lnTo>
                    <a:pt x="2354986" y="1369038"/>
                  </a:lnTo>
                  <a:lnTo>
                    <a:pt x="2375245" y="1329852"/>
                  </a:lnTo>
                  <a:lnTo>
                    <a:pt x="2382520" y="1284732"/>
                  </a:lnTo>
                  <a:lnTo>
                    <a:pt x="2382520" y="142748"/>
                  </a:lnTo>
                  <a:lnTo>
                    <a:pt x="2375245" y="97617"/>
                  </a:lnTo>
                  <a:lnTo>
                    <a:pt x="2354986" y="58430"/>
                  </a:lnTo>
                  <a:lnTo>
                    <a:pt x="2324089" y="27533"/>
                  </a:lnTo>
                  <a:lnTo>
                    <a:pt x="2284902" y="7274"/>
                  </a:lnTo>
                  <a:lnTo>
                    <a:pt x="2239772" y="0"/>
                  </a:lnTo>
                  <a:close/>
                </a:path>
              </a:pathLst>
            </a:custGeom>
            <a:solidFill>
              <a:srgbClr val="16A8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713219" y="4815840"/>
              <a:ext cx="2382520" cy="1427480"/>
            </a:xfrm>
            <a:custGeom>
              <a:avLst/>
              <a:gdLst/>
              <a:ahLst/>
              <a:cxnLst/>
              <a:rect l="l" t="t" r="r" b="b"/>
              <a:pathLst>
                <a:path w="2382520" h="1427479">
                  <a:moveTo>
                    <a:pt x="0" y="142748"/>
                  </a:moveTo>
                  <a:lnTo>
                    <a:pt x="7274" y="97617"/>
                  </a:lnTo>
                  <a:lnTo>
                    <a:pt x="27533" y="58430"/>
                  </a:lnTo>
                  <a:lnTo>
                    <a:pt x="58430" y="27533"/>
                  </a:lnTo>
                  <a:lnTo>
                    <a:pt x="97617" y="7274"/>
                  </a:lnTo>
                  <a:lnTo>
                    <a:pt x="142748" y="0"/>
                  </a:lnTo>
                  <a:lnTo>
                    <a:pt x="2239772" y="0"/>
                  </a:lnTo>
                  <a:lnTo>
                    <a:pt x="2284902" y="7274"/>
                  </a:lnTo>
                  <a:lnTo>
                    <a:pt x="2324089" y="27533"/>
                  </a:lnTo>
                  <a:lnTo>
                    <a:pt x="2354986" y="58430"/>
                  </a:lnTo>
                  <a:lnTo>
                    <a:pt x="2375245" y="97617"/>
                  </a:lnTo>
                  <a:lnTo>
                    <a:pt x="2382520" y="142748"/>
                  </a:lnTo>
                  <a:lnTo>
                    <a:pt x="2382520" y="1284732"/>
                  </a:lnTo>
                  <a:lnTo>
                    <a:pt x="2375245" y="1329852"/>
                  </a:lnTo>
                  <a:lnTo>
                    <a:pt x="2354986" y="1369038"/>
                  </a:lnTo>
                  <a:lnTo>
                    <a:pt x="2324089" y="1399939"/>
                  </a:lnTo>
                  <a:lnTo>
                    <a:pt x="2284902" y="1420203"/>
                  </a:lnTo>
                  <a:lnTo>
                    <a:pt x="2239772" y="1427480"/>
                  </a:lnTo>
                  <a:lnTo>
                    <a:pt x="142748" y="1427480"/>
                  </a:lnTo>
                  <a:lnTo>
                    <a:pt x="97617" y="1420203"/>
                  </a:lnTo>
                  <a:lnTo>
                    <a:pt x="58430" y="1399939"/>
                  </a:lnTo>
                  <a:lnTo>
                    <a:pt x="27533" y="1369038"/>
                  </a:lnTo>
                  <a:lnTo>
                    <a:pt x="7274" y="1329852"/>
                  </a:lnTo>
                  <a:lnTo>
                    <a:pt x="0" y="1284732"/>
                  </a:lnTo>
                  <a:lnTo>
                    <a:pt x="0" y="14274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6823709" y="4961572"/>
            <a:ext cx="2160905" cy="1090930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 marR="5080" algn="ctr">
              <a:lnSpc>
                <a:spcPct val="91400"/>
              </a:lnSpc>
              <a:spcBef>
                <a:spcPts val="254"/>
              </a:spcBef>
            </a:pPr>
            <a:r>
              <a:rPr sz="1500" spc="-25" dirty="0">
                <a:solidFill>
                  <a:srgbClr val="001F5F"/>
                </a:solidFill>
                <a:latin typeface="Trebuchet MS"/>
                <a:cs typeface="Trebuchet MS"/>
              </a:rPr>
              <a:t>Feb</a:t>
            </a:r>
            <a:r>
              <a:rPr sz="15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001F5F"/>
                </a:solidFill>
                <a:latin typeface="Trebuchet MS"/>
                <a:cs typeface="Trebuchet MS"/>
              </a:rPr>
              <a:t>2012:</a:t>
            </a:r>
            <a:r>
              <a:rPr sz="15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001F5F"/>
                </a:solidFill>
                <a:latin typeface="Trebuchet MS"/>
                <a:cs typeface="Trebuchet MS"/>
              </a:rPr>
              <a:t>compromiso</a:t>
            </a:r>
            <a:r>
              <a:rPr sz="15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001F5F"/>
                </a:solidFill>
                <a:latin typeface="Trebuchet MS"/>
                <a:cs typeface="Trebuchet MS"/>
              </a:rPr>
              <a:t>de </a:t>
            </a:r>
            <a:r>
              <a:rPr sz="1500" spc="-50" dirty="0">
                <a:solidFill>
                  <a:srgbClr val="001F5F"/>
                </a:solidFill>
                <a:latin typeface="Trebuchet MS"/>
                <a:cs typeface="Trebuchet MS"/>
              </a:rPr>
              <a:t>determinar</a:t>
            </a:r>
            <a:r>
              <a:rPr sz="15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5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rebuchet MS"/>
                <a:cs typeface="Trebuchet MS"/>
              </a:rPr>
              <a:t>posibilidad </a:t>
            </a:r>
            <a:r>
              <a:rPr sz="1500" spc="-25" dirty="0">
                <a:solidFill>
                  <a:srgbClr val="001F5F"/>
                </a:solidFill>
                <a:latin typeface="Trebuchet MS"/>
                <a:cs typeface="Trebuchet MS"/>
              </a:rPr>
              <a:t>sincrónica,</a:t>
            </a:r>
            <a:r>
              <a:rPr sz="1500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5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001F5F"/>
                </a:solidFill>
                <a:latin typeface="Trebuchet MS"/>
                <a:cs typeface="Trebuchet MS"/>
              </a:rPr>
              <a:t>una conexión</a:t>
            </a:r>
            <a:r>
              <a:rPr sz="15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75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5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rebuchet MS"/>
                <a:cs typeface="Trebuchet MS"/>
              </a:rPr>
              <a:t>ampliar capacidad</a:t>
            </a:r>
            <a:endParaRPr sz="1500">
              <a:latin typeface="Trebuchet MS"/>
              <a:cs typeface="Trebuchet MS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6703694" y="1600200"/>
            <a:ext cx="2401570" cy="2867025"/>
            <a:chOff x="6703694" y="1600200"/>
            <a:chExt cx="2401570" cy="2867025"/>
          </a:xfrm>
        </p:grpSpPr>
        <p:sp>
          <p:nvSpPr>
            <p:cNvPr id="26" name="object 26"/>
            <p:cNvSpPr/>
            <p:nvPr/>
          </p:nvSpPr>
          <p:spPr>
            <a:xfrm>
              <a:off x="7089139" y="1600200"/>
              <a:ext cx="213360" cy="1772920"/>
            </a:xfrm>
            <a:custGeom>
              <a:avLst/>
              <a:gdLst/>
              <a:ahLst/>
              <a:cxnLst/>
              <a:rect l="l" t="t" r="r" b="b"/>
              <a:pathLst>
                <a:path w="213359" h="1772920">
                  <a:moveTo>
                    <a:pt x="213359" y="0"/>
                  </a:moveTo>
                  <a:lnTo>
                    <a:pt x="0" y="0"/>
                  </a:lnTo>
                  <a:lnTo>
                    <a:pt x="0" y="1772920"/>
                  </a:lnTo>
                  <a:lnTo>
                    <a:pt x="213359" y="1772920"/>
                  </a:lnTo>
                  <a:lnTo>
                    <a:pt x="213359" y="0"/>
                  </a:lnTo>
                  <a:close/>
                </a:path>
              </a:pathLst>
            </a:custGeom>
            <a:solidFill>
              <a:srgbClr val="0E9E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713219" y="3027680"/>
              <a:ext cx="2382520" cy="1430020"/>
            </a:xfrm>
            <a:custGeom>
              <a:avLst/>
              <a:gdLst/>
              <a:ahLst/>
              <a:cxnLst/>
              <a:rect l="l" t="t" r="r" b="b"/>
              <a:pathLst>
                <a:path w="2382520" h="1430020">
                  <a:moveTo>
                    <a:pt x="2239518" y="0"/>
                  </a:moveTo>
                  <a:lnTo>
                    <a:pt x="143001" y="0"/>
                  </a:lnTo>
                  <a:lnTo>
                    <a:pt x="97796" y="7288"/>
                  </a:lnTo>
                  <a:lnTo>
                    <a:pt x="58539" y="27586"/>
                  </a:lnTo>
                  <a:lnTo>
                    <a:pt x="27586" y="58539"/>
                  </a:lnTo>
                  <a:lnTo>
                    <a:pt x="7288" y="97796"/>
                  </a:lnTo>
                  <a:lnTo>
                    <a:pt x="0" y="143002"/>
                  </a:lnTo>
                  <a:lnTo>
                    <a:pt x="0" y="1287018"/>
                  </a:lnTo>
                  <a:lnTo>
                    <a:pt x="7288" y="1332223"/>
                  </a:lnTo>
                  <a:lnTo>
                    <a:pt x="27586" y="1371480"/>
                  </a:lnTo>
                  <a:lnTo>
                    <a:pt x="58539" y="1402433"/>
                  </a:lnTo>
                  <a:lnTo>
                    <a:pt x="97796" y="1422731"/>
                  </a:lnTo>
                  <a:lnTo>
                    <a:pt x="143001" y="1430020"/>
                  </a:lnTo>
                  <a:lnTo>
                    <a:pt x="2239518" y="1430020"/>
                  </a:lnTo>
                  <a:lnTo>
                    <a:pt x="2284723" y="1422731"/>
                  </a:lnTo>
                  <a:lnTo>
                    <a:pt x="2323980" y="1402433"/>
                  </a:lnTo>
                  <a:lnTo>
                    <a:pt x="2354933" y="1371480"/>
                  </a:lnTo>
                  <a:lnTo>
                    <a:pt x="2375231" y="1332223"/>
                  </a:lnTo>
                  <a:lnTo>
                    <a:pt x="2382520" y="1287018"/>
                  </a:lnTo>
                  <a:lnTo>
                    <a:pt x="2382520" y="143002"/>
                  </a:lnTo>
                  <a:lnTo>
                    <a:pt x="2375231" y="97796"/>
                  </a:lnTo>
                  <a:lnTo>
                    <a:pt x="2354933" y="58539"/>
                  </a:lnTo>
                  <a:lnTo>
                    <a:pt x="2323980" y="27586"/>
                  </a:lnTo>
                  <a:lnTo>
                    <a:pt x="2284723" y="7288"/>
                  </a:lnTo>
                  <a:lnTo>
                    <a:pt x="2239518" y="0"/>
                  </a:lnTo>
                  <a:close/>
                </a:path>
              </a:pathLst>
            </a:custGeom>
            <a:solidFill>
              <a:srgbClr val="12B6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13219" y="3027680"/>
              <a:ext cx="2382520" cy="1430020"/>
            </a:xfrm>
            <a:custGeom>
              <a:avLst/>
              <a:gdLst/>
              <a:ahLst/>
              <a:cxnLst/>
              <a:rect l="l" t="t" r="r" b="b"/>
              <a:pathLst>
                <a:path w="2382520" h="1430020">
                  <a:moveTo>
                    <a:pt x="0" y="143002"/>
                  </a:moveTo>
                  <a:lnTo>
                    <a:pt x="7288" y="97796"/>
                  </a:lnTo>
                  <a:lnTo>
                    <a:pt x="27586" y="58539"/>
                  </a:lnTo>
                  <a:lnTo>
                    <a:pt x="58539" y="27586"/>
                  </a:lnTo>
                  <a:lnTo>
                    <a:pt x="97796" y="7288"/>
                  </a:lnTo>
                  <a:lnTo>
                    <a:pt x="143001" y="0"/>
                  </a:lnTo>
                  <a:lnTo>
                    <a:pt x="2239518" y="0"/>
                  </a:lnTo>
                  <a:lnTo>
                    <a:pt x="2284723" y="7288"/>
                  </a:lnTo>
                  <a:lnTo>
                    <a:pt x="2323980" y="27586"/>
                  </a:lnTo>
                  <a:lnTo>
                    <a:pt x="2354933" y="58539"/>
                  </a:lnTo>
                  <a:lnTo>
                    <a:pt x="2375231" y="97796"/>
                  </a:lnTo>
                  <a:lnTo>
                    <a:pt x="2382520" y="143002"/>
                  </a:lnTo>
                  <a:lnTo>
                    <a:pt x="2382520" y="1287018"/>
                  </a:lnTo>
                  <a:lnTo>
                    <a:pt x="2375231" y="1332223"/>
                  </a:lnTo>
                  <a:lnTo>
                    <a:pt x="2354933" y="1371480"/>
                  </a:lnTo>
                  <a:lnTo>
                    <a:pt x="2323980" y="1402433"/>
                  </a:lnTo>
                  <a:lnTo>
                    <a:pt x="2284723" y="1422731"/>
                  </a:lnTo>
                  <a:lnTo>
                    <a:pt x="2239518" y="1430020"/>
                  </a:lnTo>
                  <a:lnTo>
                    <a:pt x="143001" y="1430020"/>
                  </a:lnTo>
                  <a:lnTo>
                    <a:pt x="97796" y="1422731"/>
                  </a:lnTo>
                  <a:lnTo>
                    <a:pt x="58539" y="1402433"/>
                  </a:lnTo>
                  <a:lnTo>
                    <a:pt x="27586" y="1371480"/>
                  </a:lnTo>
                  <a:lnTo>
                    <a:pt x="7288" y="1332223"/>
                  </a:lnTo>
                  <a:lnTo>
                    <a:pt x="0" y="1287018"/>
                  </a:lnTo>
                  <a:lnTo>
                    <a:pt x="0" y="143002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7019290" y="3069272"/>
            <a:ext cx="1774189" cy="130175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 indent="-635" algn="ctr">
              <a:lnSpc>
                <a:spcPct val="91600"/>
              </a:lnSpc>
              <a:spcBef>
                <a:spcPts val="250"/>
              </a:spcBef>
            </a:pPr>
            <a:r>
              <a:rPr sz="1500" spc="-30" dirty="0">
                <a:solidFill>
                  <a:srgbClr val="001F5F"/>
                </a:solidFill>
                <a:latin typeface="Trebuchet MS"/>
                <a:cs typeface="Trebuchet MS"/>
              </a:rPr>
              <a:t>2012:</a:t>
            </a:r>
            <a:r>
              <a:rPr sz="15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001F5F"/>
                </a:solidFill>
                <a:latin typeface="Trebuchet MS"/>
                <a:cs typeface="Trebuchet MS"/>
              </a:rPr>
              <a:t>se</a:t>
            </a:r>
            <a:r>
              <a:rPr sz="15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rebuchet MS"/>
                <a:cs typeface="Trebuchet MS"/>
              </a:rPr>
              <a:t>conforman grupos</a:t>
            </a:r>
            <a:r>
              <a:rPr sz="15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5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rebuchet MS"/>
                <a:cs typeface="Trebuchet MS"/>
              </a:rPr>
              <a:t>trabajo </a:t>
            </a:r>
            <a:r>
              <a:rPr sz="1500" spc="-40" dirty="0">
                <a:solidFill>
                  <a:srgbClr val="001F5F"/>
                </a:solidFill>
                <a:latin typeface="Trebuchet MS"/>
                <a:cs typeface="Trebuchet MS"/>
              </a:rPr>
              <a:t>interinstitucionales</a:t>
            </a:r>
            <a:r>
              <a:rPr sz="1500" spc="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60" dirty="0">
                <a:solidFill>
                  <a:srgbClr val="001F5F"/>
                </a:solidFill>
                <a:latin typeface="Trebuchet MS"/>
                <a:cs typeface="Trebuchet MS"/>
              </a:rPr>
              <a:t>y </a:t>
            </a:r>
            <a:r>
              <a:rPr sz="1500" spc="-45" dirty="0">
                <a:solidFill>
                  <a:srgbClr val="001F5F"/>
                </a:solidFill>
                <a:latin typeface="Trebuchet MS"/>
                <a:cs typeface="Trebuchet MS"/>
              </a:rPr>
              <a:t>realizaron</a:t>
            </a:r>
            <a:r>
              <a:rPr sz="1500" spc="-1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rebuchet MS"/>
                <a:cs typeface="Trebuchet MS"/>
              </a:rPr>
              <a:t>estudios </a:t>
            </a:r>
            <a:r>
              <a:rPr sz="1500" spc="-30" dirty="0">
                <a:solidFill>
                  <a:srgbClr val="001F5F"/>
                </a:solidFill>
                <a:latin typeface="Trebuchet MS"/>
                <a:cs typeface="Trebuchet MS"/>
              </a:rPr>
              <a:t>técnico-</a:t>
            </a:r>
            <a:r>
              <a:rPr sz="1500" spc="-10" dirty="0">
                <a:solidFill>
                  <a:srgbClr val="001F5F"/>
                </a:solidFill>
                <a:latin typeface="Trebuchet MS"/>
                <a:cs typeface="Trebuchet MS"/>
              </a:rPr>
              <a:t>económicos, </a:t>
            </a:r>
            <a:r>
              <a:rPr sz="1500" spc="-35" dirty="0">
                <a:solidFill>
                  <a:srgbClr val="001F5F"/>
                </a:solidFill>
                <a:latin typeface="Trebuchet MS"/>
                <a:cs typeface="Trebuchet MS"/>
              </a:rPr>
              <a:t>línea</a:t>
            </a:r>
            <a:r>
              <a:rPr sz="1500" spc="-1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rebuchet MS"/>
                <a:cs typeface="Trebuchet MS"/>
              </a:rPr>
              <a:t>500kv</a:t>
            </a:r>
            <a:endParaRPr sz="1500">
              <a:latin typeface="Trebuchet MS"/>
              <a:cs typeface="Trebuchet MS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6703694" y="1232535"/>
            <a:ext cx="2401570" cy="1446530"/>
            <a:chOff x="6703694" y="1232535"/>
            <a:chExt cx="2401570" cy="1446530"/>
          </a:xfrm>
        </p:grpSpPr>
        <p:sp>
          <p:nvSpPr>
            <p:cNvPr id="31" name="object 31"/>
            <p:cNvSpPr/>
            <p:nvPr/>
          </p:nvSpPr>
          <p:spPr>
            <a:xfrm>
              <a:off x="6713219" y="1242060"/>
              <a:ext cx="2382520" cy="1427480"/>
            </a:xfrm>
            <a:custGeom>
              <a:avLst/>
              <a:gdLst/>
              <a:ahLst/>
              <a:cxnLst/>
              <a:rect l="l" t="t" r="r" b="b"/>
              <a:pathLst>
                <a:path w="2382520" h="1427480">
                  <a:moveTo>
                    <a:pt x="2239772" y="0"/>
                  </a:moveTo>
                  <a:lnTo>
                    <a:pt x="142748" y="0"/>
                  </a:lnTo>
                  <a:lnTo>
                    <a:pt x="97617" y="7274"/>
                  </a:lnTo>
                  <a:lnTo>
                    <a:pt x="58430" y="27533"/>
                  </a:lnTo>
                  <a:lnTo>
                    <a:pt x="27533" y="58430"/>
                  </a:lnTo>
                  <a:lnTo>
                    <a:pt x="7274" y="97617"/>
                  </a:lnTo>
                  <a:lnTo>
                    <a:pt x="0" y="142748"/>
                  </a:lnTo>
                  <a:lnTo>
                    <a:pt x="0" y="1284731"/>
                  </a:lnTo>
                  <a:lnTo>
                    <a:pt x="7274" y="1329862"/>
                  </a:lnTo>
                  <a:lnTo>
                    <a:pt x="27533" y="1369049"/>
                  </a:lnTo>
                  <a:lnTo>
                    <a:pt x="58430" y="1399946"/>
                  </a:lnTo>
                  <a:lnTo>
                    <a:pt x="97617" y="1420205"/>
                  </a:lnTo>
                  <a:lnTo>
                    <a:pt x="142748" y="1427479"/>
                  </a:lnTo>
                  <a:lnTo>
                    <a:pt x="2239772" y="1427479"/>
                  </a:lnTo>
                  <a:lnTo>
                    <a:pt x="2284902" y="1420205"/>
                  </a:lnTo>
                  <a:lnTo>
                    <a:pt x="2324089" y="1399946"/>
                  </a:lnTo>
                  <a:lnTo>
                    <a:pt x="2354986" y="1369049"/>
                  </a:lnTo>
                  <a:lnTo>
                    <a:pt x="2375245" y="1329862"/>
                  </a:lnTo>
                  <a:lnTo>
                    <a:pt x="2382520" y="1284731"/>
                  </a:lnTo>
                  <a:lnTo>
                    <a:pt x="2382520" y="142748"/>
                  </a:lnTo>
                  <a:lnTo>
                    <a:pt x="2375245" y="97617"/>
                  </a:lnTo>
                  <a:lnTo>
                    <a:pt x="2354986" y="58430"/>
                  </a:lnTo>
                  <a:lnTo>
                    <a:pt x="2324089" y="27533"/>
                  </a:lnTo>
                  <a:lnTo>
                    <a:pt x="2284902" y="7274"/>
                  </a:lnTo>
                  <a:lnTo>
                    <a:pt x="2239772" y="0"/>
                  </a:lnTo>
                  <a:close/>
                </a:path>
              </a:pathLst>
            </a:custGeom>
            <a:solidFill>
              <a:srgbClr val="0E9E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713219" y="1242060"/>
              <a:ext cx="2382520" cy="1427480"/>
            </a:xfrm>
            <a:custGeom>
              <a:avLst/>
              <a:gdLst/>
              <a:ahLst/>
              <a:cxnLst/>
              <a:rect l="l" t="t" r="r" b="b"/>
              <a:pathLst>
                <a:path w="2382520" h="1427480">
                  <a:moveTo>
                    <a:pt x="0" y="142748"/>
                  </a:moveTo>
                  <a:lnTo>
                    <a:pt x="7274" y="97617"/>
                  </a:lnTo>
                  <a:lnTo>
                    <a:pt x="27533" y="58430"/>
                  </a:lnTo>
                  <a:lnTo>
                    <a:pt x="58430" y="27533"/>
                  </a:lnTo>
                  <a:lnTo>
                    <a:pt x="97617" y="7274"/>
                  </a:lnTo>
                  <a:lnTo>
                    <a:pt x="142748" y="0"/>
                  </a:lnTo>
                  <a:lnTo>
                    <a:pt x="2239772" y="0"/>
                  </a:lnTo>
                  <a:lnTo>
                    <a:pt x="2284902" y="7274"/>
                  </a:lnTo>
                  <a:lnTo>
                    <a:pt x="2324089" y="27533"/>
                  </a:lnTo>
                  <a:lnTo>
                    <a:pt x="2354986" y="58430"/>
                  </a:lnTo>
                  <a:lnTo>
                    <a:pt x="2375245" y="97617"/>
                  </a:lnTo>
                  <a:lnTo>
                    <a:pt x="2382520" y="142748"/>
                  </a:lnTo>
                  <a:lnTo>
                    <a:pt x="2382520" y="1284731"/>
                  </a:lnTo>
                  <a:lnTo>
                    <a:pt x="2375245" y="1329862"/>
                  </a:lnTo>
                  <a:lnTo>
                    <a:pt x="2354986" y="1369049"/>
                  </a:lnTo>
                  <a:lnTo>
                    <a:pt x="2324089" y="1399946"/>
                  </a:lnTo>
                  <a:lnTo>
                    <a:pt x="2284902" y="1420205"/>
                  </a:lnTo>
                  <a:lnTo>
                    <a:pt x="2239772" y="1427479"/>
                  </a:lnTo>
                  <a:lnTo>
                    <a:pt x="142748" y="1427479"/>
                  </a:lnTo>
                  <a:lnTo>
                    <a:pt x="97617" y="1420205"/>
                  </a:lnTo>
                  <a:lnTo>
                    <a:pt x="58430" y="1399946"/>
                  </a:lnTo>
                  <a:lnTo>
                    <a:pt x="27533" y="1369049"/>
                  </a:lnTo>
                  <a:lnTo>
                    <a:pt x="7274" y="1329862"/>
                  </a:lnTo>
                  <a:lnTo>
                    <a:pt x="0" y="1284731"/>
                  </a:lnTo>
                  <a:lnTo>
                    <a:pt x="0" y="14274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6877050" y="1346200"/>
            <a:ext cx="2058035" cy="117157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065" marR="5080" algn="ctr">
              <a:lnSpc>
                <a:spcPct val="91700"/>
              </a:lnSpc>
              <a:spcBef>
                <a:spcPts val="250"/>
              </a:spcBef>
            </a:pPr>
            <a:r>
              <a:rPr sz="1500" spc="-20" dirty="0">
                <a:solidFill>
                  <a:srgbClr val="001F5F"/>
                </a:solidFill>
                <a:latin typeface="Trebuchet MS"/>
                <a:cs typeface="Trebuchet MS"/>
              </a:rPr>
              <a:t>2025:</a:t>
            </a:r>
            <a:r>
              <a:rPr sz="15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001F5F"/>
                </a:solidFill>
                <a:latin typeface="Trebuchet MS"/>
                <a:cs typeface="Trebuchet MS"/>
              </a:rPr>
              <a:t>Se</a:t>
            </a:r>
            <a:r>
              <a:rPr sz="15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001F5F"/>
                </a:solidFill>
                <a:latin typeface="Trebuchet MS"/>
                <a:cs typeface="Trebuchet MS"/>
              </a:rPr>
              <a:t>esta</a:t>
            </a:r>
            <a:r>
              <a:rPr sz="15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45" dirty="0">
                <a:solidFill>
                  <a:srgbClr val="001F5F"/>
                </a:solidFill>
                <a:latin typeface="Trebuchet MS"/>
                <a:cs typeface="Trebuchet MS"/>
              </a:rPr>
              <a:t>trabajando </a:t>
            </a:r>
            <a:r>
              <a:rPr sz="1500" spc="-10" dirty="0">
                <a:solidFill>
                  <a:srgbClr val="001F5F"/>
                </a:solidFill>
                <a:latin typeface="Trebuchet MS"/>
                <a:cs typeface="Trebuchet MS"/>
              </a:rPr>
              <a:t>en</a:t>
            </a:r>
            <a:r>
              <a:rPr sz="1500" spc="-1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5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001F5F"/>
                </a:solidFill>
                <a:latin typeface="Trebuchet MS"/>
                <a:cs typeface="Trebuchet MS"/>
              </a:rPr>
              <a:t>ampliación,</a:t>
            </a:r>
            <a:r>
              <a:rPr sz="15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001F5F"/>
                </a:solidFill>
                <a:latin typeface="Trebuchet MS"/>
                <a:cs typeface="Trebuchet MS"/>
              </a:rPr>
              <a:t>línea </a:t>
            </a:r>
            <a:r>
              <a:rPr sz="1500" dirty="0">
                <a:solidFill>
                  <a:srgbClr val="001F5F"/>
                </a:solidFill>
                <a:latin typeface="Trebuchet MS"/>
                <a:cs typeface="Trebuchet MS"/>
              </a:rPr>
              <a:t>500</a:t>
            </a:r>
            <a:r>
              <a:rPr sz="1500" spc="-15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001F5F"/>
                </a:solidFill>
                <a:latin typeface="Trebuchet MS"/>
                <a:cs typeface="Trebuchet MS"/>
              </a:rPr>
              <a:t>kv</a:t>
            </a:r>
            <a:r>
              <a:rPr sz="1500" spc="-1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135" dirty="0">
                <a:solidFill>
                  <a:srgbClr val="001F5F"/>
                </a:solidFill>
                <a:latin typeface="Trebuchet MS"/>
                <a:cs typeface="Trebuchet MS"/>
              </a:rPr>
              <a:t>–</a:t>
            </a:r>
            <a:r>
              <a:rPr sz="1500" spc="-1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001F5F"/>
                </a:solidFill>
                <a:latin typeface="Trebuchet MS"/>
                <a:cs typeface="Trebuchet MS"/>
              </a:rPr>
              <a:t>544</a:t>
            </a:r>
            <a:r>
              <a:rPr sz="1500" spc="-15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001F5F"/>
                </a:solidFill>
                <a:latin typeface="Trebuchet MS"/>
                <a:cs typeface="Trebuchet MS"/>
              </a:rPr>
              <a:t>kms</a:t>
            </a:r>
            <a:endParaRPr sz="1500">
              <a:latin typeface="Trebuchet MS"/>
              <a:cs typeface="Trebuchet MS"/>
            </a:endParaRPr>
          </a:p>
          <a:p>
            <a:pPr algn="ctr">
              <a:lnSpc>
                <a:spcPts val="1720"/>
              </a:lnSpc>
              <a:spcBef>
                <a:spcPts val="480"/>
              </a:spcBef>
            </a:pPr>
            <a:r>
              <a:rPr sz="1500" dirty="0">
                <a:solidFill>
                  <a:srgbClr val="001F5F"/>
                </a:solidFill>
                <a:latin typeface="Trebuchet MS"/>
                <a:cs typeface="Trebuchet MS"/>
              </a:rPr>
              <a:t>Se</a:t>
            </a:r>
            <a:r>
              <a:rPr sz="15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Trebuchet MS"/>
                <a:cs typeface="Trebuchet MS"/>
              </a:rPr>
              <a:t>espera</a:t>
            </a:r>
            <a:r>
              <a:rPr sz="15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001F5F"/>
                </a:solidFill>
                <a:latin typeface="Trebuchet MS"/>
                <a:cs typeface="Trebuchet MS"/>
              </a:rPr>
              <a:t>tenerla</a:t>
            </a:r>
            <a:r>
              <a:rPr sz="15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001F5F"/>
                </a:solidFill>
                <a:latin typeface="Trebuchet MS"/>
                <a:cs typeface="Trebuchet MS"/>
              </a:rPr>
              <a:t>para</a:t>
            </a:r>
            <a:endParaRPr sz="1500">
              <a:latin typeface="Trebuchet MS"/>
              <a:cs typeface="Trebuchet MS"/>
            </a:endParaRPr>
          </a:p>
          <a:p>
            <a:pPr algn="ctr">
              <a:lnSpc>
                <a:spcPts val="1720"/>
              </a:lnSpc>
            </a:pPr>
            <a:r>
              <a:rPr sz="1500" spc="-20" dirty="0">
                <a:solidFill>
                  <a:srgbClr val="001F5F"/>
                </a:solidFill>
                <a:latin typeface="Trebuchet MS"/>
                <a:cs typeface="Trebuchet MS"/>
              </a:rPr>
              <a:t>2027</a:t>
            </a:r>
            <a:endParaRPr sz="150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92392" y="18796"/>
            <a:ext cx="48139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200" dirty="0"/>
              <a:t>5.</a:t>
            </a:r>
            <a:r>
              <a:rPr sz="3000" spc="-285" dirty="0"/>
              <a:t> </a:t>
            </a:r>
            <a:r>
              <a:rPr sz="3000" spc="-165" dirty="0"/>
              <a:t>Interconexión</a:t>
            </a:r>
            <a:r>
              <a:rPr sz="3000" spc="-325" dirty="0"/>
              <a:t> </a:t>
            </a:r>
            <a:r>
              <a:rPr sz="3000" spc="-120" dirty="0"/>
              <a:t>Ecuador</a:t>
            </a:r>
            <a:r>
              <a:rPr sz="3000" spc="-295" dirty="0"/>
              <a:t> </a:t>
            </a:r>
            <a:r>
              <a:rPr sz="3000" spc="-55" dirty="0"/>
              <a:t>-</a:t>
            </a:r>
            <a:r>
              <a:rPr sz="3000" spc="-265" dirty="0"/>
              <a:t> </a:t>
            </a:r>
            <a:r>
              <a:rPr sz="3000" spc="-90" dirty="0"/>
              <a:t>Perú</a:t>
            </a:r>
            <a:endParaRPr sz="30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8221"/>
            <a:ext cx="8239759" cy="6830059"/>
            <a:chOff x="0" y="28221"/>
            <a:chExt cx="8239759" cy="68300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8221"/>
              <a:ext cx="1539239" cy="68297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56640" y="1051560"/>
              <a:ext cx="7030720" cy="475488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9040" y="1203960"/>
              <a:ext cx="7030720" cy="47548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590" rIns="0" bIns="0" rtlCol="0">
            <a:spAutoFit/>
          </a:bodyPr>
          <a:lstStyle/>
          <a:p>
            <a:pPr marL="63055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AGENDA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69900" algn="l"/>
              </a:tabLst>
            </a:pPr>
            <a:r>
              <a:rPr spc="-40" dirty="0"/>
              <a:t>Antecedentes</a:t>
            </a:r>
            <a:r>
              <a:rPr spc="-150" dirty="0"/>
              <a:t> </a:t>
            </a:r>
            <a:r>
              <a:rPr spc="-455" dirty="0"/>
              <a:t>/</a:t>
            </a:r>
            <a:r>
              <a:rPr spc="-175" dirty="0"/>
              <a:t> </a:t>
            </a:r>
            <a:r>
              <a:rPr dirty="0"/>
              <a:t>Marco</a:t>
            </a:r>
            <a:r>
              <a:rPr spc="-165" dirty="0"/>
              <a:t> </a:t>
            </a:r>
            <a:r>
              <a:rPr spc="-10" dirty="0"/>
              <a:t>Regulatorio</a:t>
            </a:r>
          </a:p>
          <a:p>
            <a:pPr marL="469900" marR="5080" indent="-457834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35" dirty="0"/>
              <a:t>Introducción</a:t>
            </a:r>
            <a:r>
              <a:rPr spc="-175" dirty="0"/>
              <a:t> </a:t>
            </a:r>
            <a:r>
              <a:rPr spc="-50" dirty="0"/>
              <a:t>al</a:t>
            </a:r>
            <a:r>
              <a:rPr spc="-204" dirty="0"/>
              <a:t> </a:t>
            </a:r>
            <a:r>
              <a:rPr dirty="0"/>
              <a:t>Mercado</a:t>
            </a:r>
            <a:r>
              <a:rPr spc="-180" dirty="0"/>
              <a:t> </a:t>
            </a:r>
            <a:r>
              <a:rPr spc="-25" dirty="0"/>
              <a:t>Mayorista</a:t>
            </a:r>
            <a:r>
              <a:rPr spc="-195" dirty="0"/>
              <a:t> </a:t>
            </a:r>
            <a:r>
              <a:rPr spc="-40" dirty="0"/>
              <a:t>de</a:t>
            </a:r>
            <a:r>
              <a:rPr spc="-200" dirty="0"/>
              <a:t> </a:t>
            </a:r>
            <a:r>
              <a:rPr spc="-30" dirty="0"/>
              <a:t>Electricidad </a:t>
            </a:r>
            <a:r>
              <a:rPr spc="-35" dirty="0"/>
              <a:t>en</a:t>
            </a:r>
            <a:r>
              <a:rPr spc="-225" dirty="0"/>
              <a:t> </a:t>
            </a:r>
            <a:r>
              <a:rPr spc="-10" dirty="0"/>
              <a:t>Colombia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40" dirty="0"/>
              <a:t>Experiencias</a:t>
            </a:r>
            <a:r>
              <a:rPr spc="-130" dirty="0"/>
              <a:t> </a:t>
            </a:r>
            <a:r>
              <a:rPr spc="-105" dirty="0"/>
              <a:t>TIE’s</a:t>
            </a:r>
            <a:r>
              <a:rPr spc="-125" dirty="0"/>
              <a:t> </a:t>
            </a:r>
            <a:r>
              <a:rPr dirty="0"/>
              <a:t>Colombia-</a:t>
            </a:r>
            <a:r>
              <a:rPr spc="-10" dirty="0"/>
              <a:t>Ecuador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dirty="0"/>
              <a:t>Estado</a:t>
            </a:r>
            <a:r>
              <a:rPr spc="-195" dirty="0"/>
              <a:t> </a:t>
            </a:r>
            <a:r>
              <a:rPr spc="-40" dirty="0"/>
              <a:t>de</a:t>
            </a:r>
            <a:r>
              <a:rPr spc="-180" dirty="0"/>
              <a:t> </a:t>
            </a:r>
            <a:r>
              <a:rPr dirty="0"/>
              <a:t>las</a:t>
            </a:r>
            <a:r>
              <a:rPr spc="-170" dirty="0"/>
              <a:t> </a:t>
            </a:r>
            <a:r>
              <a:rPr spc="-55" dirty="0"/>
              <a:t>interconexiones</a:t>
            </a:r>
            <a:r>
              <a:rPr spc="-130" dirty="0"/>
              <a:t> </a:t>
            </a:r>
            <a:r>
              <a:rPr spc="-35" dirty="0"/>
              <a:t>en</a:t>
            </a:r>
            <a:r>
              <a:rPr spc="-185" dirty="0"/>
              <a:t> </a:t>
            </a:r>
            <a:r>
              <a:rPr spc="-10" dirty="0"/>
              <a:t>Suramérica</a:t>
            </a: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69900" algn="l"/>
              </a:tabLst>
            </a:pPr>
            <a:r>
              <a:rPr spc="-65" dirty="0"/>
              <a:t>Interconexión</a:t>
            </a:r>
            <a:r>
              <a:rPr spc="-30" dirty="0"/>
              <a:t> </a:t>
            </a:r>
            <a:r>
              <a:rPr spc="-25" dirty="0"/>
              <a:t>Ecuador-</a:t>
            </a:r>
            <a:r>
              <a:rPr spc="-20" dirty="0"/>
              <a:t>Perú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b="1" spc="-20" dirty="0">
                <a:solidFill>
                  <a:srgbClr val="000000"/>
                </a:solidFill>
                <a:latin typeface="Trebuchet MS"/>
                <a:cs typeface="Trebuchet MS"/>
              </a:rPr>
              <a:t>Oportunidades</a:t>
            </a:r>
            <a:r>
              <a:rPr b="1" spc="-12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95" dirty="0">
                <a:solidFill>
                  <a:srgbClr val="000000"/>
                </a:solidFill>
                <a:latin typeface="Trebuchet MS"/>
                <a:cs typeface="Trebuchet MS"/>
              </a:rPr>
              <a:t>y</a:t>
            </a:r>
            <a:r>
              <a:rPr b="1" spc="-18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10" dirty="0">
                <a:solidFill>
                  <a:srgbClr val="000000"/>
                </a:solidFill>
                <a:latin typeface="Trebuchet MS"/>
                <a:cs typeface="Trebuchet MS"/>
              </a:rPr>
              <a:t>Retos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/>
              <a:t>Conclusiones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3029" y="-70548"/>
            <a:ext cx="247205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5" dirty="0"/>
              <a:t>Aspectos</a:t>
            </a:r>
            <a:r>
              <a:rPr sz="3000" spc="-265" dirty="0"/>
              <a:t> </a:t>
            </a:r>
            <a:r>
              <a:rPr sz="3000" spc="-150" dirty="0"/>
              <a:t>clave:</a:t>
            </a:r>
            <a:endParaRPr sz="3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241503" y="3053079"/>
            <a:ext cx="8695055" cy="2291080"/>
            <a:chOff x="241503" y="3053079"/>
            <a:chExt cx="8695055" cy="229108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1503" y="3053079"/>
              <a:ext cx="8694816" cy="220472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89280" y="4711699"/>
              <a:ext cx="1358900" cy="632460"/>
            </a:xfrm>
            <a:custGeom>
              <a:avLst/>
              <a:gdLst/>
              <a:ahLst/>
              <a:cxnLst/>
              <a:rect l="l" t="t" r="r" b="b"/>
              <a:pathLst>
                <a:path w="1358900" h="632460">
                  <a:moveTo>
                    <a:pt x="1358900" y="238760"/>
                  </a:moveTo>
                  <a:lnTo>
                    <a:pt x="817054" y="238760"/>
                  </a:lnTo>
                  <a:lnTo>
                    <a:pt x="679450" y="0"/>
                  </a:lnTo>
                  <a:lnTo>
                    <a:pt x="541832" y="238760"/>
                  </a:lnTo>
                  <a:lnTo>
                    <a:pt x="0" y="238760"/>
                  </a:lnTo>
                  <a:lnTo>
                    <a:pt x="0" y="632460"/>
                  </a:lnTo>
                  <a:lnTo>
                    <a:pt x="1358900" y="632460"/>
                  </a:lnTo>
                  <a:lnTo>
                    <a:pt x="1358900" y="238760"/>
                  </a:lnTo>
                  <a:close/>
                </a:path>
              </a:pathLst>
            </a:custGeom>
            <a:solidFill>
              <a:srgbClr val="BE66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59510" y="4956873"/>
            <a:ext cx="21590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95" dirty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15770" y="1542478"/>
            <a:ext cx="1503680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3175" algn="ctr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Avanzar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con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la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implementación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operativa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del</a:t>
            </a:r>
            <a:r>
              <a:rPr sz="14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MAER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214879" y="2661920"/>
            <a:ext cx="381000" cy="330200"/>
          </a:xfrm>
          <a:custGeom>
            <a:avLst/>
            <a:gdLst/>
            <a:ahLst/>
            <a:cxnLst/>
            <a:rect l="l" t="t" r="r" b="b"/>
            <a:pathLst>
              <a:path w="381000" h="330200">
                <a:moveTo>
                  <a:pt x="381000" y="0"/>
                </a:moveTo>
                <a:lnTo>
                  <a:pt x="0" y="0"/>
                </a:lnTo>
                <a:lnTo>
                  <a:pt x="190500" y="330200"/>
                </a:lnTo>
                <a:lnTo>
                  <a:pt x="381000" y="0"/>
                </a:lnTo>
                <a:close/>
              </a:path>
            </a:pathLst>
          </a:custGeom>
          <a:solidFill>
            <a:srgbClr val="E366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27200" y="2359660"/>
            <a:ext cx="1356360" cy="393700"/>
          </a:xfrm>
          <a:prstGeom prst="rect">
            <a:avLst/>
          </a:prstGeom>
          <a:solidFill>
            <a:srgbClr val="E36670"/>
          </a:solidFill>
        </p:spPr>
        <p:txBody>
          <a:bodyPr vert="horz" wrap="square" lIns="0" tIns="0" rIns="0" bIns="0" rtlCol="0">
            <a:spAutoFit/>
          </a:bodyPr>
          <a:lstStyle/>
          <a:p>
            <a:pPr marR="60325" algn="ctr">
              <a:lnSpc>
                <a:spcPts val="2565"/>
              </a:lnSpc>
            </a:pPr>
            <a:r>
              <a:rPr sz="2400" b="1" spc="-50" dirty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2262" y="5333110"/>
            <a:ext cx="2017395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7620" algn="ctr">
              <a:lnSpc>
                <a:spcPct val="100000"/>
              </a:lnSpc>
              <a:spcBef>
                <a:spcPts val="100"/>
              </a:spcBef>
            </a:pP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Promover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participación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4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demanda</a:t>
            </a:r>
            <a:r>
              <a:rPr sz="14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55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servicios complementarios</a:t>
            </a:r>
            <a:r>
              <a:rPr sz="1400" spc="-15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en</a:t>
            </a:r>
            <a:r>
              <a:rPr sz="14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el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mercado</a:t>
            </a:r>
            <a:r>
              <a:rPr sz="14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mayorista, siguiendo</a:t>
            </a:r>
            <a:r>
              <a:rPr sz="14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tendencia </a:t>
            </a:r>
            <a:r>
              <a:rPr sz="1400" spc="-45" dirty="0">
                <a:solidFill>
                  <a:srgbClr val="001F5F"/>
                </a:solidFill>
                <a:latin typeface="Trebuchet MS"/>
                <a:cs typeface="Trebuchet MS"/>
              </a:rPr>
              <a:t>abierta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en</a:t>
            </a:r>
            <a:r>
              <a:rPr sz="14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Colombia.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02354" y="4241165"/>
            <a:ext cx="2249170" cy="2019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35585" algn="ctr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Tahoma"/>
                <a:cs typeface="Tahoma"/>
              </a:rPr>
              <a:t>3</a:t>
            </a:r>
            <a:endParaRPr sz="2400">
              <a:latin typeface="Tahoma"/>
              <a:cs typeface="Tahoma"/>
            </a:endParaRPr>
          </a:p>
          <a:p>
            <a:pPr marL="12065" marR="5080" indent="-8890" algn="ctr">
              <a:lnSpc>
                <a:spcPct val="100000"/>
              </a:lnSpc>
              <a:spcBef>
                <a:spcPts val="1050"/>
              </a:spcBef>
            </a:pPr>
            <a:r>
              <a:rPr sz="1400" spc="-30" dirty="0">
                <a:solidFill>
                  <a:srgbClr val="001F5F"/>
                </a:solidFill>
                <a:latin typeface="Trebuchet MS"/>
                <a:cs typeface="Trebuchet MS"/>
              </a:rPr>
              <a:t>Fomentar</a:t>
            </a:r>
            <a:r>
              <a:rPr sz="1400" spc="-1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inversiones</a:t>
            </a:r>
            <a:r>
              <a:rPr sz="1400" spc="-1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en </a:t>
            </a:r>
            <a:r>
              <a:rPr sz="1400" spc="-30" dirty="0">
                <a:solidFill>
                  <a:srgbClr val="001F5F"/>
                </a:solidFill>
                <a:latin typeface="Trebuchet MS"/>
                <a:cs typeface="Trebuchet MS"/>
              </a:rPr>
              <a:t>interconexiones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transmisión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eléctrica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entre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países</a:t>
            </a:r>
            <a:r>
              <a:rPr sz="14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andinos,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priorizando conectores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estratégicos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y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mecanismos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financiación regional.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596380" y="2458720"/>
            <a:ext cx="383540" cy="332740"/>
          </a:xfrm>
          <a:custGeom>
            <a:avLst/>
            <a:gdLst/>
            <a:ahLst/>
            <a:cxnLst/>
            <a:rect l="l" t="t" r="r" b="b"/>
            <a:pathLst>
              <a:path w="383540" h="332739">
                <a:moveTo>
                  <a:pt x="383540" y="0"/>
                </a:moveTo>
                <a:lnTo>
                  <a:pt x="0" y="0"/>
                </a:lnTo>
                <a:lnTo>
                  <a:pt x="191770" y="332739"/>
                </a:lnTo>
                <a:lnTo>
                  <a:pt x="383540" y="0"/>
                </a:lnTo>
                <a:close/>
              </a:path>
            </a:pathLst>
          </a:custGeom>
          <a:solidFill>
            <a:srgbClr val="5CD18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08700" y="2159000"/>
            <a:ext cx="1358900" cy="393700"/>
          </a:xfrm>
          <a:prstGeom prst="rect">
            <a:avLst/>
          </a:prstGeom>
          <a:solidFill>
            <a:srgbClr val="5CD187"/>
          </a:solidFill>
        </p:spPr>
        <p:txBody>
          <a:bodyPr vert="horz" wrap="square" lIns="0" tIns="0" rIns="0" bIns="0" rtlCol="0">
            <a:spAutoFit/>
          </a:bodyPr>
          <a:lstStyle/>
          <a:p>
            <a:pPr marR="5715" algn="ctr">
              <a:lnSpc>
                <a:spcPts val="2565"/>
              </a:lnSpc>
            </a:pPr>
            <a:r>
              <a:rPr sz="2400" b="1" spc="70" dirty="0">
                <a:solidFill>
                  <a:srgbClr val="FFFFFF"/>
                </a:solidFill>
                <a:latin typeface="Tahoma"/>
                <a:cs typeface="Tahoma"/>
              </a:rPr>
              <a:t>4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643751" y="4641342"/>
            <a:ext cx="2512060" cy="2220595"/>
          </a:xfrm>
          <a:prstGeom prst="rect">
            <a:avLst/>
          </a:prstGeom>
        </p:spPr>
        <p:txBody>
          <a:bodyPr vert="horz" wrap="square" lIns="0" tIns="1663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10"/>
              </a:spcBef>
            </a:pPr>
            <a:r>
              <a:rPr sz="2400" b="1" spc="-50" dirty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endParaRPr sz="2400">
              <a:latin typeface="Tahoma"/>
              <a:cs typeface="Tahoma"/>
            </a:endParaRPr>
          </a:p>
          <a:p>
            <a:pPr marL="12700" marR="5080" algn="ctr">
              <a:lnSpc>
                <a:spcPct val="107200"/>
              </a:lnSpc>
              <a:spcBef>
                <a:spcPts val="585"/>
              </a:spcBef>
            </a:pP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Establecer</a:t>
            </a:r>
            <a:r>
              <a:rPr sz="1400" spc="-1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estructuras</a:t>
            </a:r>
            <a:r>
              <a:rPr sz="14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precio transparentes</a:t>
            </a:r>
            <a:r>
              <a:rPr sz="1400" spc="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para</a:t>
            </a:r>
            <a:r>
              <a:rPr sz="1400" spc="-1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el </a:t>
            </a:r>
            <a:r>
              <a:rPr sz="1400" spc="-30" dirty="0">
                <a:solidFill>
                  <a:srgbClr val="001F5F"/>
                </a:solidFill>
                <a:latin typeface="Trebuchet MS"/>
                <a:cs typeface="Trebuchet MS"/>
              </a:rPr>
              <a:t>intercambio</a:t>
            </a:r>
            <a:r>
              <a:rPr sz="14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energía 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internacional,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garantizando</a:t>
            </a:r>
            <a:r>
              <a:rPr sz="1400" spc="-1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que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el</a:t>
            </a:r>
            <a:r>
              <a:rPr sz="1400" spc="-1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comercio</a:t>
            </a:r>
            <a:r>
              <a:rPr sz="14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excedentes</a:t>
            </a:r>
            <a:r>
              <a:rPr sz="1400" spc="-1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no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comprometa</a:t>
            </a:r>
            <a:r>
              <a:rPr sz="1400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seguridad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del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abastecimiento</a:t>
            </a:r>
            <a:r>
              <a:rPr sz="1400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interno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754115" y="1565910"/>
            <a:ext cx="237109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49885">
              <a:lnSpc>
                <a:spcPct val="107100"/>
              </a:lnSpc>
              <a:spcBef>
                <a:spcPts val="100"/>
              </a:spcBef>
            </a:pP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asegurar</a:t>
            </a:r>
            <a:r>
              <a:rPr sz="1400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supervisión,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cumplimiento</a:t>
            </a:r>
            <a:r>
              <a:rPr sz="1400" spc="-1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55" dirty="0">
                <a:solidFill>
                  <a:srgbClr val="001F5F"/>
                </a:solidFill>
                <a:latin typeface="Trebuchet MS"/>
                <a:cs typeface="Trebuchet MS"/>
              </a:rPr>
              <a:t>y</a:t>
            </a:r>
            <a:r>
              <a:rPr sz="1400" spc="-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transparencia.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9402" y="411706"/>
            <a:ext cx="7817484" cy="1179830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R="222250" algn="ctr">
              <a:lnSpc>
                <a:spcPct val="100000"/>
              </a:lnSpc>
              <a:spcBef>
                <a:spcPts val="225"/>
              </a:spcBef>
            </a:pPr>
            <a:r>
              <a:rPr sz="1400" spc="-20" dirty="0">
                <a:solidFill>
                  <a:srgbClr val="E97031"/>
                </a:solidFill>
                <a:latin typeface="Calibri"/>
                <a:cs typeface="Calibri"/>
              </a:rPr>
              <a:t>“Aprovechar</a:t>
            </a:r>
            <a:r>
              <a:rPr sz="1400" spc="-55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el</a:t>
            </a:r>
            <a:r>
              <a:rPr sz="1400" spc="-3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E97031"/>
                </a:solidFill>
                <a:latin typeface="Calibri"/>
                <a:cs typeface="Calibri"/>
              </a:rPr>
              <a:t>liderazgo</a:t>
            </a:r>
            <a:r>
              <a:rPr sz="1400" spc="-45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colombiano</a:t>
            </a:r>
            <a:r>
              <a:rPr sz="1400" spc="-4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como</a:t>
            </a:r>
            <a:r>
              <a:rPr sz="1400" spc="-45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E97031"/>
                </a:solidFill>
                <a:latin typeface="Calibri"/>
                <a:cs typeface="Calibri"/>
              </a:rPr>
              <a:t>referente</a:t>
            </a:r>
            <a:r>
              <a:rPr sz="1400" spc="1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regional</a:t>
            </a:r>
            <a:r>
              <a:rPr sz="1400" spc="-25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para</a:t>
            </a:r>
            <a:r>
              <a:rPr sz="1400" spc="-35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replicar</a:t>
            </a:r>
            <a:r>
              <a:rPr sz="1400" spc="-2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buenas</a:t>
            </a:r>
            <a:r>
              <a:rPr sz="1400" spc="-5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E97031"/>
                </a:solidFill>
                <a:latin typeface="Calibri"/>
                <a:cs typeface="Calibri"/>
              </a:rPr>
              <a:t>prácticas</a:t>
            </a:r>
            <a:r>
              <a:rPr sz="1400" spc="-35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E97031"/>
                </a:solidFill>
                <a:latin typeface="Calibri"/>
                <a:cs typeface="Calibri"/>
              </a:rPr>
              <a:t>regulatorias,</a:t>
            </a:r>
            <a:endParaRPr sz="1400">
              <a:latin typeface="Calibri"/>
              <a:cs typeface="Calibri"/>
            </a:endParaRPr>
          </a:p>
          <a:p>
            <a:pPr marR="222885" algn="ctr">
              <a:lnSpc>
                <a:spcPct val="100000"/>
              </a:lnSpc>
              <a:spcBef>
                <a:spcPts val="120"/>
              </a:spcBef>
            </a:pP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pero</a:t>
            </a:r>
            <a:r>
              <a:rPr sz="1400" spc="-3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E97031"/>
                </a:solidFill>
                <a:latin typeface="Calibri"/>
                <a:cs typeface="Calibri"/>
              </a:rPr>
              <a:t>adaptadas</a:t>
            </a:r>
            <a:r>
              <a:rPr sz="1400" spc="-5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al</a:t>
            </a:r>
            <a:r>
              <a:rPr sz="1400" spc="-3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E97031"/>
                </a:solidFill>
                <a:latin typeface="Calibri"/>
                <a:cs typeface="Calibri"/>
              </a:rPr>
              <a:t>contexto</a:t>
            </a:r>
            <a:r>
              <a:rPr sz="1400" spc="1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de</a:t>
            </a:r>
            <a:r>
              <a:rPr sz="1400" spc="-4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cada</a:t>
            </a:r>
            <a:r>
              <a:rPr sz="1400" spc="-4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país</a:t>
            </a:r>
            <a:r>
              <a:rPr sz="1400" spc="-4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y</a:t>
            </a:r>
            <a:r>
              <a:rPr sz="1400" spc="-25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de</a:t>
            </a:r>
            <a:r>
              <a:rPr sz="1400" spc="-40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la</a:t>
            </a:r>
            <a:r>
              <a:rPr sz="1400" spc="-25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E97031"/>
                </a:solidFill>
                <a:latin typeface="Calibri"/>
                <a:cs typeface="Calibri"/>
              </a:rPr>
              <a:t>región</a:t>
            </a:r>
            <a:r>
              <a:rPr sz="1400" spc="-25" dirty="0">
                <a:solidFill>
                  <a:srgbClr val="E97031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E97031"/>
                </a:solidFill>
                <a:latin typeface="Calibri"/>
                <a:cs typeface="Calibri"/>
              </a:rPr>
              <a:t>andina”</a:t>
            </a:r>
            <a:endParaRPr sz="1400">
              <a:latin typeface="Calibri"/>
              <a:cs typeface="Calibri"/>
            </a:endParaRPr>
          </a:p>
          <a:p>
            <a:pPr marL="5474335" marR="5080" indent="635" algn="ctr">
              <a:lnSpc>
                <a:spcPct val="107100"/>
              </a:lnSpc>
              <a:spcBef>
                <a:spcPts val="80"/>
              </a:spcBef>
            </a:pPr>
            <a:r>
              <a:rPr sz="1400" spc="-45" dirty="0">
                <a:solidFill>
                  <a:srgbClr val="001F5F"/>
                </a:solidFill>
                <a:latin typeface="Trebuchet MS"/>
                <a:cs typeface="Trebuchet MS"/>
              </a:rPr>
              <a:t>Fortalecer</a:t>
            </a:r>
            <a:r>
              <a:rPr sz="1400" spc="-9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la</a:t>
            </a:r>
            <a:r>
              <a:rPr sz="1400" spc="-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capacitación</a:t>
            </a:r>
            <a:r>
              <a:rPr sz="14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50" dirty="0">
                <a:solidFill>
                  <a:srgbClr val="001F5F"/>
                </a:solidFill>
                <a:latin typeface="Trebuchet MS"/>
                <a:cs typeface="Trebuchet MS"/>
              </a:rPr>
              <a:t>y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gobernanza</a:t>
            </a:r>
            <a:r>
              <a:rPr sz="1400" spc="-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de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dirty="0">
                <a:solidFill>
                  <a:srgbClr val="001F5F"/>
                </a:solidFill>
                <a:latin typeface="Trebuchet MS"/>
                <a:cs typeface="Trebuchet MS"/>
              </a:rPr>
              <a:t>los</a:t>
            </a:r>
            <a:r>
              <a:rPr sz="1400" spc="-9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10" dirty="0">
                <a:solidFill>
                  <a:srgbClr val="001F5F"/>
                </a:solidFill>
                <a:latin typeface="Trebuchet MS"/>
                <a:cs typeface="Trebuchet MS"/>
              </a:rPr>
              <a:t>organismos </a:t>
            </a:r>
            <a:r>
              <a:rPr sz="1400" spc="-25" dirty="0">
                <a:solidFill>
                  <a:srgbClr val="001F5F"/>
                </a:solidFill>
                <a:latin typeface="Trebuchet MS"/>
                <a:cs typeface="Trebuchet MS"/>
              </a:rPr>
              <a:t>reguladores</a:t>
            </a:r>
            <a:r>
              <a:rPr sz="1400" spc="-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35" dirty="0">
                <a:solidFill>
                  <a:srgbClr val="001F5F"/>
                </a:solidFill>
                <a:latin typeface="Trebuchet MS"/>
                <a:cs typeface="Trebuchet MS"/>
              </a:rPr>
              <a:t>regionales,</a:t>
            </a:r>
            <a:r>
              <a:rPr sz="1400" spc="-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400" spc="-20" dirty="0">
                <a:solidFill>
                  <a:srgbClr val="001F5F"/>
                </a:solidFill>
                <a:latin typeface="Trebuchet MS"/>
                <a:cs typeface="Trebuchet MS"/>
              </a:rPr>
              <a:t>para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0922" y="2132329"/>
            <a:ext cx="2778125" cy="301117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428625" indent="141605">
              <a:lnSpc>
                <a:spcPct val="91500"/>
              </a:lnSpc>
              <a:spcBef>
                <a:spcPts val="250"/>
              </a:spcBef>
              <a:buChar char="-"/>
              <a:tabLst>
                <a:tab pos="154305" algn="l"/>
              </a:tabLst>
            </a:pP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Aprovechamiento</a:t>
            </a:r>
            <a:r>
              <a:rPr sz="15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complementariedades</a:t>
            </a:r>
            <a:r>
              <a:rPr sz="15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recursos</a:t>
            </a:r>
            <a:r>
              <a:rPr sz="15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65" dirty="0">
                <a:solidFill>
                  <a:srgbClr val="FFFFFF"/>
                </a:solidFill>
                <a:latin typeface="Trebuchet MS"/>
                <a:cs typeface="Trebuchet MS"/>
              </a:rPr>
              <a:t>entre</a:t>
            </a:r>
            <a:r>
              <a:rPr sz="15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países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5" dirty="0">
                <a:solidFill>
                  <a:srgbClr val="FFFFFF"/>
                </a:solidFill>
                <a:latin typeface="Trebuchet MS"/>
                <a:cs typeface="Trebuchet MS"/>
              </a:rPr>
              <a:t>(hidro,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eólica,</a:t>
            </a:r>
            <a:r>
              <a:rPr sz="15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solar,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térmica).</a:t>
            </a:r>
            <a:endParaRPr sz="1500">
              <a:latin typeface="Trebuchet MS"/>
              <a:cs typeface="Trebuchet MS"/>
            </a:endParaRPr>
          </a:p>
          <a:p>
            <a:pPr marL="12700" marR="298450" indent="103505">
              <a:lnSpc>
                <a:spcPct val="91700"/>
              </a:lnSpc>
              <a:spcBef>
                <a:spcPts val="630"/>
              </a:spcBef>
              <a:buChar char="-"/>
              <a:tabLst>
                <a:tab pos="116205" algn="l"/>
              </a:tabLst>
            </a:pP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Mercado</a:t>
            </a:r>
            <a:r>
              <a:rPr sz="15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ampliado: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más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volumen,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más</a:t>
            </a:r>
            <a:r>
              <a:rPr sz="15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agentes,</a:t>
            </a:r>
            <a:r>
              <a:rPr sz="15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mayor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eficiencia</a:t>
            </a:r>
            <a:r>
              <a:rPr sz="15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escala.</a:t>
            </a:r>
            <a:endParaRPr sz="1500">
              <a:latin typeface="Trebuchet MS"/>
              <a:cs typeface="Trebuchet MS"/>
            </a:endParaRPr>
          </a:p>
          <a:p>
            <a:pPr marL="12700" marR="5080" indent="103505">
              <a:lnSpc>
                <a:spcPct val="91700"/>
              </a:lnSpc>
              <a:spcBef>
                <a:spcPts val="650"/>
              </a:spcBef>
              <a:buChar char="-"/>
              <a:tabLst>
                <a:tab pos="116205" algn="l"/>
              </a:tabLst>
            </a:pPr>
            <a:r>
              <a:rPr sz="1500" spc="-45" dirty="0">
                <a:solidFill>
                  <a:srgbClr val="FFFFFF"/>
                </a:solidFill>
                <a:latin typeface="Trebuchet MS"/>
                <a:cs typeface="Trebuchet MS"/>
              </a:rPr>
              <a:t>Mejora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0" dirty="0">
                <a:solidFill>
                  <a:srgbClr val="FFFFFF"/>
                </a:solidFill>
                <a:latin typeface="Trebuchet MS"/>
                <a:cs typeface="Trebuchet MS"/>
              </a:rPr>
              <a:t>seguridad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del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sistema </a:t>
            </a:r>
            <a:r>
              <a:rPr sz="1500" spc="-40" dirty="0">
                <a:solidFill>
                  <a:srgbClr val="FFFFFF"/>
                </a:solidFill>
                <a:latin typeface="Trebuchet MS"/>
                <a:cs typeface="Trebuchet MS"/>
              </a:rPr>
              <a:t>eléctrico</a:t>
            </a:r>
            <a:r>
              <a:rPr sz="15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5" dirty="0">
                <a:solidFill>
                  <a:srgbClr val="FFFFFF"/>
                </a:solidFill>
                <a:latin typeface="Trebuchet MS"/>
                <a:cs typeface="Trebuchet MS"/>
              </a:rPr>
              <a:t>al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diversificar</a:t>
            </a:r>
            <a:r>
              <a:rPr sz="15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30" dirty="0">
                <a:solidFill>
                  <a:srgbClr val="FFFFFF"/>
                </a:solidFill>
                <a:latin typeface="Trebuchet MS"/>
                <a:cs typeface="Trebuchet MS"/>
              </a:rPr>
              <a:t>fuentes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redes.</a:t>
            </a:r>
            <a:endParaRPr sz="1500">
              <a:latin typeface="Trebuchet MS"/>
              <a:cs typeface="Trebuchet MS"/>
            </a:endParaRPr>
          </a:p>
          <a:p>
            <a:pPr marL="12700" marR="203200" indent="103505">
              <a:lnSpc>
                <a:spcPct val="91600"/>
              </a:lnSpc>
              <a:spcBef>
                <a:spcPts val="635"/>
              </a:spcBef>
              <a:buChar char="-"/>
              <a:tabLst>
                <a:tab pos="116205" algn="l"/>
              </a:tabLst>
            </a:pP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Desarrollo</a:t>
            </a:r>
            <a:r>
              <a:rPr sz="15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5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un</a:t>
            </a:r>
            <a:r>
              <a:rPr sz="15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marco </a:t>
            </a:r>
            <a:r>
              <a:rPr sz="1500" spc="-50" dirty="0">
                <a:solidFill>
                  <a:srgbClr val="FFFFFF"/>
                </a:solidFill>
                <a:latin typeface="Trebuchet MS"/>
                <a:cs typeface="Trebuchet MS"/>
              </a:rPr>
              <a:t>regulatorio</a:t>
            </a:r>
            <a:r>
              <a:rPr sz="15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FFFFFF"/>
                </a:solidFill>
                <a:latin typeface="Trebuchet MS"/>
                <a:cs typeface="Trebuchet MS"/>
              </a:rPr>
              <a:t>común</a:t>
            </a:r>
            <a:r>
              <a:rPr sz="15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que</a:t>
            </a:r>
            <a:r>
              <a:rPr sz="15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Trebuchet MS"/>
                <a:cs typeface="Trebuchet MS"/>
              </a:rPr>
              <a:t>reduzca barreras.</a:t>
            </a:r>
            <a:endParaRPr sz="15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773295" y="909955"/>
            <a:ext cx="2490470" cy="1062990"/>
            <a:chOff x="4773295" y="909955"/>
            <a:chExt cx="2490470" cy="106299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82820" y="919480"/>
              <a:ext cx="2471420" cy="104394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782820" y="919480"/>
              <a:ext cx="2471420" cy="1043940"/>
            </a:xfrm>
            <a:custGeom>
              <a:avLst/>
              <a:gdLst/>
              <a:ahLst/>
              <a:cxnLst/>
              <a:rect l="l" t="t" r="r" b="b"/>
              <a:pathLst>
                <a:path w="2471420" h="1043939">
                  <a:moveTo>
                    <a:pt x="0" y="104394"/>
                  </a:moveTo>
                  <a:lnTo>
                    <a:pt x="8203" y="63757"/>
                  </a:lnTo>
                  <a:lnTo>
                    <a:pt x="30575" y="30575"/>
                  </a:lnTo>
                  <a:lnTo>
                    <a:pt x="63757" y="8203"/>
                  </a:lnTo>
                  <a:lnTo>
                    <a:pt x="104393" y="0"/>
                  </a:lnTo>
                  <a:lnTo>
                    <a:pt x="2367026" y="0"/>
                  </a:lnTo>
                  <a:lnTo>
                    <a:pt x="2407662" y="8203"/>
                  </a:lnTo>
                  <a:lnTo>
                    <a:pt x="2440844" y="30575"/>
                  </a:lnTo>
                  <a:lnTo>
                    <a:pt x="2463216" y="63757"/>
                  </a:lnTo>
                  <a:lnTo>
                    <a:pt x="2471420" y="104394"/>
                  </a:lnTo>
                  <a:lnTo>
                    <a:pt x="2471420" y="939546"/>
                  </a:lnTo>
                  <a:lnTo>
                    <a:pt x="2463216" y="980182"/>
                  </a:lnTo>
                  <a:lnTo>
                    <a:pt x="2440844" y="1013364"/>
                  </a:lnTo>
                  <a:lnTo>
                    <a:pt x="2407662" y="1035736"/>
                  </a:lnTo>
                  <a:lnTo>
                    <a:pt x="2367026" y="1043940"/>
                  </a:lnTo>
                  <a:lnTo>
                    <a:pt x="104393" y="1043940"/>
                  </a:lnTo>
                  <a:lnTo>
                    <a:pt x="63757" y="1035736"/>
                  </a:lnTo>
                  <a:lnTo>
                    <a:pt x="30575" y="1013364"/>
                  </a:lnTo>
                  <a:lnTo>
                    <a:pt x="8203" y="980182"/>
                  </a:lnTo>
                  <a:lnTo>
                    <a:pt x="0" y="939546"/>
                  </a:lnTo>
                  <a:lnTo>
                    <a:pt x="0" y="104394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4419853" y="2100579"/>
            <a:ext cx="3258820" cy="4046220"/>
          </a:xfrm>
          <a:custGeom>
            <a:avLst/>
            <a:gdLst/>
            <a:ahLst/>
            <a:cxnLst/>
            <a:rect l="l" t="t" r="r" b="b"/>
            <a:pathLst>
              <a:path w="3258820" h="4046220">
                <a:moveTo>
                  <a:pt x="3258566" y="0"/>
                </a:moveTo>
                <a:lnTo>
                  <a:pt x="0" y="0"/>
                </a:lnTo>
                <a:lnTo>
                  <a:pt x="0" y="3704069"/>
                </a:lnTo>
                <a:lnTo>
                  <a:pt x="3122" y="3750496"/>
                </a:lnTo>
                <a:lnTo>
                  <a:pt x="12220" y="3795026"/>
                </a:lnTo>
                <a:lnTo>
                  <a:pt x="26884" y="3837249"/>
                </a:lnTo>
                <a:lnTo>
                  <a:pt x="46707" y="3876758"/>
                </a:lnTo>
                <a:lnTo>
                  <a:pt x="71283" y="3913146"/>
                </a:lnTo>
                <a:lnTo>
                  <a:pt x="100203" y="3946005"/>
                </a:lnTo>
                <a:lnTo>
                  <a:pt x="133059" y="3974928"/>
                </a:lnTo>
                <a:lnTo>
                  <a:pt x="169446" y="3999506"/>
                </a:lnTo>
                <a:lnTo>
                  <a:pt x="208954" y="4019331"/>
                </a:lnTo>
                <a:lnTo>
                  <a:pt x="251177" y="4033997"/>
                </a:lnTo>
                <a:lnTo>
                  <a:pt x="295708" y="4043096"/>
                </a:lnTo>
                <a:lnTo>
                  <a:pt x="342138" y="4046220"/>
                </a:lnTo>
                <a:lnTo>
                  <a:pt x="2916428" y="4046220"/>
                </a:lnTo>
                <a:lnTo>
                  <a:pt x="2962857" y="4043096"/>
                </a:lnTo>
                <a:lnTo>
                  <a:pt x="3007388" y="4033997"/>
                </a:lnTo>
                <a:lnTo>
                  <a:pt x="3049611" y="4019331"/>
                </a:lnTo>
                <a:lnTo>
                  <a:pt x="3089119" y="3999506"/>
                </a:lnTo>
                <a:lnTo>
                  <a:pt x="3125506" y="3974928"/>
                </a:lnTo>
                <a:lnTo>
                  <a:pt x="3158362" y="3946005"/>
                </a:lnTo>
                <a:lnTo>
                  <a:pt x="3187282" y="3913146"/>
                </a:lnTo>
                <a:lnTo>
                  <a:pt x="3211858" y="3876758"/>
                </a:lnTo>
                <a:lnTo>
                  <a:pt x="3231681" y="3837249"/>
                </a:lnTo>
                <a:lnTo>
                  <a:pt x="3246345" y="3795026"/>
                </a:lnTo>
                <a:lnTo>
                  <a:pt x="3255443" y="3750496"/>
                </a:lnTo>
                <a:lnTo>
                  <a:pt x="3258566" y="3704069"/>
                </a:lnTo>
                <a:lnTo>
                  <a:pt x="3258566" y="0"/>
                </a:lnTo>
                <a:close/>
              </a:path>
            </a:pathLst>
          </a:custGeom>
          <a:solidFill>
            <a:srgbClr val="155F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9220" indent="-96520">
              <a:lnSpc>
                <a:spcPts val="1610"/>
              </a:lnSpc>
              <a:spcBef>
                <a:spcPts val="100"/>
              </a:spcBef>
              <a:buChar char="-"/>
              <a:tabLst>
                <a:tab pos="109220" algn="l"/>
              </a:tabLst>
            </a:pPr>
            <a:r>
              <a:rPr spc="-20" dirty="0"/>
              <a:t>Armonización</a:t>
            </a:r>
            <a:r>
              <a:rPr spc="-75" dirty="0"/>
              <a:t> </a:t>
            </a:r>
            <a:r>
              <a:rPr spc="-50" dirty="0"/>
              <a:t>regulatoria</a:t>
            </a:r>
            <a:r>
              <a:rPr spc="-25" dirty="0"/>
              <a:t> </a:t>
            </a:r>
            <a:r>
              <a:rPr spc="-20" dirty="0"/>
              <a:t>entre</a:t>
            </a:r>
          </a:p>
          <a:p>
            <a:pPr marL="12700">
              <a:lnSpc>
                <a:spcPts val="1610"/>
              </a:lnSpc>
            </a:pPr>
            <a:r>
              <a:rPr spc="-10" dirty="0"/>
              <a:t>países</a:t>
            </a:r>
          </a:p>
          <a:p>
            <a:pPr marL="12700" marR="109855" indent="96520">
              <a:lnSpc>
                <a:spcPts val="1540"/>
              </a:lnSpc>
              <a:spcBef>
                <a:spcPts val="610"/>
              </a:spcBef>
              <a:buChar char="-"/>
              <a:tabLst>
                <a:tab pos="109220" algn="l"/>
              </a:tabLst>
            </a:pPr>
            <a:r>
              <a:rPr spc="-40" dirty="0"/>
              <a:t>Infraestructura</a:t>
            </a:r>
            <a:r>
              <a:rPr spc="-95" dirty="0"/>
              <a:t> </a:t>
            </a:r>
            <a:r>
              <a:rPr spc="-20" dirty="0"/>
              <a:t>de</a:t>
            </a:r>
            <a:r>
              <a:rPr spc="-65" dirty="0"/>
              <a:t> </a:t>
            </a:r>
            <a:r>
              <a:rPr spc="-30" dirty="0"/>
              <a:t>interconexión: </a:t>
            </a:r>
            <a:r>
              <a:rPr spc="-25" dirty="0"/>
              <a:t>Inversión</a:t>
            </a:r>
            <a:r>
              <a:rPr spc="-110" dirty="0"/>
              <a:t> </a:t>
            </a:r>
            <a:r>
              <a:rPr spc="-40" dirty="0"/>
              <a:t>elevada,</a:t>
            </a:r>
            <a:r>
              <a:rPr spc="-105" dirty="0"/>
              <a:t> </a:t>
            </a:r>
            <a:r>
              <a:rPr spc="-10" dirty="0"/>
              <a:t>coordinación </a:t>
            </a:r>
            <a:r>
              <a:rPr spc="-25" dirty="0"/>
              <a:t>técnica-</a:t>
            </a:r>
            <a:r>
              <a:rPr spc="-10" dirty="0"/>
              <a:t>operativa.</a:t>
            </a:r>
          </a:p>
          <a:p>
            <a:pPr marL="12700" marR="121920" indent="96520">
              <a:lnSpc>
                <a:spcPts val="1540"/>
              </a:lnSpc>
              <a:spcBef>
                <a:spcPts val="600"/>
              </a:spcBef>
              <a:buChar char="-"/>
              <a:tabLst>
                <a:tab pos="109220" algn="l"/>
              </a:tabLst>
            </a:pPr>
            <a:r>
              <a:rPr dirty="0"/>
              <a:t>Riesgo</a:t>
            </a:r>
            <a:r>
              <a:rPr spc="-95" dirty="0"/>
              <a:t> </a:t>
            </a:r>
            <a:r>
              <a:rPr spc="-20" dirty="0"/>
              <a:t>de</a:t>
            </a:r>
            <a:r>
              <a:rPr spc="-80" dirty="0"/>
              <a:t> </a:t>
            </a:r>
            <a:r>
              <a:rPr spc="-10" dirty="0"/>
              <a:t>soberanía</a:t>
            </a:r>
            <a:r>
              <a:rPr spc="-130" dirty="0"/>
              <a:t> </a:t>
            </a:r>
            <a:r>
              <a:rPr spc="-45" dirty="0"/>
              <a:t>energética</a:t>
            </a:r>
            <a:r>
              <a:rPr spc="-130" dirty="0"/>
              <a:t> </a:t>
            </a:r>
            <a:r>
              <a:rPr spc="-50" dirty="0"/>
              <a:t>y </a:t>
            </a:r>
            <a:r>
              <a:rPr spc="-10" dirty="0"/>
              <a:t>dependencia</a:t>
            </a:r>
            <a:r>
              <a:rPr spc="-130" dirty="0"/>
              <a:t> </a:t>
            </a:r>
            <a:r>
              <a:rPr spc="-10" dirty="0"/>
              <a:t>externa.</a:t>
            </a:r>
          </a:p>
          <a:p>
            <a:pPr marL="12700" marR="5080" indent="96520">
              <a:lnSpc>
                <a:spcPct val="91500"/>
              </a:lnSpc>
              <a:spcBef>
                <a:spcPts val="575"/>
              </a:spcBef>
              <a:buChar char="-"/>
              <a:tabLst>
                <a:tab pos="109220" algn="l"/>
              </a:tabLst>
            </a:pPr>
            <a:r>
              <a:rPr spc="-40" dirty="0"/>
              <a:t>Tiempo</a:t>
            </a:r>
            <a:r>
              <a:rPr spc="-100" dirty="0"/>
              <a:t> </a:t>
            </a:r>
            <a:r>
              <a:rPr spc="-25" dirty="0"/>
              <a:t>de</a:t>
            </a:r>
            <a:r>
              <a:rPr spc="-105" dirty="0"/>
              <a:t> </a:t>
            </a:r>
            <a:r>
              <a:rPr spc="-10" dirty="0"/>
              <a:t>implementación: </a:t>
            </a:r>
            <a:r>
              <a:rPr dirty="0"/>
              <a:t>aunque</a:t>
            </a:r>
            <a:r>
              <a:rPr spc="-95" dirty="0"/>
              <a:t> </a:t>
            </a:r>
            <a:r>
              <a:rPr dirty="0"/>
              <a:t>los</a:t>
            </a:r>
            <a:r>
              <a:rPr spc="-80" dirty="0"/>
              <a:t> </a:t>
            </a:r>
            <a:r>
              <a:rPr spc="-25" dirty="0"/>
              <a:t>reglamentos</a:t>
            </a:r>
            <a:r>
              <a:rPr spc="-114" dirty="0"/>
              <a:t> </a:t>
            </a:r>
            <a:r>
              <a:rPr spc="-20" dirty="0"/>
              <a:t>están </a:t>
            </a:r>
            <a:r>
              <a:rPr spc="-10" dirty="0"/>
              <a:t>aprobados,</a:t>
            </a:r>
            <a:r>
              <a:rPr spc="-100" dirty="0"/>
              <a:t> </a:t>
            </a:r>
            <a:r>
              <a:rPr spc="-35" dirty="0"/>
              <a:t>la</a:t>
            </a:r>
            <a:r>
              <a:rPr spc="-110" dirty="0"/>
              <a:t> </a:t>
            </a:r>
            <a:r>
              <a:rPr spc="-45" dirty="0"/>
              <a:t>entrada</a:t>
            </a:r>
            <a:r>
              <a:rPr spc="-120" dirty="0"/>
              <a:t> </a:t>
            </a:r>
            <a:r>
              <a:rPr spc="-25" dirty="0"/>
              <a:t>en</a:t>
            </a:r>
            <a:r>
              <a:rPr spc="-100" dirty="0"/>
              <a:t> </a:t>
            </a:r>
            <a:r>
              <a:rPr spc="-10" dirty="0"/>
              <a:t>operación </a:t>
            </a:r>
            <a:r>
              <a:rPr spc="-35" dirty="0"/>
              <a:t>del</a:t>
            </a:r>
            <a:r>
              <a:rPr spc="-110" dirty="0"/>
              <a:t> </a:t>
            </a:r>
            <a:r>
              <a:rPr spc="-10" dirty="0"/>
              <a:t>mercado</a:t>
            </a:r>
            <a:r>
              <a:rPr spc="-145" dirty="0"/>
              <a:t> </a:t>
            </a:r>
            <a:r>
              <a:rPr spc="-40" dirty="0"/>
              <a:t>regional</a:t>
            </a:r>
            <a:r>
              <a:rPr spc="-125" dirty="0"/>
              <a:t> </a:t>
            </a:r>
            <a:r>
              <a:rPr dirty="0"/>
              <a:t>aún</a:t>
            </a:r>
            <a:r>
              <a:rPr spc="-114" dirty="0"/>
              <a:t> </a:t>
            </a:r>
            <a:r>
              <a:rPr spc="-20" dirty="0"/>
              <a:t>lleva </a:t>
            </a:r>
            <a:r>
              <a:rPr spc="-50" dirty="0"/>
              <a:t>tiempo.</a:t>
            </a:r>
            <a:r>
              <a:rPr spc="-110" dirty="0"/>
              <a:t> </a:t>
            </a:r>
            <a:r>
              <a:rPr spc="-45" dirty="0"/>
              <a:t>Ejemplo:</a:t>
            </a:r>
            <a:r>
              <a:rPr spc="-75" dirty="0"/>
              <a:t> </a:t>
            </a:r>
            <a:r>
              <a:rPr spc="-10" dirty="0"/>
              <a:t>intercambios Colombia–Perú–Ecuador </a:t>
            </a:r>
            <a:r>
              <a:rPr spc="-20" dirty="0"/>
              <a:t>proyectados</a:t>
            </a:r>
            <a:r>
              <a:rPr spc="-90" dirty="0"/>
              <a:t> </a:t>
            </a:r>
            <a:r>
              <a:rPr spc="-40" dirty="0"/>
              <a:t>para</a:t>
            </a:r>
            <a:r>
              <a:rPr spc="-70" dirty="0"/>
              <a:t> </a:t>
            </a:r>
            <a:r>
              <a:rPr spc="-20" dirty="0"/>
              <a:t>2026.</a:t>
            </a:r>
          </a:p>
          <a:p>
            <a:pPr marL="12700" marR="111760" indent="96520">
              <a:lnSpc>
                <a:spcPct val="91700"/>
              </a:lnSpc>
              <a:spcBef>
                <a:spcPts val="600"/>
              </a:spcBef>
              <a:buChar char="-"/>
              <a:tabLst>
                <a:tab pos="109220" algn="l"/>
              </a:tabLst>
            </a:pPr>
            <a:r>
              <a:rPr dirty="0"/>
              <a:t>Aspectos</a:t>
            </a:r>
            <a:r>
              <a:rPr spc="-25" dirty="0"/>
              <a:t> </a:t>
            </a:r>
            <a:r>
              <a:rPr spc="-10" dirty="0"/>
              <a:t>comerciales</a:t>
            </a:r>
            <a:r>
              <a:rPr spc="20" dirty="0"/>
              <a:t> </a:t>
            </a:r>
            <a:r>
              <a:rPr spc="-50" dirty="0"/>
              <a:t>y </a:t>
            </a:r>
            <a:r>
              <a:rPr spc="-35" dirty="0"/>
              <a:t>financieros:</a:t>
            </a:r>
            <a:r>
              <a:rPr spc="-95" dirty="0"/>
              <a:t> </a:t>
            </a:r>
            <a:r>
              <a:rPr spc="-25" dirty="0"/>
              <a:t>Definición</a:t>
            </a:r>
            <a:r>
              <a:rPr spc="-110" dirty="0"/>
              <a:t> </a:t>
            </a:r>
            <a:r>
              <a:rPr spc="-20" dirty="0"/>
              <a:t>de</a:t>
            </a:r>
            <a:r>
              <a:rPr spc="-55" dirty="0"/>
              <a:t> </a:t>
            </a:r>
            <a:r>
              <a:rPr spc="-10" dirty="0"/>
              <a:t>precios, </a:t>
            </a:r>
            <a:r>
              <a:rPr spc="-30" dirty="0"/>
              <a:t>intercambio</a:t>
            </a:r>
            <a:r>
              <a:rPr spc="-130" dirty="0"/>
              <a:t> </a:t>
            </a:r>
            <a:r>
              <a:rPr spc="-20" dirty="0"/>
              <a:t>de</a:t>
            </a:r>
            <a:r>
              <a:rPr spc="-90" dirty="0"/>
              <a:t> </a:t>
            </a:r>
            <a:r>
              <a:rPr spc="-25" dirty="0"/>
              <a:t>excedentes</a:t>
            </a:r>
            <a:r>
              <a:rPr spc="-110" dirty="0"/>
              <a:t> </a:t>
            </a:r>
            <a:r>
              <a:rPr spc="-50" dirty="0"/>
              <a:t>y </a:t>
            </a:r>
            <a:r>
              <a:rPr dirty="0"/>
              <a:t>mecanismos</a:t>
            </a:r>
            <a:r>
              <a:rPr spc="-65" dirty="0"/>
              <a:t> </a:t>
            </a:r>
            <a:r>
              <a:rPr spc="-20" dirty="0"/>
              <a:t>de</a:t>
            </a:r>
            <a:r>
              <a:rPr spc="5" dirty="0"/>
              <a:t> </a:t>
            </a:r>
            <a:r>
              <a:rPr spc="-10" dirty="0"/>
              <a:t>pago.</a:t>
            </a: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15912" y="64706"/>
            <a:ext cx="3634104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/>
              <a:t>Oportunidades</a:t>
            </a:r>
            <a:r>
              <a:rPr sz="2800" spc="-200" dirty="0"/>
              <a:t> </a:t>
            </a:r>
            <a:r>
              <a:rPr sz="2800" spc="-110" dirty="0"/>
              <a:t>y</a:t>
            </a:r>
            <a:r>
              <a:rPr sz="2800" spc="-225" dirty="0"/>
              <a:t> </a:t>
            </a:r>
            <a:r>
              <a:rPr sz="2800" spc="-10" dirty="0"/>
              <a:t>Retos:</a:t>
            </a:r>
            <a:endParaRPr sz="28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590" rIns="0" bIns="0" rtlCol="0">
            <a:spAutoFit/>
          </a:bodyPr>
          <a:lstStyle/>
          <a:p>
            <a:pPr marL="63055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AGENDA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43610" y="2277548"/>
            <a:ext cx="7073265" cy="3372485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625"/>
              </a:spcBef>
              <a:buAutoNum type="arabicPeriod"/>
              <a:tabLst>
                <a:tab pos="469900" algn="l"/>
              </a:tabLst>
            </a:pPr>
            <a:r>
              <a:rPr sz="2400" spc="-40" dirty="0">
                <a:solidFill>
                  <a:srgbClr val="E8E8E8"/>
                </a:solidFill>
                <a:latin typeface="Trebuchet MS"/>
                <a:cs typeface="Trebuchet MS"/>
              </a:rPr>
              <a:t>Antecedentes</a:t>
            </a:r>
            <a:r>
              <a:rPr sz="2400" spc="-17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455" dirty="0">
                <a:solidFill>
                  <a:srgbClr val="E8E8E8"/>
                </a:solidFill>
                <a:latin typeface="Trebuchet MS"/>
                <a:cs typeface="Trebuchet MS"/>
              </a:rPr>
              <a:t>/</a:t>
            </a:r>
            <a:r>
              <a:rPr sz="2400" spc="-18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E8E8E8"/>
                </a:solidFill>
                <a:latin typeface="Trebuchet MS"/>
                <a:cs typeface="Trebuchet MS"/>
              </a:rPr>
              <a:t>Marco</a:t>
            </a:r>
            <a:r>
              <a:rPr sz="2400" spc="-17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Regulatorio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ts val="2730"/>
              </a:lnSpc>
              <a:spcBef>
                <a:spcPts val="520"/>
              </a:spcBef>
              <a:buAutoNum type="arabicPeriod"/>
              <a:tabLst>
                <a:tab pos="469900" algn="l"/>
              </a:tabLst>
            </a:pPr>
            <a:r>
              <a:rPr sz="2400" spc="-35" dirty="0">
                <a:solidFill>
                  <a:srgbClr val="E8E8E8"/>
                </a:solidFill>
                <a:latin typeface="Trebuchet MS"/>
                <a:cs typeface="Trebuchet MS"/>
              </a:rPr>
              <a:t>Introducción</a:t>
            </a:r>
            <a:r>
              <a:rPr sz="2400" spc="-17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50" dirty="0">
                <a:solidFill>
                  <a:srgbClr val="E8E8E8"/>
                </a:solidFill>
                <a:latin typeface="Trebuchet MS"/>
                <a:cs typeface="Trebuchet MS"/>
              </a:rPr>
              <a:t>al</a:t>
            </a:r>
            <a:r>
              <a:rPr sz="2400" spc="-204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E8E8E8"/>
                </a:solidFill>
                <a:latin typeface="Trebuchet MS"/>
                <a:cs typeface="Trebuchet MS"/>
              </a:rPr>
              <a:t>Mercado</a:t>
            </a:r>
            <a:r>
              <a:rPr sz="2400" spc="-18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25" dirty="0">
                <a:solidFill>
                  <a:srgbClr val="E8E8E8"/>
                </a:solidFill>
                <a:latin typeface="Trebuchet MS"/>
                <a:cs typeface="Trebuchet MS"/>
              </a:rPr>
              <a:t>Mayorista</a:t>
            </a:r>
            <a:r>
              <a:rPr sz="2400" spc="-19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40" dirty="0">
                <a:solidFill>
                  <a:srgbClr val="E8E8E8"/>
                </a:solidFill>
                <a:latin typeface="Trebuchet MS"/>
                <a:cs typeface="Trebuchet MS"/>
              </a:rPr>
              <a:t>de</a:t>
            </a:r>
            <a:r>
              <a:rPr sz="2400" spc="-20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20" dirty="0">
                <a:solidFill>
                  <a:srgbClr val="E8E8E8"/>
                </a:solidFill>
                <a:latin typeface="Trebuchet MS"/>
                <a:cs typeface="Trebuchet MS"/>
              </a:rPr>
              <a:t>Electricidad</a:t>
            </a:r>
            <a:endParaRPr sz="2400">
              <a:latin typeface="Trebuchet MS"/>
              <a:cs typeface="Trebuchet MS"/>
            </a:endParaRPr>
          </a:p>
          <a:p>
            <a:pPr marL="469900">
              <a:lnSpc>
                <a:spcPts val="2730"/>
              </a:lnSpc>
            </a:pPr>
            <a:r>
              <a:rPr sz="2400" spc="-35" dirty="0">
                <a:solidFill>
                  <a:srgbClr val="E8E8E8"/>
                </a:solidFill>
                <a:latin typeface="Trebuchet MS"/>
                <a:cs typeface="Trebuchet MS"/>
              </a:rPr>
              <a:t>en</a:t>
            </a:r>
            <a:r>
              <a:rPr sz="2400" spc="-229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Colombia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525"/>
              </a:spcBef>
              <a:buAutoNum type="arabicPeriod" startAt="3"/>
              <a:tabLst>
                <a:tab pos="469900" algn="l"/>
              </a:tabLst>
            </a:pPr>
            <a:r>
              <a:rPr sz="2400" spc="-40" dirty="0">
                <a:solidFill>
                  <a:srgbClr val="E8E8E8"/>
                </a:solidFill>
                <a:latin typeface="Trebuchet MS"/>
                <a:cs typeface="Trebuchet MS"/>
              </a:rPr>
              <a:t>Experiencias</a:t>
            </a:r>
            <a:r>
              <a:rPr sz="2400" spc="-13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105" dirty="0">
                <a:solidFill>
                  <a:srgbClr val="E8E8E8"/>
                </a:solidFill>
                <a:latin typeface="Trebuchet MS"/>
                <a:cs typeface="Trebuchet MS"/>
              </a:rPr>
              <a:t>TIE’s</a:t>
            </a:r>
            <a:r>
              <a:rPr sz="2400" spc="-12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E8E8E8"/>
                </a:solidFill>
                <a:latin typeface="Trebuchet MS"/>
                <a:cs typeface="Trebuchet MS"/>
              </a:rPr>
              <a:t>Colombia-</a:t>
            </a: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Ecuador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515"/>
              </a:spcBef>
              <a:buAutoNum type="arabicPeriod" startAt="3"/>
              <a:tabLst>
                <a:tab pos="469900" algn="l"/>
              </a:tabLst>
            </a:pPr>
            <a:r>
              <a:rPr sz="2400" dirty="0">
                <a:solidFill>
                  <a:srgbClr val="E8E8E8"/>
                </a:solidFill>
                <a:latin typeface="Trebuchet MS"/>
                <a:cs typeface="Trebuchet MS"/>
              </a:rPr>
              <a:t>Estado</a:t>
            </a:r>
            <a:r>
              <a:rPr sz="2400" spc="-19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40" dirty="0">
                <a:solidFill>
                  <a:srgbClr val="E8E8E8"/>
                </a:solidFill>
                <a:latin typeface="Trebuchet MS"/>
                <a:cs typeface="Trebuchet MS"/>
              </a:rPr>
              <a:t>de</a:t>
            </a:r>
            <a:r>
              <a:rPr sz="2400" spc="-18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E8E8E8"/>
                </a:solidFill>
                <a:latin typeface="Trebuchet MS"/>
                <a:cs typeface="Trebuchet MS"/>
              </a:rPr>
              <a:t>las</a:t>
            </a:r>
            <a:r>
              <a:rPr sz="2400" spc="-17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55" dirty="0">
                <a:solidFill>
                  <a:srgbClr val="E8E8E8"/>
                </a:solidFill>
                <a:latin typeface="Trebuchet MS"/>
                <a:cs typeface="Trebuchet MS"/>
              </a:rPr>
              <a:t>interconexiones</a:t>
            </a:r>
            <a:r>
              <a:rPr sz="2400" spc="-13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35" dirty="0">
                <a:solidFill>
                  <a:srgbClr val="E8E8E8"/>
                </a:solidFill>
                <a:latin typeface="Trebuchet MS"/>
                <a:cs typeface="Trebuchet MS"/>
              </a:rPr>
              <a:t>en</a:t>
            </a:r>
            <a:r>
              <a:rPr sz="2400" spc="-20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Suramérica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505"/>
              </a:spcBef>
              <a:buAutoNum type="arabicPeriod" startAt="3"/>
              <a:tabLst>
                <a:tab pos="469900" algn="l"/>
              </a:tabLst>
            </a:pPr>
            <a:r>
              <a:rPr sz="2400" spc="-65" dirty="0">
                <a:solidFill>
                  <a:srgbClr val="E8E8E8"/>
                </a:solidFill>
                <a:latin typeface="Trebuchet MS"/>
                <a:cs typeface="Trebuchet MS"/>
              </a:rPr>
              <a:t>Interconexión</a:t>
            </a:r>
            <a:r>
              <a:rPr sz="2400" spc="-3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25" dirty="0">
                <a:solidFill>
                  <a:srgbClr val="E8E8E8"/>
                </a:solidFill>
                <a:latin typeface="Trebuchet MS"/>
                <a:cs typeface="Trebuchet MS"/>
              </a:rPr>
              <a:t>Ecuador-</a:t>
            </a:r>
            <a:r>
              <a:rPr sz="2400" spc="-20" dirty="0">
                <a:solidFill>
                  <a:srgbClr val="E8E8E8"/>
                </a:solidFill>
                <a:latin typeface="Trebuchet MS"/>
                <a:cs typeface="Trebuchet MS"/>
              </a:rPr>
              <a:t>Perú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520"/>
              </a:spcBef>
              <a:buAutoNum type="arabicPeriod" startAt="3"/>
              <a:tabLst>
                <a:tab pos="469900" algn="l"/>
              </a:tabLst>
            </a:pP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Oportunidades</a:t>
            </a:r>
            <a:r>
              <a:rPr sz="2400" spc="-204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114" dirty="0">
                <a:solidFill>
                  <a:srgbClr val="E8E8E8"/>
                </a:solidFill>
                <a:latin typeface="Trebuchet MS"/>
                <a:cs typeface="Trebuchet MS"/>
              </a:rPr>
              <a:t>y</a:t>
            </a:r>
            <a:r>
              <a:rPr sz="2400" spc="-22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20" dirty="0">
                <a:solidFill>
                  <a:srgbClr val="E8E8E8"/>
                </a:solidFill>
                <a:latin typeface="Trebuchet MS"/>
                <a:cs typeface="Trebuchet MS"/>
              </a:rPr>
              <a:t>Retos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500"/>
              </a:spcBef>
              <a:buAutoNum type="arabicPeriod" startAt="3"/>
              <a:tabLst>
                <a:tab pos="469900" algn="l"/>
              </a:tabLst>
            </a:pPr>
            <a:r>
              <a:rPr sz="2400" b="1" spc="-10" dirty="0">
                <a:latin typeface="Trebuchet MS"/>
                <a:cs typeface="Trebuchet MS"/>
              </a:rPr>
              <a:t>Conclusiones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8221"/>
            <a:ext cx="8861425" cy="6830059"/>
            <a:chOff x="0" y="28221"/>
            <a:chExt cx="8861425" cy="68300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8221"/>
              <a:ext cx="1539239" cy="682977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76262" y="905891"/>
              <a:ext cx="1171575" cy="5584825"/>
            </a:xfrm>
            <a:custGeom>
              <a:avLst/>
              <a:gdLst/>
              <a:ahLst/>
              <a:cxnLst/>
              <a:rect l="l" t="t" r="r" b="b"/>
              <a:pathLst>
                <a:path w="1171575" h="5584825">
                  <a:moveTo>
                    <a:pt x="15240" y="0"/>
                  </a:moveTo>
                  <a:lnTo>
                    <a:pt x="49238" y="34429"/>
                  </a:lnTo>
                  <a:lnTo>
                    <a:pt x="82728" y="69170"/>
                  </a:lnTo>
                  <a:lnTo>
                    <a:pt x="115712" y="104217"/>
                  </a:lnTo>
                  <a:lnTo>
                    <a:pt x="148188" y="139565"/>
                  </a:lnTo>
                  <a:lnTo>
                    <a:pt x="180156" y="175209"/>
                  </a:lnTo>
                  <a:lnTo>
                    <a:pt x="211617" y="211146"/>
                  </a:lnTo>
                  <a:lnTo>
                    <a:pt x="242571" y="247370"/>
                  </a:lnTo>
                  <a:lnTo>
                    <a:pt x="273017" y="283876"/>
                  </a:lnTo>
                  <a:lnTo>
                    <a:pt x="302955" y="320661"/>
                  </a:lnTo>
                  <a:lnTo>
                    <a:pt x="332387" y="357718"/>
                  </a:lnTo>
                  <a:lnTo>
                    <a:pt x="361311" y="395045"/>
                  </a:lnTo>
                  <a:lnTo>
                    <a:pt x="389727" y="432635"/>
                  </a:lnTo>
                  <a:lnTo>
                    <a:pt x="417636" y="470485"/>
                  </a:lnTo>
                  <a:lnTo>
                    <a:pt x="445037" y="508589"/>
                  </a:lnTo>
                  <a:lnTo>
                    <a:pt x="471931" y="546943"/>
                  </a:lnTo>
                  <a:lnTo>
                    <a:pt x="498318" y="585543"/>
                  </a:lnTo>
                  <a:lnTo>
                    <a:pt x="524197" y="624383"/>
                  </a:lnTo>
                  <a:lnTo>
                    <a:pt x="549569" y="663458"/>
                  </a:lnTo>
                  <a:lnTo>
                    <a:pt x="574433" y="702766"/>
                  </a:lnTo>
                  <a:lnTo>
                    <a:pt x="598790" y="742299"/>
                  </a:lnTo>
                  <a:lnTo>
                    <a:pt x="622640" y="782055"/>
                  </a:lnTo>
                  <a:lnTo>
                    <a:pt x="645982" y="822028"/>
                  </a:lnTo>
                  <a:lnTo>
                    <a:pt x="668816" y="862213"/>
                  </a:lnTo>
                  <a:lnTo>
                    <a:pt x="691144" y="902607"/>
                  </a:lnTo>
                  <a:lnTo>
                    <a:pt x="712963" y="943203"/>
                  </a:lnTo>
                  <a:lnTo>
                    <a:pt x="734276" y="983999"/>
                  </a:lnTo>
                  <a:lnTo>
                    <a:pt x="755081" y="1024988"/>
                  </a:lnTo>
                  <a:lnTo>
                    <a:pt x="775378" y="1066166"/>
                  </a:lnTo>
                  <a:lnTo>
                    <a:pt x="795168" y="1107529"/>
                  </a:lnTo>
                  <a:lnTo>
                    <a:pt x="814450" y="1149071"/>
                  </a:lnTo>
                  <a:lnTo>
                    <a:pt x="833226" y="1190789"/>
                  </a:lnTo>
                  <a:lnTo>
                    <a:pt x="851493" y="1232677"/>
                  </a:lnTo>
                  <a:lnTo>
                    <a:pt x="869254" y="1274731"/>
                  </a:lnTo>
                  <a:lnTo>
                    <a:pt x="886506" y="1316947"/>
                  </a:lnTo>
                  <a:lnTo>
                    <a:pt x="903252" y="1359319"/>
                  </a:lnTo>
                  <a:lnTo>
                    <a:pt x="919490" y="1401842"/>
                  </a:lnTo>
                  <a:lnTo>
                    <a:pt x="935220" y="1444513"/>
                  </a:lnTo>
                  <a:lnTo>
                    <a:pt x="950443" y="1487326"/>
                  </a:lnTo>
                  <a:lnTo>
                    <a:pt x="965159" y="1530278"/>
                  </a:lnTo>
                  <a:lnTo>
                    <a:pt x="979367" y="1573362"/>
                  </a:lnTo>
                  <a:lnTo>
                    <a:pt x="993068" y="1616575"/>
                  </a:lnTo>
                  <a:lnTo>
                    <a:pt x="1006261" y="1659911"/>
                  </a:lnTo>
                  <a:lnTo>
                    <a:pt x="1018947" y="1703367"/>
                  </a:lnTo>
                  <a:lnTo>
                    <a:pt x="1031125" y="1746937"/>
                  </a:lnTo>
                  <a:lnTo>
                    <a:pt x="1042796" y="1790617"/>
                  </a:lnTo>
                  <a:lnTo>
                    <a:pt x="1053960" y="1834402"/>
                  </a:lnTo>
                  <a:lnTo>
                    <a:pt x="1064616" y="1878288"/>
                  </a:lnTo>
                  <a:lnTo>
                    <a:pt x="1074765" y="1922269"/>
                  </a:lnTo>
                  <a:lnTo>
                    <a:pt x="1084406" y="1966342"/>
                  </a:lnTo>
                  <a:lnTo>
                    <a:pt x="1093540" y="2010500"/>
                  </a:lnTo>
                  <a:lnTo>
                    <a:pt x="1102166" y="2054741"/>
                  </a:lnTo>
                  <a:lnTo>
                    <a:pt x="1110285" y="2099059"/>
                  </a:lnTo>
                  <a:lnTo>
                    <a:pt x="1117897" y="2143449"/>
                  </a:lnTo>
                  <a:lnTo>
                    <a:pt x="1125001" y="2187907"/>
                  </a:lnTo>
                  <a:lnTo>
                    <a:pt x="1131598" y="2232428"/>
                  </a:lnTo>
                  <a:lnTo>
                    <a:pt x="1137687" y="2277007"/>
                  </a:lnTo>
                  <a:lnTo>
                    <a:pt x="1143269" y="2321640"/>
                  </a:lnTo>
                  <a:lnTo>
                    <a:pt x="1148343" y="2366322"/>
                  </a:lnTo>
                  <a:lnTo>
                    <a:pt x="1152910" y="2411049"/>
                  </a:lnTo>
                  <a:lnTo>
                    <a:pt x="1156969" y="2455815"/>
                  </a:lnTo>
                  <a:lnTo>
                    <a:pt x="1160522" y="2500616"/>
                  </a:lnTo>
                  <a:lnTo>
                    <a:pt x="1163566" y="2545448"/>
                  </a:lnTo>
                  <a:lnTo>
                    <a:pt x="1166103" y="2590305"/>
                  </a:lnTo>
                  <a:lnTo>
                    <a:pt x="1168133" y="2635184"/>
                  </a:lnTo>
                  <a:lnTo>
                    <a:pt x="1169655" y="2680079"/>
                  </a:lnTo>
                  <a:lnTo>
                    <a:pt x="1170670" y="2724985"/>
                  </a:lnTo>
                  <a:lnTo>
                    <a:pt x="1171178" y="2769899"/>
                  </a:lnTo>
                  <a:lnTo>
                    <a:pt x="1171178" y="2814814"/>
                  </a:lnTo>
                  <a:lnTo>
                    <a:pt x="1170670" y="2859728"/>
                  </a:lnTo>
                  <a:lnTo>
                    <a:pt x="1169655" y="2904634"/>
                  </a:lnTo>
                  <a:lnTo>
                    <a:pt x="1168133" y="2949529"/>
                  </a:lnTo>
                  <a:lnTo>
                    <a:pt x="1166103" y="2994408"/>
                  </a:lnTo>
                  <a:lnTo>
                    <a:pt x="1163566" y="3039265"/>
                  </a:lnTo>
                  <a:lnTo>
                    <a:pt x="1160522" y="3084097"/>
                  </a:lnTo>
                  <a:lnTo>
                    <a:pt x="1156969" y="3128898"/>
                  </a:lnTo>
                  <a:lnTo>
                    <a:pt x="1152910" y="3173665"/>
                  </a:lnTo>
                  <a:lnTo>
                    <a:pt x="1148343" y="3218392"/>
                  </a:lnTo>
                  <a:lnTo>
                    <a:pt x="1143269" y="3263074"/>
                  </a:lnTo>
                  <a:lnTo>
                    <a:pt x="1137687" y="3307707"/>
                  </a:lnTo>
                  <a:lnTo>
                    <a:pt x="1131598" y="3352287"/>
                  </a:lnTo>
                  <a:lnTo>
                    <a:pt x="1125001" y="3396808"/>
                  </a:lnTo>
                  <a:lnTo>
                    <a:pt x="1117897" y="3441266"/>
                  </a:lnTo>
                  <a:lnTo>
                    <a:pt x="1110285" y="3485657"/>
                  </a:lnTo>
                  <a:lnTo>
                    <a:pt x="1102166" y="3529975"/>
                  </a:lnTo>
                  <a:lnTo>
                    <a:pt x="1093540" y="3574216"/>
                  </a:lnTo>
                  <a:lnTo>
                    <a:pt x="1084406" y="3618375"/>
                  </a:lnTo>
                  <a:lnTo>
                    <a:pt x="1074765" y="3662448"/>
                  </a:lnTo>
                  <a:lnTo>
                    <a:pt x="1064616" y="3706429"/>
                  </a:lnTo>
                  <a:lnTo>
                    <a:pt x="1053960" y="3750315"/>
                  </a:lnTo>
                  <a:lnTo>
                    <a:pt x="1042796" y="3794101"/>
                  </a:lnTo>
                  <a:lnTo>
                    <a:pt x="1031125" y="3837781"/>
                  </a:lnTo>
                  <a:lnTo>
                    <a:pt x="1018947" y="3881352"/>
                  </a:lnTo>
                  <a:lnTo>
                    <a:pt x="1006261" y="3924808"/>
                  </a:lnTo>
                  <a:lnTo>
                    <a:pt x="993068" y="3968145"/>
                  </a:lnTo>
                  <a:lnTo>
                    <a:pt x="979367" y="4011359"/>
                  </a:lnTo>
                  <a:lnTo>
                    <a:pt x="965159" y="4054444"/>
                  </a:lnTo>
                  <a:lnTo>
                    <a:pt x="950443" y="4097396"/>
                  </a:lnTo>
                  <a:lnTo>
                    <a:pt x="935220" y="4140209"/>
                  </a:lnTo>
                  <a:lnTo>
                    <a:pt x="919490" y="4182881"/>
                  </a:lnTo>
                  <a:lnTo>
                    <a:pt x="903252" y="4225405"/>
                  </a:lnTo>
                  <a:lnTo>
                    <a:pt x="886506" y="4267778"/>
                  </a:lnTo>
                  <a:lnTo>
                    <a:pt x="869254" y="4309994"/>
                  </a:lnTo>
                  <a:lnTo>
                    <a:pt x="851493" y="4352049"/>
                  </a:lnTo>
                  <a:lnTo>
                    <a:pt x="833226" y="4393938"/>
                  </a:lnTo>
                  <a:lnTo>
                    <a:pt x="814450" y="4435656"/>
                  </a:lnTo>
                  <a:lnTo>
                    <a:pt x="795168" y="4477200"/>
                  </a:lnTo>
                  <a:lnTo>
                    <a:pt x="775378" y="4518563"/>
                  </a:lnTo>
                  <a:lnTo>
                    <a:pt x="755081" y="4559742"/>
                  </a:lnTo>
                  <a:lnTo>
                    <a:pt x="734276" y="4600732"/>
                  </a:lnTo>
                  <a:lnTo>
                    <a:pt x="712963" y="4641528"/>
                  </a:lnTo>
                  <a:lnTo>
                    <a:pt x="691144" y="4682126"/>
                  </a:lnTo>
                  <a:lnTo>
                    <a:pt x="668816" y="4722520"/>
                  </a:lnTo>
                  <a:lnTo>
                    <a:pt x="645982" y="4762707"/>
                  </a:lnTo>
                  <a:lnTo>
                    <a:pt x="622640" y="4802680"/>
                  </a:lnTo>
                  <a:lnTo>
                    <a:pt x="598790" y="4842437"/>
                  </a:lnTo>
                  <a:lnTo>
                    <a:pt x="574433" y="4881972"/>
                  </a:lnTo>
                  <a:lnTo>
                    <a:pt x="549569" y="4921280"/>
                  </a:lnTo>
                  <a:lnTo>
                    <a:pt x="524197" y="4960357"/>
                  </a:lnTo>
                  <a:lnTo>
                    <a:pt x="498318" y="4999198"/>
                  </a:lnTo>
                  <a:lnTo>
                    <a:pt x="471931" y="5037799"/>
                  </a:lnTo>
                  <a:lnTo>
                    <a:pt x="445037" y="5076154"/>
                  </a:lnTo>
                  <a:lnTo>
                    <a:pt x="417636" y="5114259"/>
                  </a:lnTo>
                  <a:lnTo>
                    <a:pt x="389727" y="5152110"/>
                  </a:lnTo>
                  <a:lnTo>
                    <a:pt x="361311" y="5189701"/>
                  </a:lnTo>
                  <a:lnTo>
                    <a:pt x="332387" y="5227029"/>
                  </a:lnTo>
                  <a:lnTo>
                    <a:pt x="302955" y="5264088"/>
                  </a:lnTo>
                  <a:lnTo>
                    <a:pt x="273017" y="5300874"/>
                  </a:lnTo>
                  <a:lnTo>
                    <a:pt x="242571" y="5337381"/>
                  </a:lnTo>
                  <a:lnTo>
                    <a:pt x="211617" y="5373607"/>
                  </a:lnTo>
                  <a:lnTo>
                    <a:pt x="180156" y="5409544"/>
                  </a:lnTo>
                  <a:lnTo>
                    <a:pt x="148188" y="5445190"/>
                  </a:lnTo>
                  <a:lnTo>
                    <a:pt x="115712" y="5480540"/>
                  </a:lnTo>
                  <a:lnTo>
                    <a:pt x="82728" y="5515588"/>
                  </a:lnTo>
                  <a:lnTo>
                    <a:pt x="49238" y="5550330"/>
                  </a:lnTo>
                  <a:lnTo>
                    <a:pt x="15240" y="5584761"/>
                  </a:lnTo>
                  <a:lnTo>
                    <a:pt x="0" y="5569508"/>
                  </a:lnTo>
                  <a:lnTo>
                    <a:pt x="34063" y="5535008"/>
                  </a:lnTo>
                  <a:lnTo>
                    <a:pt x="67615" y="5500193"/>
                  </a:lnTo>
                  <a:lnTo>
                    <a:pt x="100654" y="5465071"/>
                  </a:lnTo>
                  <a:lnTo>
                    <a:pt x="133181" y="5429644"/>
                  </a:lnTo>
                  <a:lnTo>
                    <a:pt x="165196" y="5393917"/>
                  </a:lnTo>
                  <a:lnTo>
                    <a:pt x="196698" y="5357897"/>
                  </a:lnTo>
                  <a:lnTo>
                    <a:pt x="227689" y="5321586"/>
                  </a:lnTo>
                  <a:lnTo>
                    <a:pt x="258167" y="5284991"/>
                  </a:lnTo>
                  <a:lnTo>
                    <a:pt x="288133" y="5248115"/>
                  </a:lnTo>
                  <a:lnTo>
                    <a:pt x="317586" y="5210964"/>
                  </a:lnTo>
                  <a:lnTo>
                    <a:pt x="346528" y="5173542"/>
                  </a:lnTo>
                  <a:lnTo>
                    <a:pt x="374957" y="5135854"/>
                  </a:lnTo>
                  <a:lnTo>
                    <a:pt x="402874" y="5097905"/>
                  </a:lnTo>
                  <a:lnTo>
                    <a:pt x="430278" y="5059699"/>
                  </a:lnTo>
                  <a:lnTo>
                    <a:pt x="457171" y="5021241"/>
                  </a:lnTo>
                  <a:lnTo>
                    <a:pt x="483551" y="4982537"/>
                  </a:lnTo>
                  <a:lnTo>
                    <a:pt x="509419" y="4943590"/>
                  </a:lnTo>
                  <a:lnTo>
                    <a:pt x="534775" y="4904406"/>
                  </a:lnTo>
                  <a:lnTo>
                    <a:pt x="559618" y="4864989"/>
                  </a:lnTo>
                  <a:lnTo>
                    <a:pt x="583949" y="4825343"/>
                  </a:lnTo>
                  <a:lnTo>
                    <a:pt x="607768" y="4785475"/>
                  </a:lnTo>
                  <a:lnTo>
                    <a:pt x="631075" y="4745388"/>
                  </a:lnTo>
                  <a:lnTo>
                    <a:pt x="653870" y="4705088"/>
                  </a:lnTo>
                  <a:lnTo>
                    <a:pt x="676152" y="4664578"/>
                  </a:lnTo>
                  <a:lnTo>
                    <a:pt x="697922" y="4623864"/>
                  </a:lnTo>
                  <a:lnTo>
                    <a:pt x="719180" y="4582951"/>
                  </a:lnTo>
                  <a:lnTo>
                    <a:pt x="739925" y="4541843"/>
                  </a:lnTo>
                  <a:lnTo>
                    <a:pt x="760159" y="4500545"/>
                  </a:lnTo>
                  <a:lnTo>
                    <a:pt x="779880" y="4459062"/>
                  </a:lnTo>
                  <a:lnTo>
                    <a:pt x="799089" y="4417398"/>
                  </a:lnTo>
                  <a:lnTo>
                    <a:pt x="817785" y="4375558"/>
                  </a:lnTo>
                  <a:lnTo>
                    <a:pt x="835970" y="4333547"/>
                  </a:lnTo>
                  <a:lnTo>
                    <a:pt x="853642" y="4291371"/>
                  </a:lnTo>
                  <a:lnTo>
                    <a:pt x="870802" y="4249032"/>
                  </a:lnTo>
                  <a:lnTo>
                    <a:pt x="887449" y="4206537"/>
                  </a:lnTo>
                  <a:lnTo>
                    <a:pt x="903585" y="4163890"/>
                  </a:lnTo>
                  <a:lnTo>
                    <a:pt x="919208" y="4121096"/>
                  </a:lnTo>
                  <a:lnTo>
                    <a:pt x="934319" y="4078159"/>
                  </a:lnTo>
                  <a:lnTo>
                    <a:pt x="948918" y="4035084"/>
                  </a:lnTo>
                  <a:lnTo>
                    <a:pt x="963004" y="3991877"/>
                  </a:lnTo>
                  <a:lnTo>
                    <a:pt x="976579" y="3948541"/>
                  </a:lnTo>
                  <a:lnTo>
                    <a:pt x="989641" y="3905081"/>
                  </a:lnTo>
                  <a:lnTo>
                    <a:pt x="1002190" y="3861503"/>
                  </a:lnTo>
                  <a:lnTo>
                    <a:pt x="1014228" y="3817811"/>
                  </a:lnTo>
                  <a:lnTo>
                    <a:pt x="1025753" y="3774010"/>
                  </a:lnTo>
                  <a:lnTo>
                    <a:pt x="1036766" y="3730104"/>
                  </a:lnTo>
                  <a:lnTo>
                    <a:pt x="1047267" y="3686098"/>
                  </a:lnTo>
                  <a:lnTo>
                    <a:pt x="1057256" y="3641998"/>
                  </a:lnTo>
                  <a:lnTo>
                    <a:pt x="1066732" y="3597807"/>
                  </a:lnTo>
                  <a:lnTo>
                    <a:pt x="1075696" y="3553531"/>
                  </a:lnTo>
                  <a:lnTo>
                    <a:pt x="1084148" y="3509174"/>
                  </a:lnTo>
                  <a:lnTo>
                    <a:pt x="1092088" y="3464740"/>
                  </a:lnTo>
                  <a:lnTo>
                    <a:pt x="1099515" y="3420236"/>
                  </a:lnTo>
                  <a:lnTo>
                    <a:pt x="1106431" y="3375665"/>
                  </a:lnTo>
                  <a:lnTo>
                    <a:pt x="1112834" y="3331033"/>
                  </a:lnTo>
                  <a:lnTo>
                    <a:pt x="1118724" y="3286343"/>
                  </a:lnTo>
                  <a:lnTo>
                    <a:pt x="1124103" y="3241601"/>
                  </a:lnTo>
                  <a:lnTo>
                    <a:pt x="1128969" y="3196812"/>
                  </a:lnTo>
                  <a:lnTo>
                    <a:pt x="1133323" y="3151980"/>
                  </a:lnTo>
                  <a:lnTo>
                    <a:pt x="1137165" y="3107110"/>
                  </a:lnTo>
                  <a:lnTo>
                    <a:pt x="1140494" y="3062207"/>
                  </a:lnTo>
                  <a:lnTo>
                    <a:pt x="1143312" y="3017275"/>
                  </a:lnTo>
                  <a:lnTo>
                    <a:pt x="1145617" y="2972319"/>
                  </a:lnTo>
                  <a:lnTo>
                    <a:pt x="1147410" y="2927345"/>
                  </a:lnTo>
                  <a:lnTo>
                    <a:pt x="1148690" y="2882356"/>
                  </a:lnTo>
                  <a:lnTo>
                    <a:pt x="1149459" y="2837358"/>
                  </a:lnTo>
                  <a:lnTo>
                    <a:pt x="1149715" y="2792355"/>
                  </a:lnTo>
                  <a:lnTo>
                    <a:pt x="1149459" y="2747352"/>
                  </a:lnTo>
                  <a:lnTo>
                    <a:pt x="1148690" y="2702354"/>
                  </a:lnTo>
                  <a:lnTo>
                    <a:pt x="1147410" y="2657365"/>
                  </a:lnTo>
                  <a:lnTo>
                    <a:pt x="1145617" y="2612390"/>
                  </a:lnTo>
                  <a:lnTo>
                    <a:pt x="1143312" y="2567435"/>
                  </a:lnTo>
                  <a:lnTo>
                    <a:pt x="1140494" y="2522503"/>
                  </a:lnTo>
                  <a:lnTo>
                    <a:pt x="1137165" y="2477600"/>
                  </a:lnTo>
                  <a:lnTo>
                    <a:pt x="1133323" y="2432730"/>
                  </a:lnTo>
                  <a:lnTo>
                    <a:pt x="1128969" y="2387898"/>
                  </a:lnTo>
                  <a:lnTo>
                    <a:pt x="1124103" y="2343109"/>
                  </a:lnTo>
                  <a:lnTo>
                    <a:pt x="1118724" y="2298368"/>
                  </a:lnTo>
                  <a:lnTo>
                    <a:pt x="1112834" y="2253678"/>
                  </a:lnTo>
                  <a:lnTo>
                    <a:pt x="1106431" y="2209046"/>
                  </a:lnTo>
                  <a:lnTo>
                    <a:pt x="1099515" y="2164475"/>
                  </a:lnTo>
                  <a:lnTo>
                    <a:pt x="1092088" y="2119971"/>
                  </a:lnTo>
                  <a:lnTo>
                    <a:pt x="1084148" y="2075538"/>
                  </a:lnTo>
                  <a:lnTo>
                    <a:pt x="1075696" y="2031182"/>
                  </a:lnTo>
                  <a:lnTo>
                    <a:pt x="1066732" y="1986906"/>
                  </a:lnTo>
                  <a:lnTo>
                    <a:pt x="1057256" y="1942715"/>
                  </a:lnTo>
                  <a:lnTo>
                    <a:pt x="1047267" y="1898615"/>
                  </a:lnTo>
                  <a:lnTo>
                    <a:pt x="1036766" y="1854609"/>
                  </a:lnTo>
                  <a:lnTo>
                    <a:pt x="1025753" y="1810704"/>
                  </a:lnTo>
                  <a:lnTo>
                    <a:pt x="1014228" y="1766903"/>
                  </a:lnTo>
                  <a:lnTo>
                    <a:pt x="1002190" y="1723211"/>
                  </a:lnTo>
                  <a:lnTo>
                    <a:pt x="989641" y="1679634"/>
                  </a:lnTo>
                  <a:lnTo>
                    <a:pt x="976579" y="1636175"/>
                  </a:lnTo>
                  <a:lnTo>
                    <a:pt x="963004" y="1592839"/>
                  </a:lnTo>
                  <a:lnTo>
                    <a:pt x="948918" y="1549632"/>
                  </a:lnTo>
                  <a:lnTo>
                    <a:pt x="934319" y="1506558"/>
                  </a:lnTo>
                  <a:lnTo>
                    <a:pt x="919208" y="1463622"/>
                  </a:lnTo>
                  <a:lnTo>
                    <a:pt x="903585" y="1420828"/>
                  </a:lnTo>
                  <a:lnTo>
                    <a:pt x="887449" y="1378181"/>
                  </a:lnTo>
                  <a:lnTo>
                    <a:pt x="870802" y="1335687"/>
                  </a:lnTo>
                  <a:lnTo>
                    <a:pt x="853642" y="1293349"/>
                  </a:lnTo>
                  <a:lnTo>
                    <a:pt x="835970" y="1251173"/>
                  </a:lnTo>
                  <a:lnTo>
                    <a:pt x="817785" y="1209163"/>
                  </a:lnTo>
                  <a:lnTo>
                    <a:pt x="799089" y="1167324"/>
                  </a:lnTo>
                  <a:lnTo>
                    <a:pt x="779880" y="1125660"/>
                  </a:lnTo>
                  <a:lnTo>
                    <a:pt x="760159" y="1084178"/>
                  </a:lnTo>
                  <a:lnTo>
                    <a:pt x="739925" y="1042880"/>
                  </a:lnTo>
                  <a:lnTo>
                    <a:pt x="719180" y="1001773"/>
                  </a:lnTo>
                  <a:lnTo>
                    <a:pt x="697922" y="960860"/>
                  </a:lnTo>
                  <a:lnTo>
                    <a:pt x="676152" y="920147"/>
                  </a:lnTo>
                  <a:lnTo>
                    <a:pt x="653870" y="879638"/>
                  </a:lnTo>
                  <a:lnTo>
                    <a:pt x="631075" y="839339"/>
                  </a:lnTo>
                  <a:lnTo>
                    <a:pt x="607768" y="799252"/>
                  </a:lnTo>
                  <a:lnTo>
                    <a:pt x="583949" y="759385"/>
                  </a:lnTo>
                  <a:lnTo>
                    <a:pt x="559618" y="719741"/>
                  </a:lnTo>
                  <a:lnTo>
                    <a:pt x="534775" y="680324"/>
                  </a:lnTo>
                  <a:lnTo>
                    <a:pt x="509419" y="641141"/>
                  </a:lnTo>
                  <a:lnTo>
                    <a:pt x="483551" y="602195"/>
                  </a:lnTo>
                  <a:lnTo>
                    <a:pt x="457171" y="563491"/>
                  </a:lnTo>
                  <a:lnTo>
                    <a:pt x="430278" y="525035"/>
                  </a:lnTo>
                  <a:lnTo>
                    <a:pt x="402874" y="486830"/>
                  </a:lnTo>
                  <a:lnTo>
                    <a:pt x="374957" y="448882"/>
                  </a:lnTo>
                  <a:lnTo>
                    <a:pt x="346528" y="411195"/>
                  </a:lnTo>
                  <a:lnTo>
                    <a:pt x="317586" y="373773"/>
                  </a:lnTo>
                  <a:lnTo>
                    <a:pt x="288133" y="336623"/>
                  </a:lnTo>
                  <a:lnTo>
                    <a:pt x="258167" y="299748"/>
                  </a:lnTo>
                  <a:lnTo>
                    <a:pt x="227689" y="263154"/>
                  </a:lnTo>
                  <a:lnTo>
                    <a:pt x="196698" y="226845"/>
                  </a:lnTo>
                  <a:lnTo>
                    <a:pt x="165196" y="190825"/>
                  </a:lnTo>
                  <a:lnTo>
                    <a:pt x="133181" y="155100"/>
                  </a:lnTo>
                  <a:lnTo>
                    <a:pt x="100654" y="119674"/>
                  </a:lnTo>
                  <a:lnTo>
                    <a:pt x="67615" y="84552"/>
                  </a:lnTo>
                  <a:lnTo>
                    <a:pt x="34063" y="49739"/>
                  </a:lnTo>
                  <a:lnTo>
                    <a:pt x="0" y="15239"/>
                  </a:lnTo>
                  <a:lnTo>
                    <a:pt x="15240" y="0"/>
                  </a:lnTo>
                  <a:close/>
                </a:path>
              </a:pathLst>
            </a:custGeom>
            <a:ln w="19050">
              <a:solidFill>
                <a:srgbClr val="0D4A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36320" y="1130300"/>
              <a:ext cx="7815580" cy="734060"/>
            </a:xfrm>
            <a:custGeom>
              <a:avLst/>
              <a:gdLst/>
              <a:ahLst/>
              <a:cxnLst/>
              <a:rect l="l" t="t" r="r" b="b"/>
              <a:pathLst>
                <a:path w="7815580" h="734060">
                  <a:moveTo>
                    <a:pt x="7815580" y="0"/>
                  </a:moveTo>
                  <a:lnTo>
                    <a:pt x="0" y="0"/>
                  </a:lnTo>
                  <a:lnTo>
                    <a:pt x="0" y="734060"/>
                  </a:lnTo>
                  <a:lnTo>
                    <a:pt x="7815580" y="734060"/>
                  </a:lnTo>
                  <a:lnTo>
                    <a:pt x="781558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36320" y="1130300"/>
              <a:ext cx="7815580" cy="734060"/>
            </a:xfrm>
            <a:custGeom>
              <a:avLst/>
              <a:gdLst/>
              <a:ahLst/>
              <a:cxnLst/>
              <a:rect l="l" t="t" r="r" b="b"/>
              <a:pathLst>
                <a:path w="7815580" h="734060">
                  <a:moveTo>
                    <a:pt x="0" y="734060"/>
                  </a:moveTo>
                  <a:lnTo>
                    <a:pt x="7815580" y="734060"/>
                  </a:lnTo>
                  <a:lnTo>
                    <a:pt x="7815580" y="0"/>
                  </a:lnTo>
                  <a:lnTo>
                    <a:pt x="0" y="0"/>
                  </a:lnTo>
                  <a:lnTo>
                    <a:pt x="0" y="73406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607566" y="1336992"/>
            <a:ext cx="67183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FFFFFF"/>
                </a:solidFill>
                <a:latin typeface="Trebuchet MS"/>
                <a:cs typeface="Trebuchet MS"/>
              </a:rPr>
              <a:t>integración</a:t>
            </a:r>
            <a:r>
              <a:rPr sz="160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FFFFFF"/>
                </a:solidFill>
                <a:latin typeface="Trebuchet MS"/>
                <a:cs typeface="Trebuchet MS"/>
              </a:rPr>
              <a:t>eléctrica</a:t>
            </a:r>
            <a:r>
              <a:rPr sz="160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Sudamérica</a:t>
            </a:r>
            <a:r>
              <a:rPr sz="16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sigue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siendo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un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70" dirty="0">
                <a:solidFill>
                  <a:srgbClr val="FFFFFF"/>
                </a:solidFill>
                <a:latin typeface="Trebuchet MS"/>
                <a:cs typeface="Trebuchet MS"/>
              </a:rPr>
              <a:t>objetivo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6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FFFFFF"/>
                </a:solidFill>
                <a:latin typeface="Trebuchet MS"/>
                <a:cs typeface="Trebuchet MS"/>
              </a:rPr>
              <a:t>largo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plazo</a:t>
            </a:r>
            <a:endParaRPr sz="1600">
              <a:latin typeface="Trebuchet MS"/>
              <a:cs typeface="Trebuchet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69594" y="1029335"/>
            <a:ext cx="8291830" cy="5434330"/>
            <a:chOff x="569594" y="1029335"/>
            <a:chExt cx="8291830" cy="543433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9119" y="1038860"/>
              <a:ext cx="916939" cy="91693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79119" y="1038860"/>
              <a:ext cx="916940" cy="916940"/>
            </a:xfrm>
            <a:custGeom>
              <a:avLst/>
              <a:gdLst/>
              <a:ahLst/>
              <a:cxnLst/>
              <a:rect l="l" t="t" r="r" b="b"/>
              <a:pathLst>
                <a:path w="916940" h="916939">
                  <a:moveTo>
                    <a:pt x="0" y="458469"/>
                  </a:moveTo>
                  <a:lnTo>
                    <a:pt x="2367" y="411588"/>
                  </a:lnTo>
                  <a:lnTo>
                    <a:pt x="9314" y="366063"/>
                  </a:lnTo>
                  <a:lnTo>
                    <a:pt x="20612" y="322123"/>
                  </a:lnTo>
                  <a:lnTo>
                    <a:pt x="36029" y="279999"/>
                  </a:lnTo>
                  <a:lnTo>
                    <a:pt x="55336" y="239921"/>
                  </a:lnTo>
                  <a:lnTo>
                    <a:pt x="78301" y="202120"/>
                  </a:lnTo>
                  <a:lnTo>
                    <a:pt x="104694" y="166827"/>
                  </a:lnTo>
                  <a:lnTo>
                    <a:pt x="134285" y="134270"/>
                  </a:lnTo>
                  <a:lnTo>
                    <a:pt x="166843" y="104681"/>
                  </a:lnTo>
                  <a:lnTo>
                    <a:pt x="202137" y="78291"/>
                  </a:lnTo>
                  <a:lnTo>
                    <a:pt x="239938" y="55328"/>
                  </a:lnTo>
                  <a:lnTo>
                    <a:pt x="280015" y="36024"/>
                  </a:lnTo>
                  <a:lnTo>
                    <a:pt x="322137" y="20609"/>
                  </a:lnTo>
                  <a:lnTo>
                    <a:pt x="366074" y="9313"/>
                  </a:lnTo>
                  <a:lnTo>
                    <a:pt x="411595" y="2366"/>
                  </a:lnTo>
                  <a:lnTo>
                    <a:pt x="458470" y="0"/>
                  </a:lnTo>
                  <a:lnTo>
                    <a:pt x="505351" y="2366"/>
                  </a:lnTo>
                  <a:lnTo>
                    <a:pt x="550876" y="9313"/>
                  </a:lnTo>
                  <a:lnTo>
                    <a:pt x="594816" y="20609"/>
                  </a:lnTo>
                  <a:lnTo>
                    <a:pt x="636940" y="36024"/>
                  </a:lnTo>
                  <a:lnTo>
                    <a:pt x="677018" y="55328"/>
                  </a:lnTo>
                  <a:lnTo>
                    <a:pt x="714819" y="78291"/>
                  </a:lnTo>
                  <a:lnTo>
                    <a:pt x="750112" y="104681"/>
                  </a:lnTo>
                  <a:lnTo>
                    <a:pt x="782669" y="134270"/>
                  </a:lnTo>
                  <a:lnTo>
                    <a:pt x="812258" y="166827"/>
                  </a:lnTo>
                  <a:lnTo>
                    <a:pt x="838648" y="202120"/>
                  </a:lnTo>
                  <a:lnTo>
                    <a:pt x="861611" y="239921"/>
                  </a:lnTo>
                  <a:lnTo>
                    <a:pt x="880915" y="279999"/>
                  </a:lnTo>
                  <a:lnTo>
                    <a:pt x="896330" y="322123"/>
                  </a:lnTo>
                  <a:lnTo>
                    <a:pt x="907626" y="366063"/>
                  </a:lnTo>
                  <a:lnTo>
                    <a:pt x="914573" y="411588"/>
                  </a:lnTo>
                  <a:lnTo>
                    <a:pt x="916939" y="458469"/>
                  </a:lnTo>
                  <a:lnTo>
                    <a:pt x="914573" y="505351"/>
                  </a:lnTo>
                  <a:lnTo>
                    <a:pt x="907626" y="550876"/>
                  </a:lnTo>
                  <a:lnTo>
                    <a:pt x="896330" y="594816"/>
                  </a:lnTo>
                  <a:lnTo>
                    <a:pt x="880915" y="636940"/>
                  </a:lnTo>
                  <a:lnTo>
                    <a:pt x="861611" y="677018"/>
                  </a:lnTo>
                  <a:lnTo>
                    <a:pt x="838648" y="714819"/>
                  </a:lnTo>
                  <a:lnTo>
                    <a:pt x="812258" y="750112"/>
                  </a:lnTo>
                  <a:lnTo>
                    <a:pt x="782669" y="782669"/>
                  </a:lnTo>
                  <a:lnTo>
                    <a:pt x="750112" y="812258"/>
                  </a:lnTo>
                  <a:lnTo>
                    <a:pt x="714819" y="838648"/>
                  </a:lnTo>
                  <a:lnTo>
                    <a:pt x="677018" y="861611"/>
                  </a:lnTo>
                  <a:lnTo>
                    <a:pt x="636940" y="880915"/>
                  </a:lnTo>
                  <a:lnTo>
                    <a:pt x="594816" y="896330"/>
                  </a:lnTo>
                  <a:lnTo>
                    <a:pt x="550876" y="907626"/>
                  </a:lnTo>
                  <a:lnTo>
                    <a:pt x="505351" y="914573"/>
                  </a:lnTo>
                  <a:lnTo>
                    <a:pt x="458470" y="916939"/>
                  </a:lnTo>
                  <a:lnTo>
                    <a:pt x="411595" y="914573"/>
                  </a:lnTo>
                  <a:lnTo>
                    <a:pt x="366074" y="907626"/>
                  </a:lnTo>
                  <a:lnTo>
                    <a:pt x="322137" y="896330"/>
                  </a:lnTo>
                  <a:lnTo>
                    <a:pt x="280015" y="880915"/>
                  </a:lnTo>
                  <a:lnTo>
                    <a:pt x="239938" y="861611"/>
                  </a:lnTo>
                  <a:lnTo>
                    <a:pt x="202137" y="838648"/>
                  </a:lnTo>
                  <a:lnTo>
                    <a:pt x="166843" y="812258"/>
                  </a:lnTo>
                  <a:lnTo>
                    <a:pt x="134285" y="782669"/>
                  </a:lnTo>
                  <a:lnTo>
                    <a:pt x="104694" y="750112"/>
                  </a:lnTo>
                  <a:lnTo>
                    <a:pt x="78301" y="714819"/>
                  </a:lnTo>
                  <a:lnTo>
                    <a:pt x="55336" y="677018"/>
                  </a:lnTo>
                  <a:lnTo>
                    <a:pt x="36029" y="636940"/>
                  </a:lnTo>
                  <a:lnTo>
                    <a:pt x="20612" y="594816"/>
                  </a:lnTo>
                  <a:lnTo>
                    <a:pt x="9314" y="550876"/>
                  </a:lnTo>
                  <a:lnTo>
                    <a:pt x="2367" y="505351"/>
                  </a:lnTo>
                  <a:lnTo>
                    <a:pt x="0" y="458469"/>
                  </a:lnTo>
                  <a:close/>
                </a:path>
              </a:pathLst>
            </a:custGeom>
            <a:ln w="19050">
              <a:solidFill>
                <a:srgbClr val="155F8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62100" y="2181860"/>
              <a:ext cx="7289800" cy="830580"/>
            </a:xfrm>
            <a:custGeom>
              <a:avLst/>
              <a:gdLst/>
              <a:ahLst/>
              <a:cxnLst/>
              <a:rect l="l" t="t" r="r" b="b"/>
              <a:pathLst>
                <a:path w="7289800" h="830580">
                  <a:moveTo>
                    <a:pt x="7289800" y="0"/>
                  </a:moveTo>
                  <a:lnTo>
                    <a:pt x="0" y="0"/>
                  </a:lnTo>
                  <a:lnTo>
                    <a:pt x="0" y="830580"/>
                  </a:lnTo>
                  <a:lnTo>
                    <a:pt x="7289800" y="830580"/>
                  </a:lnTo>
                  <a:lnTo>
                    <a:pt x="728980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562100" y="2181860"/>
              <a:ext cx="7289800" cy="830580"/>
            </a:xfrm>
            <a:custGeom>
              <a:avLst/>
              <a:gdLst/>
              <a:ahLst/>
              <a:cxnLst/>
              <a:rect l="l" t="t" r="r" b="b"/>
              <a:pathLst>
                <a:path w="7289800" h="830580">
                  <a:moveTo>
                    <a:pt x="0" y="830580"/>
                  </a:moveTo>
                  <a:lnTo>
                    <a:pt x="7289800" y="830580"/>
                  </a:lnTo>
                  <a:lnTo>
                    <a:pt x="7289800" y="0"/>
                  </a:lnTo>
                  <a:lnTo>
                    <a:pt x="0" y="0"/>
                  </a:lnTo>
                  <a:lnTo>
                    <a:pt x="0" y="830580"/>
                  </a:lnTo>
                  <a:close/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4900" y="2138680"/>
              <a:ext cx="916939" cy="91693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104900" y="2138680"/>
              <a:ext cx="916940" cy="916940"/>
            </a:xfrm>
            <a:custGeom>
              <a:avLst/>
              <a:gdLst/>
              <a:ahLst/>
              <a:cxnLst/>
              <a:rect l="l" t="t" r="r" b="b"/>
              <a:pathLst>
                <a:path w="916939" h="916939">
                  <a:moveTo>
                    <a:pt x="0" y="458470"/>
                  </a:moveTo>
                  <a:lnTo>
                    <a:pt x="2366" y="411588"/>
                  </a:lnTo>
                  <a:lnTo>
                    <a:pt x="9313" y="366063"/>
                  </a:lnTo>
                  <a:lnTo>
                    <a:pt x="20609" y="322123"/>
                  </a:lnTo>
                  <a:lnTo>
                    <a:pt x="36024" y="279999"/>
                  </a:lnTo>
                  <a:lnTo>
                    <a:pt x="55328" y="239921"/>
                  </a:lnTo>
                  <a:lnTo>
                    <a:pt x="78291" y="202120"/>
                  </a:lnTo>
                  <a:lnTo>
                    <a:pt x="104681" y="166827"/>
                  </a:lnTo>
                  <a:lnTo>
                    <a:pt x="134270" y="134270"/>
                  </a:lnTo>
                  <a:lnTo>
                    <a:pt x="166827" y="104681"/>
                  </a:lnTo>
                  <a:lnTo>
                    <a:pt x="202120" y="78291"/>
                  </a:lnTo>
                  <a:lnTo>
                    <a:pt x="239921" y="55328"/>
                  </a:lnTo>
                  <a:lnTo>
                    <a:pt x="279999" y="36024"/>
                  </a:lnTo>
                  <a:lnTo>
                    <a:pt x="322123" y="20609"/>
                  </a:lnTo>
                  <a:lnTo>
                    <a:pt x="366063" y="9313"/>
                  </a:lnTo>
                  <a:lnTo>
                    <a:pt x="411588" y="2366"/>
                  </a:lnTo>
                  <a:lnTo>
                    <a:pt x="458469" y="0"/>
                  </a:lnTo>
                  <a:lnTo>
                    <a:pt x="505351" y="2366"/>
                  </a:lnTo>
                  <a:lnTo>
                    <a:pt x="550876" y="9313"/>
                  </a:lnTo>
                  <a:lnTo>
                    <a:pt x="594816" y="20609"/>
                  </a:lnTo>
                  <a:lnTo>
                    <a:pt x="636940" y="36024"/>
                  </a:lnTo>
                  <a:lnTo>
                    <a:pt x="677018" y="55328"/>
                  </a:lnTo>
                  <a:lnTo>
                    <a:pt x="714819" y="78291"/>
                  </a:lnTo>
                  <a:lnTo>
                    <a:pt x="750112" y="104681"/>
                  </a:lnTo>
                  <a:lnTo>
                    <a:pt x="782669" y="134270"/>
                  </a:lnTo>
                  <a:lnTo>
                    <a:pt x="812258" y="166827"/>
                  </a:lnTo>
                  <a:lnTo>
                    <a:pt x="838648" y="202120"/>
                  </a:lnTo>
                  <a:lnTo>
                    <a:pt x="861611" y="239921"/>
                  </a:lnTo>
                  <a:lnTo>
                    <a:pt x="880915" y="279999"/>
                  </a:lnTo>
                  <a:lnTo>
                    <a:pt x="896330" y="322123"/>
                  </a:lnTo>
                  <a:lnTo>
                    <a:pt x="907626" y="366063"/>
                  </a:lnTo>
                  <a:lnTo>
                    <a:pt x="914573" y="411588"/>
                  </a:lnTo>
                  <a:lnTo>
                    <a:pt x="916939" y="458470"/>
                  </a:lnTo>
                  <a:lnTo>
                    <a:pt x="914573" y="505351"/>
                  </a:lnTo>
                  <a:lnTo>
                    <a:pt x="907626" y="550876"/>
                  </a:lnTo>
                  <a:lnTo>
                    <a:pt x="896330" y="594816"/>
                  </a:lnTo>
                  <a:lnTo>
                    <a:pt x="880915" y="636940"/>
                  </a:lnTo>
                  <a:lnTo>
                    <a:pt x="861611" y="677018"/>
                  </a:lnTo>
                  <a:lnTo>
                    <a:pt x="838648" y="714819"/>
                  </a:lnTo>
                  <a:lnTo>
                    <a:pt x="812258" y="750112"/>
                  </a:lnTo>
                  <a:lnTo>
                    <a:pt x="782669" y="782669"/>
                  </a:lnTo>
                  <a:lnTo>
                    <a:pt x="750112" y="812258"/>
                  </a:lnTo>
                  <a:lnTo>
                    <a:pt x="714819" y="838648"/>
                  </a:lnTo>
                  <a:lnTo>
                    <a:pt x="677018" y="861611"/>
                  </a:lnTo>
                  <a:lnTo>
                    <a:pt x="636940" y="880915"/>
                  </a:lnTo>
                  <a:lnTo>
                    <a:pt x="594816" y="896330"/>
                  </a:lnTo>
                  <a:lnTo>
                    <a:pt x="550876" y="907626"/>
                  </a:lnTo>
                  <a:lnTo>
                    <a:pt x="505351" y="914573"/>
                  </a:lnTo>
                  <a:lnTo>
                    <a:pt x="458469" y="916940"/>
                  </a:lnTo>
                  <a:lnTo>
                    <a:pt x="411588" y="914573"/>
                  </a:lnTo>
                  <a:lnTo>
                    <a:pt x="366063" y="907626"/>
                  </a:lnTo>
                  <a:lnTo>
                    <a:pt x="322123" y="896330"/>
                  </a:lnTo>
                  <a:lnTo>
                    <a:pt x="279999" y="880915"/>
                  </a:lnTo>
                  <a:lnTo>
                    <a:pt x="239921" y="861611"/>
                  </a:lnTo>
                  <a:lnTo>
                    <a:pt x="202120" y="838648"/>
                  </a:lnTo>
                  <a:lnTo>
                    <a:pt x="166827" y="812258"/>
                  </a:lnTo>
                  <a:lnTo>
                    <a:pt x="134270" y="782669"/>
                  </a:lnTo>
                  <a:lnTo>
                    <a:pt x="104681" y="750112"/>
                  </a:lnTo>
                  <a:lnTo>
                    <a:pt x="78291" y="714819"/>
                  </a:lnTo>
                  <a:lnTo>
                    <a:pt x="55328" y="677018"/>
                  </a:lnTo>
                  <a:lnTo>
                    <a:pt x="36024" y="636940"/>
                  </a:lnTo>
                  <a:lnTo>
                    <a:pt x="20609" y="594816"/>
                  </a:lnTo>
                  <a:lnTo>
                    <a:pt x="9313" y="550876"/>
                  </a:lnTo>
                  <a:lnTo>
                    <a:pt x="2366" y="505351"/>
                  </a:lnTo>
                  <a:lnTo>
                    <a:pt x="0" y="458470"/>
                  </a:lnTo>
                  <a:close/>
                </a:path>
              </a:pathLst>
            </a:custGeom>
            <a:ln w="19050">
              <a:solidFill>
                <a:srgbClr val="155F8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724659" y="3202939"/>
              <a:ext cx="7127240" cy="990600"/>
            </a:xfrm>
            <a:custGeom>
              <a:avLst/>
              <a:gdLst/>
              <a:ahLst/>
              <a:cxnLst/>
              <a:rect l="l" t="t" r="r" b="b"/>
              <a:pathLst>
                <a:path w="7127240" h="990600">
                  <a:moveTo>
                    <a:pt x="7127240" y="0"/>
                  </a:moveTo>
                  <a:lnTo>
                    <a:pt x="0" y="0"/>
                  </a:lnTo>
                  <a:lnTo>
                    <a:pt x="0" y="990600"/>
                  </a:lnTo>
                  <a:lnTo>
                    <a:pt x="7127240" y="990600"/>
                  </a:lnTo>
                  <a:lnTo>
                    <a:pt x="712724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724659" y="3202939"/>
              <a:ext cx="7127240" cy="990600"/>
            </a:xfrm>
            <a:custGeom>
              <a:avLst/>
              <a:gdLst/>
              <a:ahLst/>
              <a:cxnLst/>
              <a:rect l="l" t="t" r="r" b="b"/>
              <a:pathLst>
                <a:path w="7127240" h="990600">
                  <a:moveTo>
                    <a:pt x="0" y="990600"/>
                  </a:moveTo>
                  <a:lnTo>
                    <a:pt x="7127240" y="990600"/>
                  </a:lnTo>
                  <a:lnTo>
                    <a:pt x="7127240" y="0"/>
                  </a:lnTo>
                  <a:lnTo>
                    <a:pt x="0" y="0"/>
                  </a:lnTo>
                  <a:lnTo>
                    <a:pt x="0" y="99060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64919" y="3238500"/>
              <a:ext cx="919480" cy="91948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264919" y="3238500"/>
              <a:ext cx="919480" cy="919480"/>
            </a:xfrm>
            <a:custGeom>
              <a:avLst/>
              <a:gdLst/>
              <a:ahLst/>
              <a:cxnLst/>
              <a:rect l="l" t="t" r="r" b="b"/>
              <a:pathLst>
                <a:path w="919480" h="919479">
                  <a:moveTo>
                    <a:pt x="0" y="459739"/>
                  </a:moveTo>
                  <a:lnTo>
                    <a:pt x="2373" y="412739"/>
                  </a:lnTo>
                  <a:lnTo>
                    <a:pt x="9341" y="367096"/>
                  </a:lnTo>
                  <a:lnTo>
                    <a:pt x="20671" y="323040"/>
                  </a:lnTo>
                  <a:lnTo>
                    <a:pt x="36133" y="280802"/>
                  </a:lnTo>
                  <a:lnTo>
                    <a:pt x="55495" y="240615"/>
                  </a:lnTo>
                  <a:lnTo>
                    <a:pt x="78525" y="202710"/>
                  </a:lnTo>
                  <a:lnTo>
                    <a:pt x="104993" y="167316"/>
                  </a:lnTo>
                  <a:lnTo>
                    <a:pt x="134667" y="134667"/>
                  </a:lnTo>
                  <a:lnTo>
                    <a:pt x="167316" y="104993"/>
                  </a:lnTo>
                  <a:lnTo>
                    <a:pt x="202710" y="78525"/>
                  </a:lnTo>
                  <a:lnTo>
                    <a:pt x="240615" y="55495"/>
                  </a:lnTo>
                  <a:lnTo>
                    <a:pt x="280802" y="36133"/>
                  </a:lnTo>
                  <a:lnTo>
                    <a:pt x="323040" y="20671"/>
                  </a:lnTo>
                  <a:lnTo>
                    <a:pt x="367096" y="9341"/>
                  </a:lnTo>
                  <a:lnTo>
                    <a:pt x="412739" y="2373"/>
                  </a:lnTo>
                  <a:lnTo>
                    <a:pt x="459740" y="0"/>
                  </a:lnTo>
                  <a:lnTo>
                    <a:pt x="506740" y="2373"/>
                  </a:lnTo>
                  <a:lnTo>
                    <a:pt x="552383" y="9341"/>
                  </a:lnTo>
                  <a:lnTo>
                    <a:pt x="596439" y="20671"/>
                  </a:lnTo>
                  <a:lnTo>
                    <a:pt x="638677" y="36133"/>
                  </a:lnTo>
                  <a:lnTo>
                    <a:pt x="678864" y="55495"/>
                  </a:lnTo>
                  <a:lnTo>
                    <a:pt x="716769" y="78525"/>
                  </a:lnTo>
                  <a:lnTo>
                    <a:pt x="752163" y="104993"/>
                  </a:lnTo>
                  <a:lnTo>
                    <a:pt x="784812" y="134667"/>
                  </a:lnTo>
                  <a:lnTo>
                    <a:pt x="814486" y="167316"/>
                  </a:lnTo>
                  <a:lnTo>
                    <a:pt x="840954" y="202710"/>
                  </a:lnTo>
                  <a:lnTo>
                    <a:pt x="863984" y="240615"/>
                  </a:lnTo>
                  <a:lnTo>
                    <a:pt x="883346" y="280802"/>
                  </a:lnTo>
                  <a:lnTo>
                    <a:pt x="898808" y="323040"/>
                  </a:lnTo>
                  <a:lnTo>
                    <a:pt x="910138" y="367096"/>
                  </a:lnTo>
                  <a:lnTo>
                    <a:pt x="917106" y="412739"/>
                  </a:lnTo>
                  <a:lnTo>
                    <a:pt x="919480" y="459739"/>
                  </a:lnTo>
                  <a:lnTo>
                    <a:pt x="917106" y="506740"/>
                  </a:lnTo>
                  <a:lnTo>
                    <a:pt x="910138" y="552383"/>
                  </a:lnTo>
                  <a:lnTo>
                    <a:pt x="898808" y="596439"/>
                  </a:lnTo>
                  <a:lnTo>
                    <a:pt x="883346" y="638677"/>
                  </a:lnTo>
                  <a:lnTo>
                    <a:pt x="863984" y="678864"/>
                  </a:lnTo>
                  <a:lnTo>
                    <a:pt x="840954" y="716769"/>
                  </a:lnTo>
                  <a:lnTo>
                    <a:pt x="814486" y="752163"/>
                  </a:lnTo>
                  <a:lnTo>
                    <a:pt x="784812" y="784812"/>
                  </a:lnTo>
                  <a:lnTo>
                    <a:pt x="752163" y="814486"/>
                  </a:lnTo>
                  <a:lnTo>
                    <a:pt x="716769" y="840954"/>
                  </a:lnTo>
                  <a:lnTo>
                    <a:pt x="678864" y="863984"/>
                  </a:lnTo>
                  <a:lnTo>
                    <a:pt x="638677" y="883346"/>
                  </a:lnTo>
                  <a:lnTo>
                    <a:pt x="596439" y="898808"/>
                  </a:lnTo>
                  <a:lnTo>
                    <a:pt x="552383" y="910138"/>
                  </a:lnTo>
                  <a:lnTo>
                    <a:pt x="506740" y="917106"/>
                  </a:lnTo>
                  <a:lnTo>
                    <a:pt x="459740" y="919480"/>
                  </a:lnTo>
                  <a:lnTo>
                    <a:pt x="412739" y="917106"/>
                  </a:lnTo>
                  <a:lnTo>
                    <a:pt x="367096" y="910138"/>
                  </a:lnTo>
                  <a:lnTo>
                    <a:pt x="323040" y="898808"/>
                  </a:lnTo>
                  <a:lnTo>
                    <a:pt x="280802" y="883346"/>
                  </a:lnTo>
                  <a:lnTo>
                    <a:pt x="240615" y="863984"/>
                  </a:lnTo>
                  <a:lnTo>
                    <a:pt x="202710" y="840954"/>
                  </a:lnTo>
                  <a:lnTo>
                    <a:pt x="167316" y="814486"/>
                  </a:lnTo>
                  <a:lnTo>
                    <a:pt x="134667" y="784812"/>
                  </a:lnTo>
                  <a:lnTo>
                    <a:pt x="104993" y="752163"/>
                  </a:lnTo>
                  <a:lnTo>
                    <a:pt x="78525" y="716769"/>
                  </a:lnTo>
                  <a:lnTo>
                    <a:pt x="55495" y="678864"/>
                  </a:lnTo>
                  <a:lnTo>
                    <a:pt x="36133" y="638677"/>
                  </a:lnTo>
                  <a:lnTo>
                    <a:pt x="20671" y="596439"/>
                  </a:lnTo>
                  <a:lnTo>
                    <a:pt x="9341" y="552383"/>
                  </a:lnTo>
                  <a:lnTo>
                    <a:pt x="2373" y="506740"/>
                  </a:lnTo>
                  <a:lnTo>
                    <a:pt x="0" y="459739"/>
                  </a:lnTo>
                  <a:close/>
                </a:path>
              </a:pathLst>
            </a:custGeom>
            <a:ln w="19050">
              <a:solidFill>
                <a:srgbClr val="155F8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562100" y="4432300"/>
              <a:ext cx="7289800" cy="734060"/>
            </a:xfrm>
            <a:custGeom>
              <a:avLst/>
              <a:gdLst/>
              <a:ahLst/>
              <a:cxnLst/>
              <a:rect l="l" t="t" r="r" b="b"/>
              <a:pathLst>
                <a:path w="7289800" h="734060">
                  <a:moveTo>
                    <a:pt x="7289800" y="0"/>
                  </a:moveTo>
                  <a:lnTo>
                    <a:pt x="0" y="0"/>
                  </a:lnTo>
                  <a:lnTo>
                    <a:pt x="0" y="734060"/>
                  </a:lnTo>
                  <a:lnTo>
                    <a:pt x="7289800" y="734060"/>
                  </a:lnTo>
                  <a:lnTo>
                    <a:pt x="728980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562100" y="4432300"/>
              <a:ext cx="7289800" cy="734060"/>
            </a:xfrm>
            <a:custGeom>
              <a:avLst/>
              <a:gdLst/>
              <a:ahLst/>
              <a:cxnLst/>
              <a:rect l="l" t="t" r="r" b="b"/>
              <a:pathLst>
                <a:path w="7289800" h="734060">
                  <a:moveTo>
                    <a:pt x="0" y="734060"/>
                  </a:moveTo>
                  <a:lnTo>
                    <a:pt x="7289800" y="734060"/>
                  </a:lnTo>
                  <a:lnTo>
                    <a:pt x="7289800" y="0"/>
                  </a:lnTo>
                  <a:lnTo>
                    <a:pt x="0" y="0"/>
                  </a:lnTo>
                  <a:lnTo>
                    <a:pt x="0" y="734060"/>
                  </a:lnTo>
                  <a:close/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04900" y="4340860"/>
              <a:ext cx="916939" cy="91693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104900" y="4340860"/>
              <a:ext cx="916940" cy="916940"/>
            </a:xfrm>
            <a:custGeom>
              <a:avLst/>
              <a:gdLst/>
              <a:ahLst/>
              <a:cxnLst/>
              <a:rect l="l" t="t" r="r" b="b"/>
              <a:pathLst>
                <a:path w="916939" h="916939">
                  <a:moveTo>
                    <a:pt x="0" y="458469"/>
                  </a:moveTo>
                  <a:lnTo>
                    <a:pt x="2366" y="411588"/>
                  </a:lnTo>
                  <a:lnTo>
                    <a:pt x="9313" y="366063"/>
                  </a:lnTo>
                  <a:lnTo>
                    <a:pt x="20609" y="322123"/>
                  </a:lnTo>
                  <a:lnTo>
                    <a:pt x="36024" y="279999"/>
                  </a:lnTo>
                  <a:lnTo>
                    <a:pt x="55328" y="239921"/>
                  </a:lnTo>
                  <a:lnTo>
                    <a:pt x="78291" y="202120"/>
                  </a:lnTo>
                  <a:lnTo>
                    <a:pt x="104681" y="166827"/>
                  </a:lnTo>
                  <a:lnTo>
                    <a:pt x="134270" y="134270"/>
                  </a:lnTo>
                  <a:lnTo>
                    <a:pt x="166827" y="104681"/>
                  </a:lnTo>
                  <a:lnTo>
                    <a:pt x="202120" y="78291"/>
                  </a:lnTo>
                  <a:lnTo>
                    <a:pt x="239921" y="55328"/>
                  </a:lnTo>
                  <a:lnTo>
                    <a:pt x="279999" y="36024"/>
                  </a:lnTo>
                  <a:lnTo>
                    <a:pt x="322123" y="20609"/>
                  </a:lnTo>
                  <a:lnTo>
                    <a:pt x="366063" y="9313"/>
                  </a:lnTo>
                  <a:lnTo>
                    <a:pt x="411588" y="2366"/>
                  </a:lnTo>
                  <a:lnTo>
                    <a:pt x="458469" y="0"/>
                  </a:lnTo>
                  <a:lnTo>
                    <a:pt x="505351" y="2366"/>
                  </a:lnTo>
                  <a:lnTo>
                    <a:pt x="550876" y="9313"/>
                  </a:lnTo>
                  <a:lnTo>
                    <a:pt x="594816" y="20609"/>
                  </a:lnTo>
                  <a:lnTo>
                    <a:pt x="636940" y="36024"/>
                  </a:lnTo>
                  <a:lnTo>
                    <a:pt x="677018" y="55328"/>
                  </a:lnTo>
                  <a:lnTo>
                    <a:pt x="714819" y="78291"/>
                  </a:lnTo>
                  <a:lnTo>
                    <a:pt x="750112" y="104681"/>
                  </a:lnTo>
                  <a:lnTo>
                    <a:pt x="782669" y="134270"/>
                  </a:lnTo>
                  <a:lnTo>
                    <a:pt x="812258" y="166827"/>
                  </a:lnTo>
                  <a:lnTo>
                    <a:pt x="838648" y="202120"/>
                  </a:lnTo>
                  <a:lnTo>
                    <a:pt x="861611" y="239921"/>
                  </a:lnTo>
                  <a:lnTo>
                    <a:pt x="880915" y="279999"/>
                  </a:lnTo>
                  <a:lnTo>
                    <a:pt x="896330" y="322123"/>
                  </a:lnTo>
                  <a:lnTo>
                    <a:pt x="907626" y="366063"/>
                  </a:lnTo>
                  <a:lnTo>
                    <a:pt x="914573" y="411588"/>
                  </a:lnTo>
                  <a:lnTo>
                    <a:pt x="916939" y="458469"/>
                  </a:lnTo>
                  <a:lnTo>
                    <a:pt x="914573" y="505351"/>
                  </a:lnTo>
                  <a:lnTo>
                    <a:pt x="907626" y="550876"/>
                  </a:lnTo>
                  <a:lnTo>
                    <a:pt x="896330" y="594816"/>
                  </a:lnTo>
                  <a:lnTo>
                    <a:pt x="880915" y="636940"/>
                  </a:lnTo>
                  <a:lnTo>
                    <a:pt x="861611" y="677018"/>
                  </a:lnTo>
                  <a:lnTo>
                    <a:pt x="838648" y="714819"/>
                  </a:lnTo>
                  <a:lnTo>
                    <a:pt x="812258" y="750112"/>
                  </a:lnTo>
                  <a:lnTo>
                    <a:pt x="782669" y="782669"/>
                  </a:lnTo>
                  <a:lnTo>
                    <a:pt x="750112" y="812258"/>
                  </a:lnTo>
                  <a:lnTo>
                    <a:pt x="714819" y="838648"/>
                  </a:lnTo>
                  <a:lnTo>
                    <a:pt x="677018" y="861611"/>
                  </a:lnTo>
                  <a:lnTo>
                    <a:pt x="636940" y="880915"/>
                  </a:lnTo>
                  <a:lnTo>
                    <a:pt x="594816" y="896330"/>
                  </a:lnTo>
                  <a:lnTo>
                    <a:pt x="550876" y="907626"/>
                  </a:lnTo>
                  <a:lnTo>
                    <a:pt x="505351" y="914573"/>
                  </a:lnTo>
                  <a:lnTo>
                    <a:pt x="458469" y="916939"/>
                  </a:lnTo>
                  <a:lnTo>
                    <a:pt x="411588" y="914573"/>
                  </a:lnTo>
                  <a:lnTo>
                    <a:pt x="366063" y="907626"/>
                  </a:lnTo>
                  <a:lnTo>
                    <a:pt x="322123" y="896330"/>
                  </a:lnTo>
                  <a:lnTo>
                    <a:pt x="279999" y="880915"/>
                  </a:lnTo>
                  <a:lnTo>
                    <a:pt x="239921" y="861611"/>
                  </a:lnTo>
                  <a:lnTo>
                    <a:pt x="202120" y="838648"/>
                  </a:lnTo>
                  <a:lnTo>
                    <a:pt x="166827" y="812258"/>
                  </a:lnTo>
                  <a:lnTo>
                    <a:pt x="134270" y="782669"/>
                  </a:lnTo>
                  <a:lnTo>
                    <a:pt x="104681" y="750112"/>
                  </a:lnTo>
                  <a:lnTo>
                    <a:pt x="78291" y="714819"/>
                  </a:lnTo>
                  <a:lnTo>
                    <a:pt x="55328" y="677018"/>
                  </a:lnTo>
                  <a:lnTo>
                    <a:pt x="36024" y="636940"/>
                  </a:lnTo>
                  <a:lnTo>
                    <a:pt x="20609" y="594816"/>
                  </a:lnTo>
                  <a:lnTo>
                    <a:pt x="9313" y="550876"/>
                  </a:lnTo>
                  <a:lnTo>
                    <a:pt x="2366" y="505351"/>
                  </a:lnTo>
                  <a:lnTo>
                    <a:pt x="0" y="458469"/>
                  </a:lnTo>
                  <a:close/>
                </a:path>
              </a:pathLst>
            </a:custGeom>
            <a:ln w="19050">
              <a:solidFill>
                <a:srgbClr val="155F8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36319" y="5344160"/>
              <a:ext cx="7815580" cy="1109980"/>
            </a:xfrm>
            <a:custGeom>
              <a:avLst/>
              <a:gdLst/>
              <a:ahLst/>
              <a:cxnLst/>
              <a:rect l="l" t="t" r="r" b="b"/>
              <a:pathLst>
                <a:path w="7815580" h="1109979">
                  <a:moveTo>
                    <a:pt x="7815580" y="0"/>
                  </a:moveTo>
                  <a:lnTo>
                    <a:pt x="0" y="0"/>
                  </a:lnTo>
                  <a:lnTo>
                    <a:pt x="0" y="1109980"/>
                  </a:lnTo>
                  <a:lnTo>
                    <a:pt x="7815580" y="1109980"/>
                  </a:lnTo>
                  <a:lnTo>
                    <a:pt x="7815580" y="0"/>
                  </a:lnTo>
                  <a:close/>
                </a:path>
              </a:pathLst>
            </a:custGeom>
            <a:solidFill>
              <a:srgbClr val="155F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36319" y="5344160"/>
              <a:ext cx="7815580" cy="1109980"/>
            </a:xfrm>
            <a:custGeom>
              <a:avLst/>
              <a:gdLst/>
              <a:ahLst/>
              <a:cxnLst/>
              <a:rect l="l" t="t" r="r" b="b"/>
              <a:pathLst>
                <a:path w="7815580" h="1109979">
                  <a:moveTo>
                    <a:pt x="0" y="1109980"/>
                  </a:moveTo>
                  <a:lnTo>
                    <a:pt x="7815580" y="1109980"/>
                  </a:lnTo>
                  <a:lnTo>
                    <a:pt x="7815580" y="0"/>
                  </a:lnTo>
                  <a:lnTo>
                    <a:pt x="0" y="0"/>
                  </a:lnTo>
                  <a:lnTo>
                    <a:pt x="0" y="110998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607566" y="2214879"/>
            <a:ext cx="7176134" cy="413067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571500" marR="27940">
              <a:lnSpc>
                <a:spcPts val="1760"/>
              </a:lnSpc>
              <a:spcBef>
                <a:spcPts val="290"/>
              </a:spcBef>
            </a:pP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Se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espera</a:t>
            </a:r>
            <a:r>
              <a:rPr sz="16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que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los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proyectos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curso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FFFFFF"/>
                </a:solidFill>
                <a:latin typeface="Trebuchet MS"/>
                <a:cs typeface="Trebuchet MS"/>
              </a:rPr>
              <a:t>interés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Trebuchet MS"/>
                <a:cs typeface="Trebuchet MS"/>
              </a:rPr>
              <a:t>transición</a:t>
            </a:r>
            <a:r>
              <a:rPr sz="16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energética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impulsen</a:t>
            </a:r>
            <a:r>
              <a:rPr sz="160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una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mayor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cooperación</a:t>
            </a:r>
            <a:r>
              <a:rPr sz="16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Trebuchet MS"/>
                <a:cs typeface="Trebuchet MS"/>
              </a:rPr>
              <a:t>desarrollo</a:t>
            </a:r>
            <a:r>
              <a:rPr sz="16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un</a:t>
            </a:r>
            <a:r>
              <a:rPr sz="16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mercado</a:t>
            </a:r>
            <a:r>
              <a:rPr sz="16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eléctrico </a:t>
            </a:r>
            <a:r>
              <a:rPr sz="1600" spc="55" dirty="0">
                <a:solidFill>
                  <a:srgbClr val="FFFFFF"/>
                </a:solidFill>
                <a:latin typeface="Trebuchet MS"/>
                <a:cs typeface="Trebuchet MS"/>
              </a:rPr>
              <a:t>más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cohesionado</a:t>
            </a:r>
            <a:r>
              <a:rPr sz="16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6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futuro.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15"/>
              </a:spcBef>
            </a:pPr>
            <a:endParaRPr sz="1600">
              <a:latin typeface="Trebuchet MS"/>
              <a:cs typeface="Trebuchet MS"/>
            </a:endParaRPr>
          </a:p>
          <a:p>
            <a:pPr marL="699770" marR="65405">
              <a:lnSpc>
                <a:spcPct val="91700"/>
              </a:lnSpc>
            </a:pP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Con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75" dirty="0">
                <a:solidFill>
                  <a:srgbClr val="FFFFFF"/>
                </a:solidFill>
                <a:latin typeface="Trebuchet MS"/>
                <a:cs typeface="Trebuchet MS"/>
              </a:rPr>
              <a:t>fin</a:t>
            </a:r>
            <a:r>
              <a:rPr sz="16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0" dirty="0">
                <a:solidFill>
                  <a:srgbClr val="FFFFFF"/>
                </a:solidFill>
                <a:latin typeface="Trebuchet MS"/>
                <a:cs typeface="Trebuchet MS"/>
              </a:rPr>
              <a:t>dinamizar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mercado,</a:t>
            </a:r>
            <a:r>
              <a:rPr sz="16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Trebuchet MS"/>
                <a:cs typeface="Trebuchet MS"/>
              </a:rPr>
              <a:t>lograr</a:t>
            </a:r>
            <a:r>
              <a:rPr sz="1600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cada</a:t>
            </a:r>
            <a:r>
              <a:rPr sz="16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srgbClr val="FFFFFF"/>
                </a:solidFill>
                <a:latin typeface="Trebuchet MS"/>
                <a:cs typeface="Trebuchet MS"/>
              </a:rPr>
              <a:t>vez</a:t>
            </a:r>
            <a:r>
              <a:rPr sz="1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50" dirty="0">
                <a:solidFill>
                  <a:srgbClr val="FFFFFF"/>
                </a:solidFill>
                <a:latin typeface="Trebuchet MS"/>
                <a:cs typeface="Trebuchet MS"/>
              </a:rPr>
              <a:t>más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6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Trebuchet MS"/>
                <a:cs typeface="Trebuchet MS"/>
              </a:rPr>
              <a:t>competitividad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las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empresas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600" spc="-1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FFFFFF"/>
                </a:solidFill>
                <a:latin typeface="Trebuchet MS"/>
                <a:cs typeface="Trebuchet MS"/>
              </a:rPr>
              <a:t>“competitividad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80" dirty="0">
                <a:solidFill>
                  <a:srgbClr val="FFFFFF"/>
                </a:solidFill>
                <a:latin typeface="Trebuchet MS"/>
                <a:cs typeface="Trebuchet MS"/>
              </a:rPr>
              <a:t>país”,</a:t>
            </a:r>
            <a:r>
              <a:rPr sz="16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FFFFFF"/>
                </a:solidFill>
                <a:latin typeface="Trebuchet MS"/>
                <a:cs typeface="Trebuchet MS"/>
              </a:rPr>
              <a:t>tanto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FFFFFF"/>
                </a:solidFill>
                <a:latin typeface="Trebuchet MS"/>
                <a:cs typeface="Trebuchet MS"/>
              </a:rPr>
              <a:t>política</a:t>
            </a:r>
            <a:r>
              <a:rPr sz="16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gobierno,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como</a:t>
            </a:r>
            <a:r>
              <a:rPr sz="1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FFFFFF"/>
                </a:solidFill>
                <a:latin typeface="Trebuchet MS"/>
                <a:cs typeface="Trebuchet MS"/>
              </a:rPr>
              <a:t>regulación,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deben</a:t>
            </a:r>
            <a:r>
              <a:rPr sz="1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asegurar</a:t>
            </a:r>
            <a:r>
              <a:rPr sz="1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7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continuar</a:t>
            </a:r>
            <a:r>
              <a:rPr sz="1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promoviendo</a:t>
            </a:r>
            <a:r>
              <a:rPr sz="1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la </a:t>
            </a:r>
            <a:r>
              <a:rPr sz="1600" spc="-20" dirty="0">
                <a:solidFill>
                  <a:srgbClr val="FFFFFF"/>
                </a:solidFill>
                <a:latin typeface="Trebuchet MS"/>
                <a:cs typeface="Trebuchet MS"/>
              </a:rPr>
              <a:t>competencia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6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sector.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65"/>
              </a:spcBef>
            </a:pPr>
            <a:endParaRPr sz="1600">
              <a:latin typeface="Trebuchet MS"/>
              <a:cs typeface="Trebuchet MS"/>
            </a:endParaRPr>
          </a:p>
          <a:p>
            <a:pPr marL="538480">
              <a:lnSpc>
                <a:spcPts val="1839"/>
              </a:lnSpc>
            </a:pP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Se</a:t>
            </a:r>
            <a:r>
              <a:rPr sz="1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Trebuchet MS"/>
                <a:cs typeface="Trebuchet MS"/>
              </a:rPr>
              <a:t>requiere</a:t>
            </a:r>
            <a:r>
              <a:rPr sz="1600" spc="2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0" dirty="0">
                <a:solidFill>
                  <a:srgbClr val="FFFFFF"/>
                </a:solidFill>
                <a:latin typeface="Trebuchet MS"/>
                <a:cs typeface="Trebuchet MS"/>
              </a:rPr>
              <a:t>previsibilidad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65" dirty="0">
                <a:solidFill>
                  <a:srgbClr val="FFFFFF"/>
                </a:solidFill>
                <a:latin typeface="Trebuchet MS"/>
                <a:cs typeface="Trebuchet MS"/>
              </a:rPr>
              <a:t>regulatoria:</a:t>
            </a:r>
            <a:r>
              <a:rPr sz="16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los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procesos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FFFFFF"/>
                </a:solidFill>
                <a:latin typeface="Trebuchet MS"/>
                <a:cs typeface="Trebuchet MS"/>
              </a:rPr>
              <a:t>interconexión</a:t>
            </a:r>
            <a:r>
              <a:rPr sz="1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tardan</a:t>
            </a:r>
            <a:endParaRPr sz="1600">
              <a:latin typeface="Trebuchet MS"/>
              <a:cs typeface="Trebuchet MS"/>
            </a:endParaRPr>
          </a:p>
          <a:p>
            <a:pPr marL="538480">
              <a:lnSpc>
                <a:spcPts val="1839"/>
              </a:lnSpc>
            </a:pPr>
            <a:r>
              <a:rPr sz="1600" spc="-8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6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Trebuchet MS"/>
                <a:cs typeface="Trebuchet MS"/>
              </a:rPr>
              <a:t>requieren</a:t>
            </a:r>
            <a:r>
              <a:rPr sz="1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Trebuchet MS"/>
                <a:cs typeface="Trebuchet MS"/>
              </a:rPr>
              <a:t>coordinación</a:t>
            </a:r>
            <a:r>
              <a:rPr sz="1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70" dirty="0">
                <a:solidFill>
                  <a:srgbClr val="FFFFFF"/>
                </a:solidFill>
                <a:latin typeface="Trebuchet MS"/>
                <a:cs typeface="Trebuchet MS"/>
              </a:rPr>
              <a:t>entre</a:t>
            </a:r>
            <a:r>
              <a:rPr sz="1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FFFFFF"/>
                </a:solidFill>
                <a:latin typeface="Trebuchet MS"/>
                <a:cs typeface="Trebuchet MS"/>
              </a:rPr>
              <a:t>regulador-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mercado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60"/>
              </a:spcBef>
            </a:pPr>
            <a:endParaRPr sz="1600">
              <a:latin typeface="Trebuchet MS"/>
              <a:cs typeface="Trebuchet MS"/>
            </a:endParaRPr>
          </a:p>
          <a:p>
            <a:pPr marL="12700" marR="5080">
              <a:lnSpc>
                <a:spcPts val="1760"/>
              </a:lnSpc>
              <a:spcBef>
                <a:spcPts val="5"/>
              </a:spcBef>
            </a:pP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Con</a:t>
            </a:r>
            <a:r>
              <a:rPr sz="1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5" dirty="0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75" dirty="0">
                <a:solidFill>
                  <a:srgbClr val="FFFFFF"/>
                </a:solidFill>
                <a:latin typeface="Trebuchet MS"/>
                <a:cs typeface="Trebuchet MS"/>
              </a:rPr>
              <a:t>objetivo</a:t>
            </a:r>
            <a:r>
              <a:rPr sz="1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65" dirty="0">
                <a:solidFill>
                  <a:srgbClr val="FFFFFF"/>
                </a:solidFill>
                <a:latin typeface="Trebuchet MS"/>
                <a:cs typeface="Trebuchet MS"/>
              </a:rPr>
              <a:t>realizar</a:t>
            </a:r>
            <a:r>
              <a:rPr sz="16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un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50" dirty="0">
                <a:solidFill>
                  <a:srgbClr val="FFFFFF"/>
                </a:solidFill>
                <a:latin typeface="Trebuchet MS"/>
                <a:cs typeface="Trebuchet MS"/>
              </a:rPr>
              <a:t>uso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óptimo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FFFFFF"/>
                </a:solidFill>
                <a:latin typeface="Trebuchet MS"/>
                <a:cs typeface="Trebuchet MS"/>
              </a:rPr>
              <a:t>interconexión</a:t>
            </a:r>
            <a:r>
              <a:rPr sz="1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necesario</a:t>
            </a:r>
            <a:r>
              <a:rPr sz="1600" spc="5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Retomar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un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Trebuchet MS"/>
                <a:cs typeface="Trebuchet MS"/>
              </a:rPr>
              <a:t>Acuerdo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65" dirty="0">
                <a:solidFill>
                  <a:srgbClr val="FFFFFF"/>
                </a:solidFill>
                <a:latin typeface="Trebuchet MS"/>
                <a:cs typeface="Trebuchet MS"/>
              </a:rPr>
              <a:t>CAN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antes</a:t>
            </a:r>
            <a:r>
              <a:rPr sz="16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0" dirty="0">
                <a:solidFill>
                  <a:srgbClr val="FFFFFF"/>
                </a:solidFill>
                <a:latin typeface="Trebuchet MS"/>
                <a:cs typeface="Trebuchet MS"/>
              </a:rPr>
              <a:t>del</a:t>
            </a:r>
            <a:r>
              <a:rPr sz="1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Sistema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FFFFFF"/>
                </a:solidFill>
                <a:latin typeface="Trebuchet MS"/>
                <a:cs typeface="Trebuchet MS"/>
              </a:rPr>
              <a:t>Interconexión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0" dirty="0">
                <a:solidFill>
                  <a:srgbClr val="FFFFFF"/>
                </a:solidFill>
                <a:latin typeface="Trebuchet MS"/>
                <a:cs typeface="Trebuchet MS"/>
              </a:rPr>
              <a:t>Eléctrica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Andina </a:t>
            </a:r>
            <a:r>
              <a:rPr sz="1600" spc="-20" dirty="0">
                <a:solidFill>
                  <a:srgbClr val="FFFFFF"/>
                </a:solidFill>
                <a:latin typeface="Trebuchet MS"/>
                <a:cs typeface="Trebuchet MS"/>
              </a:rPr>
              <a:t>(SINEA)</a:t>
            </a:r>
            <a:r>
              <a:rPr sz="1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600" spc="2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FFFFFF"/>
                </a:solidFill>
                <a:latin typeface="Trebuchet MS"/>
                <a:cs typeface="Trebuchet MS"/>
              </a:rPr>
              <a:t>crear</a:t>
            </a:r>
            <a:r>
              <a:rPr sz="160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5" dirty="0">
                <a:solidFill>
                  <a:srgbClr val="FFFFFF"/>
                </a:solidFill>
                <a:latin typeface="Trebuchet MS"/>
                <a:cs typeface="Trebuchet MS"/>
              </a:rPr>
              <a:t>incentivos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los</a:t>
            </a:r>
            <a:r>
              <a:rPr sz="1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Trebuchet MS"/>
                <a:cs typeface="Trebuchet MS"/>
              </a:rPr>
              <a:t>contratos</a:t>
            </a:r>
            <a:r>
              <a:rPr sz="160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45" dirty="0">
                <a:solidFill>
                  <a:srgbClr val="FFFFFF"/>
                </a:solidFill>
                <a:latin typeface="Trebuchet MS"/>
                <a:cs typeface="Trebuchet MS"/>
              </a:rPr>
              <a:t>largo</a:t>
            </a:r>
            <a:r>
              <a:rPr sz="160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Trebuchet MS"/>
                <a:cs typeface="Trebuchet MS"/>
              </a:rPr>
              <a:t>plazo</a:t>
            </a:r>
            <a:r>
              <a:rPr sz="16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FFFFFF"/>
                </a:solidFill>
                <a:latin typeface="Trebuchet MS"/>
                <a:cs typeface="Trebuchet MS"/>
              </a:rPr>
              <a:t>para</a:t>
            </a:r>
            <a:r>
              <a:rPr sz="16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que</a:t>
            </a:r>
            <a:r>
              <a:rPr sz="16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las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transacciones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no</a:t>
            </a:r>
            <a:r>
              <a:rPr sz="1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sea</a:t>
            </a:r>
            <a:r>
              <a:rPr sz="1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FFFFFF"/>
                </a:solidFill>
                <a:latin typeface="Trebuchet MS"/>
                <a:cs typeface="Trebuchet MS"/>
              </a:rPr>
              <a:t>solo</a:t>
            </a:r>
            <a:r>
              <a:rPr sz="1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oportunidad.</a:t>
            </a:r>
            <a:endParaRPr sz="1600">
              <a:latin typeface="Trebuchet MS"/>
              <a:cs typeface="Trebuchet MS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569594" y="5431154"/>
            <a:ext cx="935990" cy="935990"/>
            <a:chOff x="569594" y="5431154"/>
            <a:chExt cx="935990" cy="935990"/>
          </a:xfrm>
        </p:grpSpPr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9119" y="5440679"/>
              <a:ext cx="916939" cy="916939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79119" y="5440679"/>
              <a:ext cx="916940" cy="916940"/>
            </a:xfrm>
            <a:custGeom>
              <a:avLst/>
              <a:gdLst/>
              <a:ahLst/>
              <a:cxnLst/>
              <a:rect l="l" t="t" r="r" b="b"/>
              <a:pathLst>
                <a:path w="916940" h="916939">
                  <a:moveTo>
                    <a:pt x="0" y="458470"/>
                  </a:moveTo>
                  <a:lnTo>
                    <a:pt x="2367" y="411593"/>
                  </a:lnTo>
                  <a:lnTo>
                    <a:pt x="9314" y="366070"/>
                  </a:lnTo>
                  <a:lnTo>
                    <a:pt x="20612" y="322132"/>
                  </a:lnTo>
                  <a:lnTo>
                    <a:pt x="36029" y="280009"/>
                  </a:lnTo>
                  <a:lnTo>
                    <a:pt x="55336" y="239933"/>
                  </a:lnTo>
                  <a:lnTo>
                    <a:pt x="78301" y="202132"/>
                  </a:lnTo>
                  <a:lnTo>
                    <a:pt x="104694" y="166837"/>
                  </a:lnTo>
                  <a:lnTo>
                    <a:pt x="134285" y="134280"/>
                  </a:lnTo>
                  <a:lnTo>
                    <a:pt x="166843" y="104690"/>
                  </a:lnTo>
                  <a:lnTo>
                    <a:pt x="202137" y="78297"/>
                  </a:lnTo>
                  <a:lnTo>
                    <a:pt x="239938" y="55333"/>
                  </a:lnTo>
                  <a:lnTo>
                    <a:pt x="280015" y="36027"/>
                  </a:lnTo>
                  <a:lnTo>
                    <a:pt x="322137" y="20611"/>
                  </a:lnTo>
                  <a:lnTo>
                    <a:pt x="366074" y="9314"/>
                  </a:lnTo>
                  <a:lnTo>
                    <a:pt x="411595" y="2366"/>
                  </a:lnTo>
                  <a:lnTo>
                    <a:pt x="458470" y="0"/>
                  </a:lnTo>
                  <a:lnTo>
                    <a:pt x="505351" y="2366"/>
                  </a:lnTo>
                  <a:lnTo>
                    <a:pt x="550876" y="9314"/>
                  </a:lnTo>
                  <a:lnTo>
                    <a:pt x="594816" y="20611"/>
                  </a:lnTo>
                  <a:lnTo>
                    <a:pt x="636940" y="36027"/>
                  </a:lnTo>
                  <a:lnTo>
                    <a:pt x="677018" y="55333"/>
                  </a:lnTo>
                  <a:lnTo>
                    <a:pt x="714819" y="78297"/>
                  </a:lnTo>
                  <a:lnTo>
                    <a:pt x="750112" y="104690"/>
                  </a:lnTo>
                  <a:lnTo>
                    <a:pt x="782669" y="134280"/>
                  </a:lnTo>
                  <a:lnTo>
                    <a:pt x="812258" y="166837"/>
                  </a:lnTo>
                  <a:lnTo>
                    <a:pt x="838648" y="202132"/>
                  </a:lnTo>
                  <a:lnTo>
                    <a:pt x="861611" y="239933"/>
                  </a:lnTo>
                  <a:lnTo>
                    <a:pt x="880915" y="280009"/>
                  </a:lnTo>
                  <a:lnTo>
                    <a:pt x="896330" y="322132"/>
                  </a:lnTo>
                  <a:lnTo>
                    <a:pt x="907626" y="366070"/>
                  </a:lnTo>
                  <a:lnTo>
                    <a:pt x="914573" y="411593"/>
                  </a:lnTo>
                  <a:lnTo>
                    <a:pt x="916939" y="458470"/>
                  </a:lnTo>
                  <a:lnTo>
                    <a:pt x="914573" y="505344"/>
                  </a:lnTo>
                  <a:lnTo>
                    <a:pt x="907626" y="550865"/>
                  </a:lnTo>
                  <a:lnTo>
                    <a:pt x="896330" y="594802"/>
                  </a:lnTo>
                  <a:lnTo>
                    <a:pt x="880915" y="636924"/>
                  </a:lnTo>
                  <a:lnTo>
                    <a:pt x="861611" y="677001"/>
                  </a:lnTo>
                  <a:lnTo>
                    <a:pt x="838648" y="714802"/>
                  </a:lnTo>
                  <a:lnTo>
                    <a:pt x="812258" y="750096"/>
                  </a:lnTo>
                  <a:lnTo>
                    <a:pt x="782669" y="782654"/>
                  </a:lnTo>
                  <a:lnTo>
                    <a:pt x="750112" y="812245"/>
                  </a:lnTo>
                  <a:lnTo>
                    <a:pt x="714819" y="838638"/>
                  </a:lnTo>
                  <a:lnTo>
                    <a:pt x="677018" y="861603"/>
                  </a:lnTo>
                  <a:lnTo>
                    <a:pt x="636940" y="880910"/>
                  </a:lnTo>
                  <a:lnTo>
                    <a:pt x="594816" y="896327"/>
                  </a:lnTo>
                  <a:lnTo>
                    <a:pt x="550876" y="907625"/>
                  </a:lnTo>
                  <a:lnTo>
                    <a:pt x="505351" y="914572"/>
                  </a:lnTo>
                  <a:lnTo>
                    <a:pt x="458470" y="916940"/>
                  </a:lnTo>
                  <a:lnTo>
                    <a:pt x="411595" y="914572"/>
                  </a:lnTo>
                  <a:lnTo>
                    <a:pt x="366074" y="907625"/>
                  </a:lnTo>
                  <a:lnTo>
                    <a:pt x="322137" y="896327"/>
                  </a:lnTo>
                  <a:lnTo>
                    <a:pt x="280015" y="880910"/>
                  </a:lnTo>
                  <a:lnTo>
                    <a:pt x="239938" y="861603"/>
                  </a:lnTo>
                  <a:lnTo>
                    <a:pt x="202137" y="838638"/>
                  </a:lnTo>
                  <a:lnTo>
                    <a:pt x="166843" y="812245"/>
                  </a:lnTo>
                  <a:lnTo>
                    <a:pt x="134285" y="782654"/>
                  </a:lnTo>
                  <a:lnTo>
                    <a:pt x="104694" y="750096"/>
                  </a:lnTo>
                  <a:lnTo>
                    <a:pt x="78301" y="714802"/>
                  </a:lnTo>
                  <a:lnTo>
                    <a:pt x="55336" y="677001"/>
                  </a:lnTo>
                  <a:lnTo>
                    <a:pt x="36029" y="636924"/>
                  </a:lnTo>
                  <a:lnTo>
                    <a:pt x="20612" y="594802"/>
                  </a:lnTo>
                  <a:lnTo>
                    <a:pt x="9314" y="550865"/>
                  </a:lnTo>
                  <a:lnTo>
                    <a:pt x="2367" y="505344"/>
                  </a:lnTo>
                  <a:lnTo>
                    <a:pt x="0" y="458470"/>
                  </a:lnTo>
                  <a:close/>
                </a:path>
              </a:pathLst>
            </a:custGeom>
            <a:ln w="19050">
              <a:solidFill>
                <a:srgbClr val="155F8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8245" y="1392809"/>
            <a:ext cx="18548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latin typeface="Trebuchet MS"/>
                <a:cs typeface="Trebuchet MS"/>
              </a:rPr>
              <a:t>GRACIAS</a:t>
            </a:r>
            <a:endParaRPr sz="36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43050" y="2495232"/>
            <a:ext cx="6244590" cy="2655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3175" algn="ctr">
              <a:lnSpc>
                <a:spcPct val="100000"/>
              </a:lnSpc>
              <a:spcBef>
                <a:spcPts val="100"/>
              </a:spcBef>
            </a:pPr>
            <a:r>
              <a:rPr sz="3200" spc="-85" dirty="0">
                <a:latin typeface="Trebuchet MS"/>
                <a:cs typeface="Trebuchet MS"/>
              </a:rPr>
              <a:t>Asociación</a:t>
            </a:r>
            <a:r>
              <a:rPr sz="3200" spc="-305" dirty="0">
                <a:latin typeface="Trebuchet MS"/>
                <a:cs typeface="Trebuchet MS"/>
              </a:rPr>
              <a:t> </a:t>
            </a:r>
            <a:r>
              <a:rPr sz="3200" spc="-114" dirty="0">
                <a:latin typeface="Trebuchet MS"/>
                <a:cs typeface="Trebuchet MS"/>
              </a:rPr>
              <a:t>Colombiana</a:t>
            </a:r>
            <a:r>
              <a:rPr sz="3200" spc="-285" dirty="0">
                <a:latin typeface="Trebuchet MS"/>
                <a:cs typeface="Trebuchet MS"/>
              </a:rPr>
              <a:t> </a:t>
            </a:r>
            <a:r>
              <a:rPr sz="3200" spc="-25" dirty="0">
                <a:latin typeface="Trebuchet MS"/>
                <a:cs typeface="Trebuchet MS"/>
              </a:rPr>
              <a:t>de </a:t>
            </a:r>
            <a:r>
              <a:rPr sz="3200" spc="-135" dirty="0">
                <a:latin typeface="Trebuchet MS"/>
                <a:cs typeface="Trebuchet MS"/>
              </a:rPr>
              <a:t>Comercializadores</a:t>
            </a:r>
            <a:r>
              <a:rPr sz="3200" spc="-335" dirty="0">
                <a:latin typeface="Trebuchet MS"/>
                <a:cs typeface="Trebuchet MS"/>
              </a:rPr>
              <a:t> </a:t>
            </a:r>
            <a:r>
              <a:rPr sz="3200" spc="-170" dirty="0">
                <a:latin typeface="Trebuchet MS"/>
                <a:cs typeface="Trebuchet MS"/>
              </a:rPr>
              <a:t>de</a:t>
            </a:r>
            <a:r>
              <a:rPr sz="3200" spc="-305" dirty="0">
                <a:latin typeface="Trebuchet MS"/>
                <a:cs typeface="Trebuchet MS"/>
              </a:rPr>
              <a:t> </a:t>
            </a:r>
            <a:r>
              <a:rPr sz="3200" spc="-185" dirty="0">
                <a:latin typeface="Trebuchet MS"/>
                <a:cs typeface="Trebuchet MS"/>
              </a:rPr>
              <a:t>Energía</a:t>
            </a:r>
            <a:r>
              <a:rPr sz="3200" spc="-275" dirty="0">
                <a:latin typeface="Trebuchet MS"/>
                <a:cs typeface="Trebuchet MS"/>
              </a:rPr>
              <a:t> </a:t>
            </a:r>
            <a:r>
              <a:rPr sz="3200" spc="290" dirty="0">
                <a:latin typeface="Trebuchet MS"/>
                <a:cs typeface="Trebuchet MS"/>
              </a:rPr>
              <a:t>–</a:t>
            </a:r>
            <a:r>
              <a:rPr sz="3200" spc="-320" dirty="0">
                <a:latin typeface="Trebuchet MS"/>
                <a:cs typeface="Trebuchet MS"/>
              </a:rPr>
              <a:t> </a:t>
            </a:r>
            <a:r>
              <a:rPr sz="3200" b="1" spc="-20" dirty="0">
                <a:latin typeface="Trebuchet MS"/>
                <a:cs typeface="Trebuchet MS"/>
              </a:rPr>
              <a:t>ACCE</a:t>
            </a:r>
            <a:endParaRPr sz="3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70"/>
              </a:spcBef>
            </a:pPr>
            <a:endParaRPr sz="32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400" b="1" spc="-85" dirty="0">
                <a:latin typeface="Trebuchet MS"/>
                <a:cs typeface="Trebuchet MS"/>
              </a:rPr>
              <a:t>Marta</a:t>
            </a:r>
            <a:r>
              <a:rPr sz="2400" b="1" spc="-250" dirty="0">
                <a:latin typeface="Trebuchet MS"/>
                <a:cs typeface="Trebuchet MS"/>
              </a:rPr>
              <a:t> </a:t>
            </a:r>
            <a:r>
              <a:rPr sz="2400" b="1" spc="-110" dirty="0">
                <a:latin typeface="Trebuchet MS"/>
                <a:cs typeface="Trebuchet MS"/>
              </a:rPr>
              <a:t>Aguilar</a:t>
            </a:r>
            <a:r>
              <a:rPr sz="2400" b="1" spc="-210" dirty="0">
                <a:latin typeface="Trebuchet MS"/>
                <a:cs typeface="Trebuchet MS"/>
              </a:rPr>
              <a:t> </a:t>
            </a:r>
            <a:r>
              <a:rPr sz="2400" b="1" spc="-10" dirty="0">
                <a:latin typeface="Trebuchet MS"/>
                <a:cs typeface="Trebuchet MS"/>
              </a:rPr>
              <a:t>Mendez</a:t>
            </a:r>
            <a:endParaRPr sz="24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400" b="1" spc="-130" dirty="0">
                <a:latin typeface="Trebuchet MS"/>
                <a:cs typeface="Trebuchet MS"/>
              </a:rPr>
              <a:t>Directora</a:t>
            </a:r>
            <a:r>
              <a:rPr sz="2400" b="1" spc="-165" dirty="0">
                <a:latin typeface="Trebuchet MS"/>
                <a:cs typeface="Trebuchet MS"/>
              </a:rPr>
              <a:t> </a:t>
            </a:r>
            <a:r>
              <a:rPr sz="2400" b="1" spc="-20" dirty="0">
                <a:latin typeface="Trebuchet MS"/>
                <a:cs typeface="Trebuchet MS"/>
              </a:rPr>
              <a:t>Ejecutiva</a:t>
            </a:r>
            <a:endParaRPr sz="24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2400" b="1" u="sng" spc="-75" dirty="0">
                <a:solidFill>
                  <a:srgbClr val="467885"/>
                </a:solidFill>
                <a:uFill>
                  <a:solidFill>
                    <a:srgbClr val="467885"/>
                  </a:solidFill>
                </a:uFill>
                <a:latin typeface="Trebuchet MS"/>
                <a:cs typeface="Trebuchet MS"/>
                <a:hlinkClick r:id="rId3"/>
              </a:rPr>
              <a:t>direccionejecutiva@acce.com.co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590" rIns="0" bIns="0" rtlCol="0">
            <a:spAutoFit/>
          </a:bodyPr>
          <a:lstStyle/>
          <a:p>
            <a:pPr marL="63055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AGENDA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69900" algn="l"/>
              </a:tabLst>
            </a:pPr>
            <a:r>
              <a:rPr b="1" spc="-30" dirty="0">
                <a:solidFill>
                  <a:srgbClr val="000000"/>
                </a:solidFill>
                <a:latin typeface="Trebuchet MS"/>
                <a:cs typeface="Trebuchet MS"/>
              </a:rPr>
              <a:t>Antecedentes</a:t>
            </a:r>
            <a:r>
              <a:rPr b="1" spc="-15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10" dirty="0">
                <a:solidFill>
                  <a:srgbClr val="000000"/>
                </a:solidFill>
                <a:latin typeface="Trebuchet MS"/>
                <a:cs typeface="Trebuchet MS"/>
              </a:rPr>
              <a:t>/</a:t>
            </a:r>
            <a:r>
              <a:rPr b="1" spc="-17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dirty="0">
                <a:solidFill>
                  <a:srgbClr val="000000"/>
                </a:solidFill>
                <a:latin typeface="Trebuchet MS"/>
                <a:cs typeface="Trebuchet MS"/>
              </a:rPr>
              <a:t>Marco</a:t>
            </a:r>
            <a:r>
              <a:rPr b="1" spc="-16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b="1" spc="-10" dirty="0">
                <a:solidFill>
                  <a:srgbClr val="000000"/>
                </a:solidFill>
                <a:latin typeface="Trebuchet MS"/>
                <a:cs typeface="Trebuchet MS"/>
              </a:rPr>
              <a:t>Regulatorio</a:t>
            </a:r>
          </a:p>
          <a:p>
            <a:pPr marL="469900" marR="5080" indent="-457834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35" dirty="0"/>
              <a:t>Introducción</a:t>
            </a:r>
            <a:r>
              <a:rPr spc="-175" dirty="0"/>
              <a:t> </a:t>
            </a:r>
            <a:r>
              <a:rPr spc="-50" dirty="0"/>
              <a:t>al</a:t>
            </a:r>
            <a:r>
              <a:rPr spc="-204" dirty="0"/>
              <a:t> </a:t>
            </a:r>
            <a:r>
              <a:rPr dirty="0"/>
              <a:t>Mercado</a:t>
            </a:r>
            <a:r>
              <a:rPr spc="-180" dirty="0"/>
              <a:t> </a:t>
            </a:r>
            <a:r>
              <a:rPr spc="-25" dirty="0"/>
              <a:t>Mayorista</a:t>
            </a:r>
            <a:r>
              <a:rPr spc="-195" dirty="0"/>
              <a:t> </a:t>
            </a:r>
            <a:r>
              <a:rPr spc="-40" dirty="0"/>
              <a:t>de</a:t>
            </a:r>
            <a:r>
              <a:rPr spc="-200" dirty="0"/>
              <a:t> </a:t>
            </a:r>
            <a:r>
              <a:rPr spc="-30" dirty="0"/>
              <a:t>Electricidad </a:t>
            </a:r>
            <a:r>
              <a:rPr spc="-35" dirty="0"/>
              <a:t>en</a:t>
            </a:r>
            <a:r>
              <a:rPr spc="-225" dirty="0"/>
              <a:t> </a:t>
            </a:r>
            <a:r>
              <a:rPr spc="-10" dirty="0"/>
              <a:t>Colombia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40" dirty="0"/>
              <a:t>Experiencias</a:t>
            </a:r>
            <a:r>
              <a:rPr spc="-130" dirty="0"/>
              <a:t> </a:t>
            </a:r>
            <a:r>
              <a:rPr spc="-105" dirty="0"/>
              <a:t>TIE’s</a:t>
            </a:r>
            <a:r>
              <a:rPr spc="-125" dirty="0"/>
              <a:t> </a:t>
            </a:r>
            <a:r>
              <a:rPr dirty="0"/>
              <a:t>Colombia-</a:t>
            </a:r>
            <a:r>
              <a:rPr spc="-10" dirty="0"/>
              <a:t>Ecuador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dirty="0"/>
              <a:t>Estado</a:t>
            </a:r>
            <a:r>
              <a:rPr spc="-195" dirty="0"/>
              <a:t> </a:t>
            </a:r>
            <a:r>
              <a:rPr spc="-40" dirty="0"/>
              <a:t>de</a:t>
            </a:r>
            <a:r>
              <a:rPr spc="-180" dirty="0"/>
              <a:t> </a:t>
            </a:r>
            <a:r>
              <a:rPr dirty="0"/>
              <a:t>las</a:t>
            </a:r>
            <a:r>
              <a:rPr spc="-170" dirty="0"/>
              <a:t> </a:t>
            </a:r>
            <a:r>
              <a:rPr spc="-55" dirty="0"/>
              <a:t>interconexiones</a:t>
            </a:r>
            <a:r>
              <a:rPr spc="-130" dirty="0"/>
              <a:t> </a:t>
            </a:r>
            <a:r>
              <a:rPr spc="-35" dirty="0"/>
              <a:t>en</a:t>
            </a:r>
            <a:r>
              <a:rPr spc="-185" dirty="0"/>
              <a:t> </a:t>
            </a:r>
            <a:r>
              <a:rPr spc="-10" dirty="0"/>
              <a:t>Suramerica</a:t>
            </a: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69900" algn="l"/>
              </a:tabLst>
            </a:pPr>
            <a:r>
              <a:rPr spc="-65" dirty="0"/>
              <a:t>Interconexión</a:t>
            </a:r>
            <a:r>
              <a:rPr spc="-30" dirty="0"/>
              <a:t> </a:t>
            </a:r>
            <a:r>
              <a:rPr spc="-25" dirty="0"/>
              <a:t>Ecuador-</a:t>
            </a:r>
            <a:r>
              <a:rPr spc="-20" dirty="0"/>
              <a:t>Perú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/>
              <a:t>Oportunidades</a:t>
            </a:r>
            <a:r>
              <a:rPr spc="-204" dirty="0"/>
              <a:t> </a:t>
            </a:r>
            <a:r>
              <a:rPr spc="-114" dirty="0"/>
              <a:t>y</a:t>
            </a:r>
            <a:r>
              <a:rPr spc="-225" dirty="0"/>
              <a:t> </a:t>
            </a:r>
            <a:r>
              <a:rPr spc="-20" dirty="0"/>
              <a:t>Retos</a:t>
            </a: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pc="-10" dirty="0"/>
              <a:t>Conclusiones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28221"/>
            <a:ext cx="8707755" cy="6830059"/>
            <a:chOff x="0" y="28221"/>
            <a:chExt cx="8707755" cy="6830059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8221"/>
              <a:ext cx="1539239" cy="682977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6759" y="2199640"/>
              <a:ext cx="7960614" cy="448589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828039" y="1263650"/>
            <a:ext cx="3743960" cy="869950"/>
          </a:xfrm>
          <a:prstGeom prst="rect">
            <a:avLst/>
          </a:prstGeom>
          <a:solidFill>
            <a:srgbClr val="C1E4F5"/>
          </a:solidFill>
          <a:ln w="19050">
            <a:solidFill>
              <a:srgbClr val="042333"/>
            </a:solidFill>
          </a:ln>
        </p:spPr>
        <p:txBody>
          <a:bodyPr vert="horz" wrap="square" lIns="0" tIns="247015" rIns="0" bIns="0" rtlCol="0">
            <a:spAutoFit/>
          </a:bodyPr>
          <a:lstStyle/>
          <a:p>
            <a:pPr marL="850265">
              <a:lnSpc>
                <a:spcPct val="100000"/>
              </a:lnSpc>
              <a:spcBef>
                <a:spcPts val="1945"/>
              </a:spcBef>
            </a:pPr>
            <a:r>
              <a:rPr sz="2000" b="1" dirty="0">
                <a:latin typeface="Trebuchet MS"/>
                <a:cs typeface="Trebuchet MS"/>
              </a:rPr>
              <a:t>Estado</a:t>
            </a:r>
            <a:r>
              <a:rPr sz="2000" b="1" spc="-105" dirty="0">
                <a:latin typeface="Trebuchet MS"/>
                <a:cs typeface="Trebuchet MS"/>
              </a:rPr>
              <a:t> </a:t>
            </a:r>
            <a:r>
              <a:rPr sz="2000" b="1" spc="-10" dirty="0">
                <a:latin typeface="Trebuchet MS"/>
                <a:cs typeface="Trebuchet MS"/>
              </a:rPr>
              <a:t>Empresario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562475" y="1260475"/>
            <a:ext cx="4133850" cy="882650"/>
            <a:chOff x="4562475" y="1260475"/>
            <a:chExt cx="4133850" cy="882650"/>
          </a:xfrm>
        </p:grpSpPr>
        <p:sp>
          <p:nvSpPr>
            <p:cNvPr id="8" name="object 8"/>
            <p:cNvSpPr/>
            <p:nvPr/>
          </p:nvSpPr>
          <p:spPr>
            <a:xfrm>
              <a:off x="4572000" y="1270000"/>
              <a:ext cx="4114800" cy="863600"/>
            </a:xfrm>
            <a:custGeom>
              <a:avLst/>
              <a:gdLst/>
              <a:ahLst/>
              <a:cxnLst/>
              <a:rect l="l" t="t" r="r" b="b"/>
              <a:pathLst>
                <a:path w="4114800" h="863600">
                  <a:moveTo>
                    <a:pt x="4114800" y="0"/>
                  </a:moveTo>
                  <a:lnTo>
                    <a:pt x="0" y="0"/>
                  </a:lnTo>
                  <a:lnTo>
                    <a:pt x="0" y="863600"/>
                  </a:lnTo>
                  <a:lnTo>
                    <a:pt x="4114800" y="863600"/>
                  </a:lnTo>
                  <a:lnTo>
                    <a:pt x="4114800" y="0"/>
                  </a:lnTo>
                  <a:close/>
                </a:path>
              </a:pathLst>
            </a:custGeom>
            <a:solidFill>
              <a:srgbClr val="C1E4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72000" y="1270000"/>
              <a:ext cx="4114800" cy="863600"/>
            </a:xfrm>
            <a:custGeom>
              <a:avLst/>
              <a:gdLst/>
              <a:ahLst/>
              <a:cxnLst/>
              <a:rect l="l" t="t" r="r" b="b"/>
              <a:pathLst>
                <a:path w="4114800" h="863600">
                  <a:moveTo>
                    <a:pt x="0" y="863600"/>
                  </a:moveTo>
                  <a:lnTo>
                    <a:pt x="4114800" y="863600"/>
                  </a:lnTo>
                  <a:lnTo>
                    <a:pt x="4114800" y="0"/>
                  </a:lnTo>
                  <a:lnTo>
                    <a:pt x="0" y="0"/>
                  </a:lnTo>
                  <a:lnTo>
                    <a:pt x="0" y="863600"/>
                  </a:lnTo>
                  <a:close/>
                </a:path>
              </a:pathLst>
            </a:custGeom>
            <a:ln w="19050">
              <a:solidFill>
                <a:srgbClr val="0423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725670" y="1365948"/>
            <a:ext cx="361632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rebuchet MS"/>
                <a:cs typeface="Trebuchet MS"/>
              </a:rPr>
              <a:t>Estado</a:t>
            </a:r>
            <a:r>
              <a:rPr sz="2000" b="1" spc="-145" dirty="0">
                <a:latin typeface="Trebuchet MS"/>
                <a:cs typeface="Trebuchet MS"/>
              </a:rPr>
              <a:t> </a:t>
            </a:r>
            <a:r>
              <a:rPr sz="2000" b="1" spc="-10" dirty="0">
                <a:latin typeface="Trebuchet MS"/>
                <a:cs typeface="Trebuchet MS"/>
              </a:rPr>
              <a:t>encargado</a:t>
            </a:r>
            <a:r>
              <a:rPr sz="2000" b="1" spc="-155" dirty="0">
                <a:latin typeface="Trebuchet MS"/>
                <a:cs typeface="Trebuchet MS"/>
              </a:rPr>
              <a:t> </a:t>
            </a:r>
            <a:r>
              <a:rPr sz="2000" b="1" spc="-30" dirty="0">
                <a:latin typeface="Trebuchet MS"/>
                <a:cs typeface="Trebuchet MS"/>
              </a:rPr>
              <a:t>de</a:t>
            </a:r>
            <a:r>
              <a:rPr sz="2000" b="1" spc="-140" dirty="0">
                <a:latin typeface="Trebuchet MS"/>
                <a:cs typeface="Trebuchet MS"/>
              </a:rPr>
              <a:t> </a:t>
            </a:r>
            <a:r>
              <a:rPr sz="2000" b="1" spc="-25" dirty="0">
                <a:latin typeface="Trebuchet MS"/>
                <a:cs typeface="Trebuchet MS"/>
              </a:rPr>
              <a:t>la </a:t>
            </a:r>
            <a:r>
              <a:rPr sz="2000" b="1" spc="-40" dirty="0">
                <a:latin typeface="Trebuchet MS"/>
                <a:cs typeface="Trebuchet MS"/>
              </a:rPr>
              <a:t>dirección,</a:t>
            </a:r>
            <a:r>
              <a:rPr sz="2000" b="1" spc="-135" dirty="0">
                <a:latin typeface="Trebuchet MS"/>
                <a:cs typeface="Trebuchet MS"/>
              </a:rPr>
              <a:t> </a:t>
            </a:r>
            <a:r>
              <a:rPr sz="2000" b="1" spc="-35" dirty="0">
                <a:latin typeface="Trebuchet MS"/>
                <a:cs typeface="Trebuchet MS"/>
              </a:rPr>
              <a:t>regulación,</a:t>
            </a:r>
            <a:r>
              <a:rPr sz="2000" b="1" spc="-130" dirty="0">
                <a:latin typeface="Trebuchet MS"/>
                <a:cs typeface="Trebuchet MS"/>
              </a:rPr>
              <a:t> </a:t>
            </a:r>
            <a:r>
              <a:rPr sz="2000" b="1" spc="-35" dirty="0">
                <a:latin typeface="Trebuchet MS"/>
                <a:cs typeface="Trebuchet MS"/>
              </a:rPr>
              <a:t>control</a:t>
            </a:r>
            <a:r>
              <a:rPr sz="2000" b="1" spc="-114" dirty="0">
                <a:latin typeface="Trebuchet MS"/>
                <a:cs typeface="Trebuchet MS"/>
              </a:rPr>
              <a:t> </a:t>
            </a:r>
            <a:r>
              <a:rPr sz="2000" b="1" spc="-50" dirty="0">
                <a:latin typeface="Trebuchet MS"/>
                <a:cs typeface="Trebuchet MS"/>
              </a:rPr>
              <a:t>y </a:t>
            </a:r>
            <a:r>
              <a:rPr sz="2000" b="1" spc="-10" dirty="0">
                <a:latin typeface="Trebuchet MS"/>
                <a:cs typeface="Trebuchet MS"/>
              </a:rPr>
              <a:t>vigilancia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735012" y="130492"/>
            <a:ext cx="624840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210" dirty="0">
                <a:latin typeface="Trebuchet MS"/>
                <a:cs typeface="Trebuchet MS"/>
              </a:rPr>
              <a:t>1.</a:t>
            </a:r>
            <a:r>
              <a:rPr sz="3200" b="1" spc="-305" dirty="0">
                <a:latin typeface="Trebuchet MS"/>
                <a:cs typeface="Trebuchet MS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Antecedentes</a:t>
            </a:r>
            <a:r>
              <a:rPr sz="3200" b="1" spc="-10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/</a:t>
            </a:r>
            <a:r>
              <a:rPr sz="3200" b="1" spc="-3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Marco</a:t>
            </a:r>
            <a:r>
              <a:rPr sz="3200" b="1" spc="-3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Regulatorio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8221"/>
            <a:ext cx="7609840" cy="6830059"/>
            <a:chOff x="0" y="28221"/>
            <a:chExt cx="7609840" cy="68300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8221"/>
              <a:ext cx="1539239" cy="68297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899" y="1409700"/>
              <a:ext cx="7520940" cy="3830320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7721600" y="2120900"/>
            <a:ext cx="1333500" cy="657860"/>
          </a:xfrm>
          <a:prstGeom prst="rect">
            <a:avLst/>
          </a:prstGeom>
          <a:solidFill>
            <a:srgbClr val="B4E4A1"/>
          </a:solidFill>
        </p:spPr>
        <p:txBody>
          <a:bodyPr vert="horz" wrap="square" lIns="0" tIns="71120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560"/>
              </a:spcBef>
            </a:pPr>
            <a:r>
              <a:rPr sz="1600" spc="-10" dirty="0">
                <a:latin typeface="Trebuchet MS"/>
                <a:cs typeface="Trebuchet MS"/>
              </a:rPr>
              <a:t>Mercado</a:t>
            </a:r>
            <a:endParaRPr sz="1600">
              <a:latin typeface="Trebuchet MS"/>
              <a:cs typeface="Trebuchet MS"/>
            </a:endParaRPr>
          </a:p>
          <a:p>
            <a:pPr marL="3810" algn="ctr">
              <a:lnSpc>
                <a:spcPct val="100000"/>
              </a:lnSpc>
            </a:pPr>
            <a:r>
              <a:rPr sz="1600" spc="-10" dirty="0">
                <a:latin typeface="Trebuchet MS"/>
                <a:cs typeface="Trebuchet MS"/>
              </a:rPr>
              <a:t>Liberalizado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21600" y="2860039"/>
            <a:ext cx="1333500" cy="1150620"/>
          </a:xfrm>
          <a:prstGeom prst="rect">
            <a:avLst/>
          </a:prstGeom>
          <a:solidFill>
            <a:srgbClr val="155F82"/>
          </a:solidFill>
        </p:spPr>
        <p:txBody>
          <a:bodyPr vert="horz" wrap="square" lIns="0" tIns="8382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660"/>
              </a:spcBef>
            </a:pPr>
            <a:endParaRPr sz="1600">
              <a:latin typeface="Times New Roman"/>
              <a:cs typeface="Times New Roman"/>
            </a:endParaRPr>
          </a:p>
          <a:p>
            <a:pPr marL="254000" marR="189865" indent="-53340">
              <a:lnSpc>
                <a:spcPct val="100000"/>
              </a:lnSpc>
            </a:pPr>
            <a:r>
              <a:rPr sz="1600" spc="-10" dirty="0">
                <a:solidFill>
                  <a:srgbClr val="FFFFFF"/>
                </a:solidFill>
                <a:latin typeface="Trebuchet MS"/>
                <a:cs typeface="Trebuchet MS"/>
              </a:rPr>
              <a:t>Monopolio Regulado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21600" y="4091940"/>
            <a:ext cx="1333500" cy="657860"/>
          </a:xfrm>
          <a:prstGeom prst="rect">
            <a:avLst/>
          </a:prstGeom>
          <a:solidFill>
            <a:srgbClr val="B4E4A1"/>
          </a:solidFill>
        </p:spPr>
        <p:txBody>
          <a:bodyPr vert="horz" wrap="square" lIns="0" tIns="70485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555"/>
              </a:spcBef>
            </a:pPr>
            <a:r>
              <a:rPr sz="1600" spc="-10" dirty="0">
                <a:latin typeface="Trebuchet MS"/>
                <a:cs typeface="Trebuchet MS"/>
              </a:rPr>
              <a:t>Mercado</a:t>
            </a:r>
            <a:endParaRPr sz="1600">
              <a:latin typeface="Trebuchet MS"/>
              <a:cs typeface="Trebuchet MS"/>
            </a:endParaRPr>
          </a:p>
          <a:p>
            <a:pPr marL="3810" algn="ctr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latin typeface="Trebuchet MS"/>
                <a:cs typeface="Trebuchet MS"/>
              </a:rPr>
              <a:t>Liberalizado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41934" y="4997704"/>
            <a:ext cx="122110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spc="-35" dirty="0">
                <a:latin typeface="Trebuchet MS"/>
                <a:cs typeface="Trebuchet MS"/>
              </a:rPr>
              <a:t>Definir</a:t>
            </a:r>
            <a:r>
              <a:rPr sz="1200" spc="-30" dirty="0">
                <a:latin typeface="Trebuchet MS"/>
                <a:cs typeface="Trebuchet MS"/>
              </a:rPr>
              <a:t> </a:t>
            </a:r>
            <a:r>
              <a:rPr sz="1200" spc="-20" dirty="0">
                <a:latin typeface="Trebuchet MS"/>
                <a:cs typeface="Trebuchet MS"/>
              </a:rPr>
              <a:t>reglas</a:t>
            </a:r>
            <a:r>
              <a:rPr sz="1200" spc="-80" dirty="0">
                <a:latin typeface="Trebuchet MS"/>
                <a:cs typeface="Trebuchet MS"/>
              </a:rPr>
              <a:t> </a:t>
            </a:r>
            <a:r>
              <a:rPr sz="1200" spc="-20" dirty="0">
                <a:latin typeface="Trebuchet MS"/>
                <a:cs typeface="Trebuchet MS"/>
              </a:rPr>
              <a:t>para la</a:t>
            </a:r>
            <a:r>
              <a:rPr sz="1200" spc="-90" dirty="0">
                <a:latin typeface="Trebuchet MS"/>
                <a:cs typeface="Trebuchet MS"/>
              </a:rPr>
              <a:t> </a:t>
            </a:r>
            <a:r>
              <a:rPr sz="1200" spc="-20" dirty="0">
                <a:latin typeface="Trebuchet MS"/>
                <a:cs typeface="Trebuchet MS"/>
              </a:rPr>
              <a:t>operación</a:t>
            </a:r>
            <a:r>
              <a:rPr sz="1200" spc="-7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del </a:t>
            </a:r>
            <a:r>
              <a:rPr sz="1200" spc="-45" dirty="0">
                <a:latin typeface="Trebuchet MS"/>
                <a:cs typeface="Trebuchet MS"/>
              </a:rPr>
              <a:t>sector,</a:t>
            </a:r>
            <a:r>
              <a:rPr sz="1200" spc="-5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desde</a:t>
            </a:r>
            <a:r>
              <a:rPr sz="1200" spc="-6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la </a:t>
            </a:r>
            <a:r>
              <a:rPr sz="1200" spc="-20" dirty="0">
                <a:latin typeface="Trebuchet MS"/>
                <a:cs typeface="Trebuchet MS"/>
              </a:rPr>
              <a:t>Generación</a:t>
            </a:r>
            <a:r>
              <a:rPr sz="1200" spc="-35" dirty="0">
                <a:latin typeface="Trebuchet MS"/>
                <a:cs typeface="Trebuchet MS"/>
              </a:rPr>
              <a:t> </a:t>
            </a:r>
            <a:r>
              <a:rPr sz="1200" spc="-20" dirty="0">
                <a:latin typeface="Trebuchet MS"/>
                <a:cs typeface="Trebuchet MS"/>
              </a:rPr>
              <a:t>hasta </a:t>
            </a:r>
            <a:r>
              <a:rPr sz="1200" spc="-25" dirty="0">
                <a:latin typeface="Trebuchet MS"/>
                <a:cs typeface="Trebuchet MS"/>
              </a:rPr>
              <a:t>la </a:t>
            </a:r>
            <a:r>
              <a:rPr sz="1200" spc="-10" dirty="0">
                <a:latin typeface="Trebuchet MS"/>
                <a:cs typeface="Trebuchet MS"/>
              </a:rPr>
              <a:t>Comercialización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620519" y="2136139"/>
            <a:ext cx="1137920" cy="2792730"/>
            <a:chOff x="1620519" y="2136139"/>
            <a:chExt cx="1137920" cy="2792730"/>
          </a:xfrm>
        </p:grpSpPr>
        <p:sp>
          <p:nvSpPr>
            <p:cNvPr id="6" name="object 6"/>
            <p:cNvSpPr/>
            <p:nvPr/>
          </p:nvSpPr>
          <p:spPr>
            <a:xfrm>
              <a:off x="1620520" y="2136139"/>
              <a:ext cx="1122680" cy="1236980"/>
            </a:xfrm>
            <a:custGeom>
              <a:avLst/>
              <a:gdLst/>
              <a:ahLst/>
              <a:cxnLst/>
              <a:rect l="l" t="t" r="r" b="b"/>
              <a:pathLst>
                <a:path w="1122680" h="1236979">
                  <a:moveTo>
                    <a:pt x="316560" y="895324"/>
                  </a:moveTo>
                  <a:lnTo>
                    <a:pt x="248564" y="895324"/>
                  </a:lnTo>
                  <a:lnTo>
                    <a:pt x="248564" y="1014539"/>
                  </a:lnTo>
                  <a:lnTo>
                    <a:pt x="316560" y="1014539"/>
                  </a:lnTo>
                  <a:lnTo>
                    <a:pt x="316560" y="895324"/>
                  </a:lnTo>
                  <a:close/>
                </a:path>
                <a:path w="1122680" h="1236979">
                  <a:moveTo>
                    <a:pt x="406920" y="789368"/>
                  </a:moveTo>
                  <a:lnTo>
                    <a:pt x="338924" y="789368"/>
                  </a:lnTo>
                  <a:lnTo>
                    <a:pt x="338924" y="1014539"/>
                  </a:lnTo>
                  <a:lnTo>
                    <a:pt x="406920" y="1014539"/>
                  </a:lnTo>
                  <a:lnTo>
                    <a:pt x="406920" y="789368"/>
                  </a:lnTo>
                  <a:close/>
                </a:path>
                <a:path w="1122680" h="1236979">
                  <a:moveTo>
                    <a:pt x="497281" y="665734"/>
                  </a:moveTo>
                  <a:lnTo>
                    <a:pt x="429285" y="665734"/>
                  </a:lnTo>
                  <a:lnTo>
                    <a:pt x="429285" y="1014539"/>
                  </a:lnTo>
                  <a:lnTo>
                    <a:pt x="497281" y="1014539"/>
                  </a:lnTo>
                  <a:lnTo>
                    <a:pt x="497281" y="665734"/>
                  </a:lnTo>
                  <a:close/>
                </a:path>
                <a:path w="1122680" h="1236979">
                  <a:moveTo>
                    <a:pt x="587654" y="542099"/>
                  </a:moveTo>
                  <a:lnTo>
                    <a:pt x="519645" y="542099"/>
                  </a:lnTo>
                  <a:lnTo>
                    <a:pt x="519645" y="1014539"/>
                  </a:lnTo>
                  <a:lnTo>
                    <a:pt x="587654" y="1014539"/>
                  </a:lnTo>
                  <a:lnTo>
                    <a:pt x="587654" y="542099"/>
                  </a:lnTo>
                  <a:close/>
                </a:path>
                <a:path w="1122680" h="1236979">
                  <a:moveTo>
                    <a:pt x="720559" y="423786"/>
                  </a:moveTo>
                  <a:lnTo>
                    <a:pt x="644931" y="321830"/>
                  </a:lnTo>
                  <a:lnTo>
                    <a:pt x="569290" y="423786"/>
                  </a:lnTo>
                  <a:lnTo>
                    <a:pt x="610019" y="423786"/>
                  </a:lnTo>
                  <a:lnTo>
                    <a:pt x="610019" y="1014539"/>
                  </a:lnTo>
                  <a:lnTo>
                    <a:pt x="678014" y="1014539"/>
                  </a:lnTo>
                  <a:lnTo>
                    <a:pt x="678014" y="423786"/>
                  </a:lnTo>
                  <a:lnTo>
                    <a:pt x="720559" y="423786"/>
                  </a:lnTo>
                  <a:close/>
                </a:path>
                <a:path w="1122680" h="1236979">
                  <a:moveTo>
                    <a:pt x="1122680" y="690880"/>
                  </a:moveTo>
                  <a:lnTo>
                    <a:pt x="1120533" y="642645"/>
                  </a:lnTo>
                  <a:lnTo>
                    <a:pt x="1114145" y="595261"/>
                  </a:lnTo>
                  <a:lnTo>
                    <a:pt x="1103630" y="548932"/>
                  </a:lnTo>
                  <a:lnTo>
                    <a:pt x="1089037" y="503885"/>
                  </a:lnTo>
                  <a:lnTo>
                    <a:pt x="1089025" y="690880"/>
                  </a:lnTo>
                  <a:lnTo>
                    <a:pt x="1086459" y="741857"/>
                  </a:lnTo>
                  <a:lnTo>
                    <a:pt x="1078865" y="791781"/>
                  </a:lnTo>
                  <a:lnTo>
                    <a:pt x="1066368" y="840397"/>
                  </a:lnTo>
                  <a:lnTo>
                    <a:pt x="1049070" y="887425"/>
                  </a:lnTo>
                  <a:lnTo>
                    <a:pt x="1027112" y="932561"/>
                  </a:lnTo>
                  <a:lnTo>
                    <a:pt x="1000620" y="975525"/>
                  </a:lnTo>
                  <a:lnTo>
                    <a:pt x="969683" y="1016050"/>
                  </a:lnTo>
                  <a:lnTo>
                    <a:pt x="934466" y="1053846"/>
                  </a:lnTo>
                  <a:lnTo>
                    <a:pt x="895578" y="1088136"/>
                  </a:lnTo>
                  <a:lnTo>
                    <a:pt x="853909" y="1118222"/>
                  </a:lnTo>
                  <a:lnTo>
                    <a:pt x="809726" y="1144016"/>
                  </a:lnTo>
                  <a:lnTo>
                    <a:pt x="763320" y="1165377"/>
                  </a:lnTo>
                  <a:lnTo>
                    <a:pt x="714997" y="1182192"/>
                  </a:lnTo>
                  <a:lnTo>
                    <a:pt x="665035" y="1194346"/>
                  </a:lnTo>
                  <a:lnTo>
                    <a:pt x="613714" y="1201737"/>
                  </a:lnTo>
                  <a:lnTo>
                    <a:pt x="561327" y="1204226"/>
                  </a:lnTo>
                  <a:lnTo>
                    <a:pt x="508952" y="1201737"/>
                  </a:lnTo>
                  <a:lnTo>
                    <a:pt x="457631" y="1194346"/>
                  </a:lnTo>
                  <a:lnTo>
                    <a:pt x="407670" y="1182192"/>
                  </a:lnTo>
                  <a:lnTo>
                    <a:pt x="359346" y="1165377"/>
                  </a:lnTo>
                  <a:lnTo>
                    <a:pt x="312940" y="1144016"/>
                  </a:lnTo>
                  <a:lnTo>
                    <a:pt x="268757" y="1118222"/>
                  </a:lnTo>
                  <a:lnTo>
                    <a:pt x="227088" y="1088136"/>
                  </a:lnTo>
                  <a:lnTo>
                    <a:pt x="188214" y="1053846"/>
                  </a:lnTo>
                  <a:lnTo>
                    <a:pt x="152984" y="1016050"/>
                  </a:lnTo>
                  <a:lnTo>
                    <a:pt x="122047" y="975525"/>
                  </a:lnTo>
                  <a:lnTo>
                    <a:pt x="95554" y="932561"/>
                  </a:lnTo>
                  <a:lnTo>
                    <a:pt x="73596" y="887425"/>
                  </a:lnTo>
                  <a:lnTo>
                    <a:pt x="56299" y="840397"/>
                  </a:lnTo>
                  <a:lnTo>
                    <a:pt x="43802" y="791781"/>
                  </a:lnTo>
                  <a:lnTo>
                    <a:pt x="36207" y="741857"/>
                  </a:lnTo>
                  <a:lnTo>
                    <a:pt x="33655" y="690880"/>
                  </a:lnTo>
                  <a:lnTo>
                    <a:pt x="36207" y="639914"/>
                  </a:lnTo>
                  <a:lnTo>
                    <a:pt x="43802" y="589991"/>
                  </a:lnTo>
                  <a:lnTo>
                    <a:pt x="56299" y="541375"/>
                  </a:lnTo>
                  <a:lnTo>
                    <a:pt x="73596" y="494347"/>
                  </a:lnTo>
                  <a:lnTo>
                    <a:pt x="95554" y="449211"/>
                  </a:lnTo>
                  <a:lnTo>
                    <a:pt x="122047" y="406247"/>
                  </a:lnTo>
                  <a:lnTo>
                    <a:pt x="152984" y="365721"/>
                  </a:lnTo>
                  <a:lnTo>
                    <a:pt x="169862" y="347611"/>
                  </a:lnTo>
                  <a:lnTo>
                    <a:pt x="210032" y="364223"/>
                  </a:lnTo>
                  <a:lnTo>
                    <a:pt x="260350" y="370840"/>
                  </a:lnTo>
                  <a:lnTo>
                    <a:pt x="310654" y="364223"/>
                  </a:lnTo>
                  <a:lnTo>
                    <a:pt x="355854" y="345516"/>
                  </a:lnTo>
                  <a:lnTo>
                    <a:pt x="394157" y="316522"/>
                  </a:lnTo>
                  <a:lnTo>
                    <a:pt x="423735" y="278993"/>
                  </a:lnTo>
                  <a:lnTo>
                    <a:pt x="442810" y="234708"/>
                  </a:lnTo>
                  <a:lnTo>
                    <a:pt x="449008" y="189534"/>
                  </a:lnTo>
                  <a:lnTo>
                    <a:pt x="457631" y="187426"/>
                  </a:lnTo>
                  <a:lnTo>
                    <a:pt x="508952" y="180035"/>
                  </a:lnTo>
                  <a:lnTo>
                    <a:pt x="561340" y="177546"/>
                  </a:lnTo>
                  <a:lnTo>
                    <a:pt x="613714" y="180035"/>
                  </a:lnTo>
                  <a:lnTo>
                    <a:pt x="665035" y="187426"/>
                  </a:lnTo>
                  <a:lnTo>
                    <a:pt x="714997" y="199580"/>
                  </a:lnTo>
                  <a:lnTo>
                    <a:pt x="763320" y="216395"/>
                  </a:lnTo>
                  <a:lnTo>
                    <a:pt x="809726" y="237756"/>
                  </a:lnTo>
                  <a:lnTo>
                    <a:pt x="853909" y="263550"/>
                  </a:lnTo>
                  <a:lnTo>
                    <a:pt x="895578" y="293636"/>
                  </a:lnTo>
                  <a:lnTo>
                    <a:pt x="934466" y="327914"/>
                  </a:lnTo>
                  <a:lnTo>
                    <a:pt x="969683" y="365721"/>
                  </a:lnTo>
                  <a:lnTo>
                    <a:pt x="1000620" y="406247"/>
                  </a:lnTo>
                  <a:lnTo>
                    <a:pt x="1027112" y="449211"/>
                  </a:lnTo>
                  <a:lnTo>
                    <a:pt x="1049070" y="494347"/>
                  </a:lnTo>
                  <a:lnTo>
                    <a:pt x="1066368" y="541375"/>
                  </a:lnTo>
                  <a:lnTo>
                    <a:pt x="1078865" y="589991"/>
                  </a:lnTo>
                  <a:lnTo>
                    <a:pt x="1086459" y="639914"/>
                  </a:lnTo>
                  <a:lnTo>
                    <a:pt x="1089025" y="690880"/>
                  </a:lnTo>
                  <a:lnTo>
                    <a:pt x="1089025" y="503859"/>
                  </a:lnTo>
                  <a:lnTo>
                    <a:pt x="1070483" y="460298"/>
                  </a:lnTo>
                  <a:lnTo>
                    <a:pt x="1048029" y="418388"/>
                  </a:lnTo>
                  <a:lnTo>
                    <a:pt x="1021778" y="378371"/>
                  </a:lnTo>
                  <a:lnTo>
                    <a:pt x="991806" y="340436"/>
                  </a:lnTo>
                  <a:lnTo>
                    <a:pt x="958215" y="304800"/>
                  </a:lnTo>
                  <a:lnTo>
                    <a:pt x="921639" y="272122"/>
                  </a:lnTo>
                  <a:lnTo>
                    <a:pt x="882675" y="242976"/>
                  </a:lnTo>
                  <a:lnTo>
                    <a:pt x="841540" y="217424"/>
                  </a:lnTo>
                  <a:lnTo>
                    <a:pt x="798461" y="195580"/>
                  </a:lnTo>
                  <a:lnTo>
                    <a:pt x="753706" y="177546"/>
                  </a:lnTo>
                  <a:lnTo>
                    <a:pt x="707288" y="163334"/>
                  </a:lnTo>
                  <a:lnTo>
                    <a:pt x="659650" y="153085"/>
                  </a:lnTo>
                  <a:lnTo>
                    <a:pt x="610920" y="146875"/>
                  </a:lnTo>
                  <a:lnTo>
                    <a:pt x="561340" y="144780"/>
                  </a:lnTo>
                  <a:lnTo>
                    <a:pt x="511746" y="146875"/>
                  </a:lnTo>
                  <a:lnTo>
                    <a:pt x="463016" y="153085"/>
                  </a:lnTo>
                  <a:lnTo>
                    <a:pt x="445643" y="156832"/>
                  </a:lnTo>
                  <a:lnTo>
                    <a:pt x="442810" y="136144"/>
                  </a:lnTo>
                  <a:lnTo>
                    <a:pt x="423735" y="91859"/>
                  </a:lnTo>
                  <a:lnTo>
                    <a:pt x="394157" y="54330"/>
                  </a:lnTo>
                  <a:lnTo>
                    <a:pt x="355854" y="25336"/>
                  </a:lnTo>
                  <a:lnTo>
                    <a:pt x="310654" y="6629"/>
                  </a:lnTo>
                  <a:lnTo>
                    <a:pt x="260350" y="0"/>
                  </a:lnTo>
                  <a:lnTo>
                    <a:pt x="210032" y="6629"/>
                  </a:lnTo>
                  <a:lnTo>
                    <a:pt x="164833" y="25336"/>
                  </a:lnTo>
                  <a:lnTo>
                    <a:pt x="126530" y="54330"/>
                  </a:lnTo>
                  <a:lnTo>
                    <a:pt x="96951" y="91859"/>
                  </a:lnTo>
                  <a:lnTo>
                    <a:pt x="77876" y="136144"/>
                  </a:lnTo>
                  <a:lnTo>
                    <a:pt x="71120" y="185420"/>
                  </a:lnTo>
                  <a:lnTo>
                    <a:pt x="77876" y="234708"/>
                  </a:lnTo>
                  <a:lnTo>
                    <a:pt x="96951" y="278993"/>
                  </a:lnTo>
                  <a:lnTo>
                    <a:pt x="126530" y="316522"/>
                  </a:lnTo>
                  <a:lnTo>
                    <a:pt x="142189" y="328383"/>
                  </a:lnTo>
                  <a:lnTo>
                    <a:pt x="130797" y="340436"/>
                  </a:lnTo>
                  <a:lnTo>
                    <a:pt x="100812" y="378371"/>
                  </a:lnTo>
                  <a:lnTo>
                    <a:pt x="74574" y="418388"/>
                  </a:lnTo>
                  <a:lnTo>
                    <a:pt x="52133" y="460298"/>
                  </a:lnTo>
                  <a:lnTo>
                    <a:pt x="33591" y="503885"/>
                  </a:lnTo>
                  <a:lnTo>
                    <a:pt x="19024" y="548932"/>
                  </a:lnTo>
                  <a:lnTo>
                    <a:pt x="8509" y="595261"/>
                  </a:lnTo>
                  <a:lnTo>
                    <a:pt x="2133" y="642645"/>
                  </a:lnTo>
                  <a:lnTo>
                    <a:pt x="0" y="690880"/>
                  </a:lnTo>
                  <a:lnTo>
                    <a:pt x="2133" y="739140"/>
                  </a:lnTo>
                  <a:lnTo>
                    <a:pt x="8521" y="786536"/>
                  </a:lnTo>
                  <a:lnTo>
                    <a:pt x="19037" y="832891"/>
                  </a:lnTo>
                  <a:lnTo>
                    <a:pt x="33629" y="877976"/>
                  </a:lnTo>
                  <a:lnTo>
                    <a:pt x="52184" y="921575"/>
                  </a:lnTo>
                  <a:lnTo>
                    <a:pt x="74637" y="963498"/>
                  </a:lnTo>
                  <a:lnTo>
                    <a:pt x="100888" y="1003503"/>
                  </a:lnTo>
                  <a:lnTo>
                    <a:pt x="130860" y="1041400"/>
                  </a:lnTo>
                  <a:lnTo>
                    <a:pt x="164465" y="1076960"/>
                  </a:lnTo>
                  <a:lnTo>
                    <a:pt x="201028" y="1109649"/>
                  </a:lnTo>
                  <a:lnTo>
                    <a:pt x="239991" y="1138796"/>
                  </a:lnTo>
                  <a:lnTo>
                    <a:pt x="281127" y="1164336"/>
                  </a:lnTo>
                  <a:lnTo>
                    <a:pt x="324205" y="1186180"/>
                  </a:lnTo>
                  <a:lnTo>
                    <a:pt x="369036" y="1204252"/>
                  </a:lnTo>
                  <a:lnTo>
                    <a:pt x="415378" y="1218450"/>
                  </a:lnTo>
                  <a:lnTo>
                    <a:pt x="463016" y="1228686"/>
                  </a:lnTo>
                  <a:lnTo>
                    <a:pt x="511746" y="1234897"/>
                  </a:lnTo>
                  <a:lnTo>
                    <a:pt x="561340" y="1236980"/>
                  </a:lnTo>
                  <a:lnTo>
                    <a:pt x="610920" y="1234897"/>
                  </a:lnTo>
                  <a:lnTo>
                    <a:pt x="659650" y="1228686"/>
                  </a:lnTo>
                  <a:lnTo>
                    <a:pt x="707288" y="1218450"/>
                  </a:lnTo>
                  <a:lnTo>
                    <a:pt x="753630" y="1204252"/>
                  </a:lnTo>
                  <a:lnTo>
                    <a:pt x="798461" y="1186180"/>
                  </a:lnTo>
                  <a:lnTo>
                    <a:pt x="841540" y="1164336"/>
                  </a:lnTo>
                  <a:lnTo>
                    <a:pt x="882675" y="1138796"/>
                  </a:lnTo>
                  <a:lnTo>
                    <a:pt x="921639" y="1109649"/>
                  </a:lnTo>
                  <a:lnTo>
                    <a:pt x="958215" y="1076960"/>
                  </a:lnTo>
                  <a:lnTo>
                    <a:pt x="991806" y="1041400"/>
                  </a:lnTo>
                  <a:lnTo>
                    <a:pt x="1021778" y="1003503"/>
                  </a:lnTo>
                  <a:lnTo>
                    <a:pt x="1048029" y="963498"/>
                  </a:lnTo>
                  <a:lnTo>
                    <a:pt x="1070483" y="921575"/>
                  </a:lnTo>
                  <a:lnTo>
                    <a:pt x="1089037" y="877976"/>
                  </a:lnTo>
                  <a:lnTo>
                    <a:pt x="1103630" y="832891"/>
                  </a:lnTo>
                  <a:lnTo>
                    <a:pt x="1114145" y="786536"/>
                  </a:lnTo>
                  <a:lnTo>
                    <a:pt x="1120533" y="739140"/>
                  </a:lnTo>
                  <a:lnTo>
                    <a:pt x="1122680" y="690880"/>
                  </a:lnTo>
                  <a:close/>
                </a:path>
              </a:pathLst>
            </a:custGeom>
            <a:solidFill>
              <a:srgbClr val="1152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85339" y="2844684"/>
              <a:ext cx="309880" cy="301625"/>
            </a:xfrm>
            <a:custGeom>
              <a:avLst/>
              <a:gdLst/>
              <a:ahLst/>
              <a:cxnLst/>
              <a:rect l="l" t="t" r="r" b="b"/>
              <a:pathLst>
                <a:path w="309880" h="301625">
                  <a:moveTo>
                    <a:pt x="154753" y="0"/>
                  </a:moveTo>
                  <a:lnTo>
                    <a:pt x="105840" y="7683"/>
                  </a:lnTo>
                  <a:lnTo>
                    <a:pt x="63359" y="29079"/>
                  </a:lnTo>
                  <a:lnTo>
                    <a:pt x="29859" y="61703"/>
                  </a:lnTo>
                  <a:lnTo>
                    <a:pt x="7889" y="103073"/>
                  </a:lnTo>
                  <a:lnTo>
                    <a:pt x="0" y="150706"/>
                  </a:lnTo>
                  <a:lnTo>
                    <a:pt x="7889" y="198329"/>
                  </a:lnTo>
                  <a:lnTo>
                    <a:pt x="29859" y="239691"/>
                  </a:lnTo>
                  <a:lnTo>
                    <a:pt x="63359" y="272309"/>
                  </a:lnTo>
                  <a:lnTo>
                    <a:pt x="105840" y="293700"/>
                  </a:lnTo>
                  <a:lnTo>
                    <a:pt x="154753" y="301382"/>
                  </a:lnTo>
                  <a:lnTo>
                    <a:pt x="203667" y="293700"/>
                  </a:lnTo>
                  <a:lnTo>
                    <a:pt x="246152" y="272309"/>
                  </a:lnTo>
                  <a:lnTo>
                    <a:pt x="279656" y="239691"/>
                  </a:lnTo>
                  <a:lnTo>
                    <a:pt x="301630" y="198329"/>
                  </a:lnTo>
                  <a:lnTo>
                    <a:pt x="309521" y="150706"/>
                  </a:lnTo>
                  <a:lnTo>
                    <a:pt x="301630" y="103073"/>
                  </a:lnTo>
                  <a:lnTo>
                    <a:pt x="279656" y="61703"/>
                  </a:lnTo>
                  <a:lnTo>
                    <a:pt x="246151" y="29079"/>
                  </a:lnTo>
                  <a:lnTo>
                    <a:pt x="203667" y="7683"/>
                  </a:lnTo>
                  <a:lnTo>
                    <a:pt x="154753" y="0"/>
                  </a:lnTo>
                  <a:close/>
                </a:path>
              </a:pathLst>
            </a:custGeom>
            <a:solidFill>
              <a:srgbClr val="F78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20148" y="2878591"/>
              <a:ext cx="239918" cy="23358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198369" y="3374389"/>
              <a:ext cx="0" cy="1554480"/>
            </a:xfrm>
            <a:custGeom>
              <a:avLst/>
              <a:gdLst/>
              <a:ahLst/>
              <a:cxnLst/>
              <a:rect l="l" t="t" r="r" b="b"/>
              <a:pathLst>
                <a:path h="1554479">
                  <a:moveTo>
                    <a:pt x="0" y="155448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35759" y="3672839"/>
              <a:ext cx="1122680" cy="762000"/>
            </a:xfrm>
            <a:custGeom>
              <a:avLst/>
              <a:gdLst/>
              <a:ahLst/>
              <a:cxnLst/>
              <a:rect l="l" t="t" r="r" b="b"/>
              <a:pathLst>
                <a:path w="1122680" h="762000">
                  <a:moveTo>
                    <a:pt x="731012" y="0"/>
                  </a:moveTo>
                  <a:lnTo>
                    <a:pt x="391667" y="0"/>
                  </a:lnTo>
                  <a:lnTo>
                    <a:pt x="340185" y="3303"/>
                  </a:lnTo>
                  <a:lnTo>
                    <a:pt x="290025" y="13052"/>
                  </a:lnTo>
                  <a:lnTo>
                    <a:pt x="241792" y="29003"/>
                  </a:lnTo>
                  <a:lnTo>
                    <a:pt x="196087" y="50912"/>
                  </a:lnTo>
                  <a:lnTo>
                    <a:pt x="153516" y="78537"/>
                  </a:lnTo>
                  <a:lnTo>
                    <a:pt x="114681" y="111633"/>
                  </a:lnTo>
                  <a:lnTo>
                    <a:pt x="80697" y="149348"/>
                  </a:lnTo>
                  <a:lnTo>
                    <a:pt x="52323" y="190725"/>
                  </a:lnTo>
                  <a:lnTo>
                    <a:pt x="29813" y="235172"/>
                  </a:lnTo>
                  <a:lnTo>
                    <a:pt x="13419" y="282095"/>
                  </a:lnTo>
                  <a:lnTo>
                    <a:pt x="3397" y="330902"/>
                  </a:lnTo>
                  <a:lnTo>
                    <a:pt x="0" y="381000"/>
                  </a:lnTo>
                  <a:lnTo>
                    <a:pt x="3397" y="431097"/>
                  </a:lnTo>
                  <a:lnTo>
                    <a:pt x="13419" y="479904"/>
                  </a:lnTo>
                  <a:lnTo>
                    <a:pt x="29813" y="526827"/>
                  </a:lnTo>
                  <a:lnTo>
                    <a:pt x="52324" y="571274"/>
                  </a:lnTo>
                  <a:lnTo>
                    <a:pt x="80697" y="612651"/>
                  </a:lnTo>
                  <a:lnTo>
                    <a:pt x="114681" y="650367"/>
                  </a:lnTo>
                  <a:lnTo>
                    <a:pt x="153516" y="683462"/>
                  </a:lnTo>
                  <a:lnTo>
                    <a:pt x="196088" y="711087"/>
                  </a:lnTo>
                  <a:lnTo>
                    <a:pt x="241792" y="732996"/>
                  </a:lnTo>
                  <a:lnTo>
                    <a:pt x="290025" y="748947"/>
                  </a:lnTo>
                  <a:lnTo>
                    <a:pt x="340185" y="758696"/>
                  </a:lnTo>
                  <a:lnTo>
                    <a:pt x="391667" y="762000"/>
                  </a:lnTo>
                  <a:lnTo>
                    <a:pt x="731012" y="762000"/>
                  </a:lnTo>
                  <a:lnTo>
                    <a:pt x="780135" y="759031"/>
                  </a:lnTo>
                  <a:lnTo>
                    <a:pt x="827440" y="750365"/>
                  </a:lnTo>
                  <a:lnTo>
                    <a:pt x="872558" y="736356"/>
                  </a:lnTo>
                  <a:lnTo>
                    <a:pt x="915123" y="717363"/>
                  </a:lnTo>
                  <a:lnTo>
                    <a:pt x="954766" y="693742"/>
                  </a:lnTo>
                  <a:lnTo>
                    <a:pt x="991121" y="665850"/>
                  </a:lnTo>
                  <a:lnTo>
                    <a:pt x="1023821" y="634044"/>
                  </a:lnTo>
                  <a:lnTo>
                    <a:pt x="1052497" y="598681"/>
                  </a:lnTo>
                  <a:lnTo>
                    <a:pt x="1076783" y="560118"/>
                  </a:lnTo>
                  <a:lnTo>
                    <a:pt x="1096312" y="518711"/>
                  </a:lnTo>
                  <a:lnTo>
                    <a:pt x="1110716" y="474818"/>
                  </a:lnTo>
                  <a:lnTo>
                    <a:pt x="1119627" y="428795"/>
                  </a:lnTo>
                  <a:lnTo>
                    <a:pt x="1122679" y="381000"/>
                  </a:lnTo>
                  <a:lnTo>
                    <a:pt x="1119282" y="330902"/>
                  </a:lnTo>
                  <a:lnTo>
                    <a:pt x="1109260" y="282095"/>
                  </a:lnTo>
                  <a:lnTo>
                    <a:pt x="1092866" y="235172"/>
                  </a:lnTo>
                  <a:lnTo>
                    <a:pt x="1070355" y="190725"/>
                  </a:lnTo>
                  <a:lnTo>
                    <a:pt x="1041982" y="149348"/>
                  </a:lnTo>
                  <a:lnTo>
                    <a:pt x="1007998" y="111633"/>
                  </a:lnTo>
                  <a:lnTo>
                    <a:pt x="969163" y="78537"/>
                  </a:lnTo>
                  <a:lnTo>
                    <a:pt x="926592" y="50912"/>
                  </a:lnTo>
                  <a:lnTo>
                    <a:pt x="880887" y="29003"/>
                  </a:lnTo>
                  <a:lnTo>
                    <a:pt x="832654" y="13052"/>
                  </a:lnTo>
                  <a:lnTo>
                    <a:pt x="782494" y="3303"/>
                  </a:lnTo>
                  <a:lnTo>
                    <a:pt x="731012" y="0"/>
                  </a:lnTo>
                  <a:close/>
                </a:path>
              </a:pathLst>
            </a:custGeom>
            <a:solidFill>
              <a:srgbClr val="1152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4025900" y="2136139"/>
            <a:ext cx="1153160" cy="2807335"/>
            <a:chOff x="4025900" y="2136139"/>
            <a:chExt cx="1153160" cy="2807335"/>
          </a:xfrm>
        </p:grpSpPr>
        <p:sp>
          <p:nvSpPr>
            <p:cNvPr id="12" name="object 12"/>
            <p:cNvSpPr/>
            <p:nvPr/>
          </p:nvSpPr>
          <p:spPr>
            <a:xfrm>
              <a:off x="4025900" y="2136139"/>
              <a:ext cx="1122680" cy="1236980"/>
            </a:xfrm>
            <a:custGeom>
              <a:avLst/>
              <a:gdLst/>
              <a:ahLst/>
              <a:cxnLst/>
              <a:rect l="l" t="t" r="r" b="b"/>
              <a:pathLst>
                <a:path w="1122679" h="1236979">
                  <a:moveTo>
                    <a:pt x="1122680" y="690880"/>
                  </a:moveTo>
                  <a:lnTo>
                    <a:pt x="1120533" y="642645"/>
                  </a:lnTo>
                  <a:lnTo>
                    <a:pt x="1114145" y="595261"/>
                  </a:lnTo>
                  <a:lnTo>
                    <a:pt x="1103630" y="548932"/>
                  </a:lnTo>
                  <a:lnTo>
                    <a:pt x="1089037" y="503885"/>
                  </a:lnTo>
                  <a:lnTo>
                    <a:pt x="1089025" y="690880"/>
                  </a:lnTo>
                  <a:lnTo>
                    <a:pt x="1086459" y="741857"/>
                  </a:lnTo>
                  <a:lnTo>
                    <a:pt x="1078865" y="791781"/>
                  </a:lnTo>
                  <a:lnTo>
                    <a:pt x="1066368" y="840397"/>
                  </a:lnTo>
                  <a:lnTo>
                    <a:pt x="1049083" y="887425"/>
                  </a:lnTo>
                  <a:lnTo>
                    <a:pt x="1027112" y="932561"/>
                  </a:lnTo>
                  <a:lnTo>
                    <a:pt x="1000620" y="975525"/>
                  </a:lnTo>
                  <a:lnTo>
                    <a:pt x="969683" y="1016050"/>
                  </a:lnTo>
                  <a:lnTo>
                    <a:pt x="934466" y="1053846"/>
                  </a:lnTo>
                  <a:lnTo>
                    <a:pt x="895578" y="1088136"/>
                  </a:lnTo>
                  <a:lnTo>
                    <a:pt x="853909" y="1118222"/>
                  </a:lnTo>
                  <a:lnTo>
                    <a:pt x="809726" y="1144016"/>
                  </a:lnTo>
                  <a:lnTo>
                    <a:pt x="763333" y="1165377"/>
                  </a:lnTo>
                  <a:lnTo>
                    <a:pt x="714997" y="1182192"/>
                  </a:lnTo>
                  <a:lnTo>
                    <a:pt x="665035" y="1194346"/>
                  </a:lnTo>
                  <a:lnTo>
                    <a:pt x="613714" y="1201737"/>
                  </a:lnTo>
                  <a:lnTo>
                    <a:pt x="561327" y="1204226"/>
                  </a:lnTo>
                  <a:lnTo>
                    <a:pt x="508952" y="1201737"/>
                  </a:lnTo>
                  <a:lnTo>
                    <a:pt x="457631" y="1194346"/>
                  </a:lnTo>
                  <a:lnTo>
                    <a:pt x="407670" y="1182192"/>
                  </a:lnTo>
                  <a:lnTo>
                    <a:pt x="359346" y="1165377"/>
                  </a:lnTo>
                  <a:lnTo>
                    <a:pt x="312940" y="1144016"/>
                  </a:lnTo>
                  <a:lnTo>
                    <a:pt x="268757" y="1118222"/>
                  </a:lnTo>
                  <a:lnTo>
                    <a:pt x="227088" y="1088136"/>
                  </a:lnTo>
                  <a:lnTo>
                    <a:pt x="188214" y="1053846"/>
                  </a:lnTo>
                  <a:lnTo>
                    <a:pt x="152984" y="1016050"/>
                  </a:lnTo>
                  <a:lnTo>
                    <a:pt x="122047" y="975525"/>
                  </a:lnTo>
                  <a:lnTo>
                    <a:pt x="95554" y="932561"/>
                  </a:lnTo>
                  <a:lnTo>
                    <a:pt x="73583" y="887425"/>
                  </a:lnTo>
                  <a:lnTo>
                    <a:pt x="56299" y="840397"/>
                  </a:lnTo>
                  <a:lnTo>
                    <a:pt x="43802" y="791781"/>
                  </a:lnTo>
                  <a:lnTo>
                    <a:pt x="36207" y="741857"/>
                  </a:lnTo>
                  <a:lnTo>
                    <a:pt x="33655" y="690880"/>
                  </a:lnTo>
                  <a:lnTo>
                    <a:pt x="36207" y="639914"/>
                  </a:lnTo>
                  <a:lnTo>
                    <a:pt x="43802" y="589991"/>
                  </a:lnTo>
                  <a:lnTo>
                    <a:pt x="56299" y="541375"/>
                  </a:lnTo>
                  <a:lnTo>
                    <a:pt x="73583" y="494347"/>
                  </a:lnTo>
                  <a:lnTo>
                    <a:pt x="95554" y="449211"/>
                  </a:lnTo>
                  <a:lnTo>
                    <a:pt x="122047" y="406247"/>
                  </a:lnTo>
                  <a:lnTo>
                    <a:pt x="152984" y="365721"/>
                  </a:lnTo>
                  <a:lnTo>
                    <a:pt x="188214" y="327914"/>
                  </a:lnTo>
                  <a:lnTo>
                    <a:pt x="191528" y="324993"/>
                  </a:lnTo>
                  <a:lnTo>
                    <a:pt x="218833" y="345516"/>
                  </a:lnTo>
                  <a:lnTo>
                    <a:pt x="264325" y="364223"/>
                  </a:lnTo>
                  <a:lnTo>
                    <a:pt x="314960" y="370840"/>
                  </a:lnTo>
                  <a:lnTo>
                    <a:pt x="365582" y="364223"/>
                  </a:lnTo>
                  <a:lnTo>
                    <a:pt x="411073" y="345516"/>
                  </a:lnTo>
                  <a:lnTo>
                    <a:pt x="449643" y="316522"/>
                  </a:lnTo>
                  <a:lnTo>
                    <a:pt x="479437" y="278993"/>
                  </a:lnTo>
                  <a:lnTo>
                    <a:pt x="498640" y="234708"/>
                  </a:lnTo>
                  <a:lnTo>
                    <a:pt x="505460" y="185420"/>
                  </a:lnTo>
                  <a:lnTo>
                    <a:pt x="504786" y="180644"/>
                  </a:lnTo>
                  <a:lnTo>
                    <a:pt x="508952" y="180035"/>
                  </a:lnTo>
                  <a:lnTo>
                    <a:pt x="561340" y="177546"/>
                  </a:lnTo>
                  <a:lnTo>
                    <a:pt x="613714" y="180035"/>
                  </a:lnTo>
                  <a:lnTo>
                    <a:pt x="665035" y="187426"/>
                  </a:lnTo>
                  <a:lnTo>
                    <a:pt x="714997" y="199580"/>
                  </a:lnTo>
                  <a:lnTo>
                    <a:pt x="763333" y="216395"/>
                  </a:lnTo>
                  <a:lnTo>
                    <a:pt x="809726" y="237756"/>
                  </a:lnTo>
                  <a:lnTo>
                    <a:pt x="853909" y="263550"/>
                  </a:lnTo>
                  <a:lnTo>
                    <a:pt x="895578" y="293636"/>
                  </a:lnTo>
                  <a:lnTo>
                    <a:pt x="934466" y="327914"/>
                  </a:lnTo>
                  <a:lnTo>
                    <a:pt x="969683" y="365721"/>
                  </a:lnTo>
                  <a:lnTo>
                    <a:pt x="1000620" y="406247"/>
                  </a:lnTo>
                  <a:lnTo>
                    <a:pt x="1027112" y="449211"/>
                  </a:lnTo>
                  <a:lnTo>
                    <a:pt x="1049083" y="494347"/>
                  </a:lnTo>
                  <a:lnTo>
                    <a:pt x="1066368" y="541375"/>
                  </a:lnTo>
                  <a:lnTo>
                    <a:pt x="1078865" y="589991"/>
                  </a:lnTo>
                  <a:lnTo>
                    <a:pt x="1086459" y="639914"/>
                  </a:lnTo>
                  <a:lnTo>
                    <a:pt x="1089025" y="690880"/>
                  </a:lnTo>
                  <a:lnTo>
                    <a:pt x="1089025" y="503859"/>
                  </a:lnTo>
                  <a:lnTo>
                    <a:pt x="1070483" y="460298"/>
                  </a:lnTo>
                  <a:lnTo>
                    <a:pt x="1048029" y="418388"/>
                  </a:lnTo>
                  <a:lnTo>
                    <a:pt x="1021778" y="378371"/>
                  </a:lnTo>
                  <a:lnTo>
                    <a:pt x="991806" y="340436"/>
                  </a:lnTo>
                  <a:lnTo>
                    <a:pt x="958215" y="304800"/>
                  </a:lnTo>
                  <a:lnTo>
                    <a:pt x="921639" y="272122"/>
                  </a:lnTo>
                  <a:lnTo>
                    <a:pt x="882675" y="242976"/>
                  </a:lnTo>
                  <a:lnTo>
                    <a:pt x="841540" y="217424"/>
                  </a:lnTo>
                  <a:lnTo>
                    <a:pt x="798461" y="195580"/>
                  </a:lnTo>
                  <a:lnTo>
                    <a:pt x="753706" y="177546"/>
                  </a:lnTo>
                  <a:lnTo>
                    <a:pt x="707288" y="163334"/>
                  </a:lnTo>
                  <a:lnTo>
                    <a:pt x="659650" y="153085"/>
                  </a:lnTo>
                  <a:lnTo>
                    <a:pt x="610920" y="146875"/>
                  </a:lnTo>
                  <a:lnTo>
                    <a:pt x="561340" y="144780"/>
                  </a:lnTo>
                  <a:lnTo>
                    <a:pt x="511746" y="146875"/>
                  </a:lnTo>
                  <a:lnTo>
                    <a:pt x="500316" y="148336"/>
                  </a:lnTo>
                  <a:lnTo>
                    <a:pt x="498640" y="136144"/>
                  </a:lnTo>
                  <a:lnTo>
                    <a:pt x="479437" y="91859"/>
                  </a:lnTo>
                  <a:lnTo>
                    <a:pt x="449643" y="54330"/>
                  </a:lnTo>
                  <a:lnTo>
                    <a:pt x="411073" y="25336"/>
                  </a:lnTo>
                  <a:lnTo>
                    <a:pt x="365582" y="6629"/>
                  </a:lnTo>
                  <a:lnTo>
                    <a:pt x="314960" y="0"/>
                  </a:lnTo>
                  <a:lnTo>
                    <a:pt x="264325" y="6629"/>
                  </a:lnTo>
                  <a:lnTo>
                    <a:pt x="218833" y="25336"/>
                  </a:lnTo>
                  <a:lnTo>
                    <a:pt x="180276" y="54330"/>
                  </a:lnTo>
                  <a:lnTo>
                    <a:pt x="150469" y="91859"/>
                  </a:lnTo>
                  <a:lnTo>
                    <a:pt x="131267" y="136144"/>
                  </a:lnTo>
                  <a:lnTo>
                    <a:pt x="124460" y="185420"/>
                  </a:lnTo>
                  <a:lnTo>
                    <a:pt x="131267" y="234708"/>
                  </a:lnTo>
                  <a:lnTo>
                    <a:pt x="150469" y="278993"/>
                  </a:lnTo>
                  <a:lnTo>
                    <a:pt x="168262" y="301409"/>
                  </a:lnTo>
                  <a:lnTo>
                    <a:pt x="164465" y="304800"/>
                  </a:lnTo>
                  <a:lnTo>
                    <a:pt x="130797" y="340436"/>
                  </a:lnTo>
                  <a:lnTo>
                    <a:pt x="100812" y="378371"/>
                  </a:lnTo>
                  <a:lnTo>
                    <a:pt x="74574" y="418388"/>
                  </a:lnTo>
                  <a:lnTo>
                    <a:pt x="52133" y="460298"/>
                  </a:lnTo>
                  <a:lnTo>
                    <a:pt x="33591" y="503885"/>
                  </a:lnTo>
                  <a:lnTo>
                    <a:pt x="19024" y="548932"/>
                  </a:lnTo>
                  <a:lnTo>
                    <a:pt x="8509" y="595261"/>
                  </a:lnTo>
                  <a:lnTo>
                    <a:pt x="2133" y="642645"/>
                  </a:lnTo>
                  <a:lnTo>
                    <a:pt x="0" y="690880"/>
                  </a:lnTo>
                  <a:lnTo>
                    <a:pt x="2133" y="739140"/>
                  </a:lnTo>
                  <a:lnTo>
                    <a:pt x="8521" y="786536"/>
                  </a:lnTo>
                  <a:lnTo>
                    <a:pt x="19037" y="832891"/>
                  </a:lnTo>
                  <a:lnTo>
                    <a:pt x="33629" y="877976"/>
                  </a:lnTo>
                  <a:lnTo>
                    <a:pt x="52184" y="921575"/>
                  </a:lnTo>
                  <a:lnTo>
                    <a:pt x="74637" y="963498"/>
                  </a:lnTo>
                  <a:lnTo>
                    <a:pt x="100888" y="1003503"/>
                  </a:lnTo>
                  <a:lnTo>
                    <a:pt x="130860" y="1041400"/>
                  </a:lnTo>
                  <a:lnTo>
                    <a:pt x="164465" y="1076960"/>
                  </a:lnTo>
                  <a:lnTo>
                    <a:pt x="201028" y="1109649"/>
                  </a:lnTo>
                  <a:lnTo>
                    <a:pt x="239991" y="1138796"/>
                  </a:lnTo>
                  <a:lnTo>
                    <a:pt x="281127" y="1164336"/>
                  </a:lnTo>
                  <a:lnTo>
                    <a:pt x="324205" y="1186180"/>
                  </a:lnTo>
                  <a:lnTo>
                    <a:pt x="369036" y="1204252"/>
                  </a:lnTo>
                  <a:lnTo>
                    <a:pt x="415378" y="1218450"/>
                  </a:lnTo>
                  <a:lnTo>
                    <a:pt x="463016" y="1228686"/>
                  </a:lnTo>
                  <a:lnTo>
                    <a:pt x="511746" y="1234897"/>
                  </a:lnTo>
                  <a:lnTo>
                    <a:pt x="561340" y="1236980"/>
                  </a:lnTo>
                  <a:lnTo>
                    <a:pt x="610920" y="1234897"/>
                  </a:lnTo>
                  <a:lnTo>
                    <a:pt x="659650" y="1228686"/>
                  </a:lnTo>
                  <a:lnTo>
                    <a:pt x="707288" y="1218450"/>
                  </a:lnTo>
                  <a:lnTo>
                    <a:pt x="753630" y="1204252"/>
                  </a:lnTo>
                  <a:lnTo>
                    <a:pt x="798461" y="1186180"/>
                  </a:lnTo>
                  <a:lnTo>
                    <a:pt x="841540" y="1164336"/>
                  </a:lnTo>
                  <a:lnTo>
                    <a:pt x="882675" y="1138796"/>
                  </a:lnTo>
                  <a:lnTo>
                    <a:pt x="921639" y="1109649"/>
                  </a:lnTo>
                  <a:lnTo>
                    <a:pt x="958215" y="1076960"/>
                  </a:lnTo>
                  <a:lnTo>
                    <a:pt x="991806" y="1041400"/>
                  </a:lnTo>
                  <a:lnTo>
                    <a:pt x="1021778" y="1003503"/>
                  </a:lnTo>
                  <a:lnTo>
                    <a:pt x="1048029" y="963498"/>
                  </a:lnTo>
                  <a:lnTo>
                    <a:pt x="1070483" y="921575"/>
                  </a:lnTo>
                  <a:lnTo>
                    <a:pt x="1089037" y="877976"/>
                  </a:lnTo>
                  <a:lnTo>
                    <a:pt x="1103630" y="832891"/>
                  </a:lnTo>
                  <a:lnTo>
                    <a:pt x="1114145" y="786536"/>
                  </a:lnTo>
                  <a:lnTo>
                    <a:pt x="1120533" y="739140"/>
                  </a:lnTo>
                  <a:lnTo>
                    <a:pt x="1122680" y="690880"/>
                  </a:lnTo>
                  <a:close/>
                </a:path>
              </a:pathLst>
            </a:custGeom>
            <a:solidFill>
              <a:srgbClr val="E8B3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603750" y="3374389"/>
              <a:ext cx="0" cy="1554480"/>
            </a:xfrm>
            <a:custGeom>
              <a:avLst/>
              <a:gdLst/>
              <a:ahLst/>
              <a:cxnLst/>
              <a:rect l="l" t="t" r="r" b="b"/>
              <a:pathLst>
                <a:path h="1554479">
                  <a:moveTo>
                    <a:pt x="0" y="155448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056380" y="3672839"/>
              <a:ext cx="1122680" cy="762000"/>
            </a:xfrm>
            <a:custGeom>
              <a:avLst/>
              <a:gdLst/>
              <a:ahLst/>
              <a:cxnLst/>
              <a:rect l="l" t="t" r="r" b="b"/>
              <a:pathLst>
                <a:path w="1122679" h="762000">
                  <a:moveTo>
                    <a:pt x="731012" y="0"/>
                  </a:moveTo>
                  <a:lnTo>
                    <a:pt x="391668" y="0"/>
                  </a:lnTo>
                  <a:lnTo>
                    <a:pt x="340185" y="3303"/>
                  </a:lnTo>
                  <a:lnTo>
                    <a:pt x="290025" y="13052"/>
                  </a:lnTo>
                  <a:lnTo>
                    <a:pt x="241792" y="29003"/>
                  </a:lnTo>
                  <a:lnTo>
                    <a:pt x="196088" y="50912"/>
                  </a:lnTo>
                  <a:lnTo>
                    <a:pt x="153516" y="78537"/>
                  </a:lnTo>
                  <a:lnTo>
                    <a:pt x="114681" y="111633"/>
                  </a:lnTo>
                  <a:lnTo>
                    <a:pt x="80697" y="149348"/>
                  </a:lnTo>
                  <a:lnTo>
                    <a:pt x="52324" y="190725"/>
                  </a:lnTo>
                  <a:lnTo>
                    <a:pt x="29813" y="235172"/>
                  </a:lnTo>
                  <a:lnTo>
                    <a:pt x="13419" y="282095"/>
                  </a:lnTo>
                  <a:lnTo>
                    <a:pt x="3397" y="330902"/>
                  </a:lnTo>
                  <a:lnTo>
                    <a:pt x="0" y="381000"/>
                  </a:lnTo>
                  <a:lnTo>
                    <a:pt x="3397" y="431097"/>
                  </a:lnTo>
                  <a:lnTo>
                    <a:pt x="13419" y="479904"/>
                  </a:lnTo>
                  <a:lnTo>
                    <a:pt x="29813" y="526827"/>
                  </a:lnTo>
                  <a:lnTo>
                    <a:pt x="52324" y="571274"/>
                  </a:lnTo>
                  <a:lnTo>
                    <a:pt x="80697" y="612651"/>
                  </a:lnTo>
                  <a:lnTo>
                    <a:pt x="114681" y="650367"/>
                  </a:lnTo>
                  <a:lnTo>
                    <a:pt x="153516" y="683462"/>
                  </a:lnTo>
                  <a:lnTo>
                    <a:pt x="196088" y="711087"/>
                  </a:lnTo>
                  <a:lnTo>
                    <a:pt x="241792" y="732996"/>
                  </a:lnTo>
                  <a:lnTo>
                    <a:pt x="290025" y="748947"/>
                  </a:lnTo>
                  <a:lnTo>
                    <a:pt x="340185" y="758696"/>
                  </a:lnTo>
                  <a:lnTo>
                    <a:pt x="391668" y="762000"/>
                  </a:lnTo>
                  <a:lnTo>
                    <a:pt x="731012" y="762000"/>
                  </a:lnTo>
                  <a:lnTo>
                    <a:pt x="780135" y="759031"/>
                  </a:lnTo>
                  <a:lnTo>
                    <a:pt x="827440" y="750365"/>
                  </a:lnTo>
                  <a:lnTo>
                    <a:pt x="872558" y="736356"/>
                  </a:lnTo>
                  <a:lnTo>
                    <a:pt x="915123" y="717363"/>
                  </a:lnTo>
                  <a:lnTo>
                    <a:pt x="954766" y="693742"/>
                  </a:lnTo>
                  <a:lnTo>
                    <a:pt x="991121" y="665850"/>
                  </a:lnTo>
                  <a:lnTo>
                    <a:pt x="1023821" y="634044"/>
                  </a:lnTo>
                  <a:lnTo>
                    <a:pt x="1052497" y="598681"/>
                  </a:lnTo>
                  <a:lnTo>
                    <a:pt x="1076783" y="560118"/>
                  </a:lnTo>
                  <a:lnTo>
                    <a:pt x="1096312" y="518711"/>
                  </a:lnTo>
                  <a:lnTo>
                    <a:pt x="1110716" y="474818"/>
                  </a:lnTo>
                  <a:lnTo>
                    <a:pt x="1119627" y="428795"/>
                  </a:lnTo>
                  <a:lnTo>
                    <a:pt x="1122680" y="381000"/>
                  </a:lnTo>
                  <a:lnTo>
                    <a:pt x="1119282" y="330902"/>
                  </a:lnTo>
                  <a:lnTo>
                    <a:pt x="1109260" y="282095"/>
                  </a:lnTo>
                  <a:lnTo>
                    <a:pt x="1092866" y="235172"/>
                  </a:lnTo>
                  <a:lnTo>
                    <a:pt x="1070356" y="190725"/>
                  </a:lnTo>
                  <a:lnTo>
                    <a:pt x="1041982" y="149348"/>
                  </a:lnTo>
                  <a:lnTo>
                    <a:pt x="1007999" y="111633"/>
                  </a:lnTo>
                  <a:lnTo>
                    <a:pt x="969163" y="78537"/>
                  </a:lnTo>
                  <a:lnTo>
                    <a:pt x="926592" y="50912"/>
                  </a:lnTo>
                  <a:lnTo>
                    <a:pt x="880887" y="29003"/>
                  </a:lnTo>
                  <a:lnTo>
                    <a:pt x="832654" y="13052"/>
                  </a:lnTo>
                  <a:lnTo>
                    <a:pt x="782494" y="3303"/>
                  </a:lnTo>
                  <a:lnTo>
                    <a:pt x="731012" y="0"/>
                  </a:lnTo>
                  <a:close/>
                </a:path>
              </a:pathLst>
            </a:custGeom>
            <a:solidFill>
              <a:srgbClr val="E8B3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5229859" y="2136139"/>
            <a:ext cx="3048635" cy="2845435"/>
            <a:chOff x="5229859" y="2136139"/>
            <a:chExt cx="3048635" cy="2845435"/>
          </a:xfrm>
        </p:grpSpPr>
        <p:sp>
          <p:nvSpPr>
            <p:cNvPr id="16" name="object 16"/>
            <p:cNvSpPr/>
            <p:nvPr/>
          </p:nvSpPr>
          <p:spPr>
            <a:xfrm>
              <a:off x="8263889" y="3412489"/>
              <a:ext cx="0" cy="1554480"/>
            </a:xfrm>
            <a:custGeom>
              <a:avLst/>
              <a:gdLst/>
              <a:ahLst/>
              <a:cxnLst/>
              <a:rect l="l" t="t" r="r" b="b"/>
              <a:pathLst>
                <a:path h="1554479">
                  <a:moveTo>
                    <a:pt x="0" y="155448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82259" y="2136139"/>
              <a:ext cx="381000" cy="370840"/>
            </a:xfrm>
            <a:custGeom>
              <a:avLst/>
              <a:gdLst/>
              <a:ahLst/>
              <a:cxnLst/>
              <a:rect l="l" t="t" r="r" b="b"/>
              <a:pathLst>
                <a:path w="381000" h="370839">
                  <a:moveTo>
                    <a:pt x="190500" y="0"/>
                  </a:moveTo>
                  <a:lnTo>
                    <a:pt x="139876" y="6626"/>
                  </a:lnTo>
                  <a:lnTo>
                    <a:pt x="94375" y="25324"/>
                  </a:lnTo>
                  <a:lnTo>
                    <a:pt x="55816" y="54324"/>
                  </a:lnTo>
                  <a:lnTo>
                    <a:pt x="26020" y="91853"/>
                  </a:lnTo>
                  <a:lnTo>
                    <a:pt x="6808" y="136142"/>
                  </a:lnTo>
                  <a:lnTo>
                    <a:pt x="0" y="185420"/>
                  </a:lnTo>
                  <a:lnTo>
                    <a:pt x="6808" y="234697"/>
                  </a:lnTo>
                  <a:lnTo>
                    <a:pt x="26020" y="278986"/>
                  </a:lnTo>
                  <a:lnTo>
                    <a:pt x="55816" y="316515"/>
                  </a:lnTo>
                  <a:lnTo>
                    <a:pt x="94375" y="345515"/>
                  </a:lnTo>
                  <a:lnTo>
                    <a:pt x="139876" y="364213"/>
                  </a:lnTo>
                  <a:lnTo>
                    <a:pt x="190500" y="370839"/>
                  </a:lnTo>
                  <a:lnTo>
                    <a:pt x="241123" y="364213"/>
                  </a:lnTo>
                  <a:lnTo>
                    <a:pt x="286624" y="345515"/>
                  </a:lnTo>
                  <a:lnTo>
                    <a:pt x="325183" y="316515"/>
                  </a:lnTo>
                  <a:lnTo>
                    <a:pt x="354979" y="278986"/>
                  </a:lnTo>
                  <a:lnTo>
                    <a:pt x="374191" y="234697"/>
                  </a:lnTo>
                  <a:lnTo>
                    <a:pt x="381000" y="185420"/>
                  </a:lnTo>
                  <a:lnTo>
                    <a:pt x="374191" y="136142"/>
                  </a:lnTo>
                  <a:lnTo>
                    <a:pt x="354979" y="91853"/>
                  </a:lnTo>
                  <a:lnTo>
                    <a:pt x="325183" y="54324"/>
                  </a:lnTo>
                  <a:lnTo>
                    <a:pt x="286624" y="25324"/>
                  </a:lnTo>
                  <a:lnTo>
                    <a:pt x="241123" y="6626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rgbClr val="C240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611619" y="2136139"/>
              <a:ext cx="381000" cy="370840"/>
            </a:xfrm>
            <a:custGeom>
              <a:avLst/>
              <a:gdLst/>
              <a:ahLst/>
              <a:cxnLst/>
              <a:rect l="l" t="t" r="r" b="b"/>
              <a:pathLst>
                <a:path w="381000" h="370839">
                  <a:moveTo>
                    <a:pt x="190500" y="0"/>
                  </a:moveTo>
                  <a:lnTo>
                    <a:pt x="139876" y="6626"/>
                  </a:lnTo>
                  <a:lnTo>
                    <a:pt x="94375" y="25324"/>
                  </a:lnTo>
                  <a:lnTo>
                    <a:pt x="55816" y="54324"/>
                  </a:lnTo>
                  <a:lnTo>
                    <a:pt x="26020" y="91853"/>
                  </a:lnTo>
                  <a:lnTo>
                    <a:pt x="6808" y="136142"/>
                  </a:lnTo>
                  <a:lnTo>
                    <a:pt x="0" y="185420"/>
                  </a:lnTo>
                  <a:lnTo>
                    <a:pt x="6808" y="234697"/>
                  </a:lnTo>
                  <a:lnTo>
                    <a:pt x="26020" y="278986"/>
                  </a:lnTo>
                  <a:lnTo>
                    <a:pt x="55816" y="316515"/>
                  </a:lnTo>
                  <a:lnTo>
                    <a:pt x="94375" y="345515"/>
                  </a:lnTo>
                  <a:lnTo>
                    <a:pt x="139876" y="364213"/>
                  </a:lnTo>
                  <a:lnTo>
                    <a:pt x="190500" y="370839"/>
                  </a:lnTo>
                  <a:lnTo>
                    <a:pt x="241123" y="364213"/>
                  </a:lnTo>
                  <a:lnTo>
                    <a:pt x="286624" y="345515"/>
                  </a:lnTo>
                  <a:lnTo>
                    <a:pt x="325183" y="316515"/>
                  </a:lnTo>
                  <a:lnTo>
                    <a:pt x="354979" y="278986"/>
                  </a:lnTo>
                  <a:lnTo>
                    <a:pt x="374191" y="234697"/>
                  </a:lnTo>
                  <a:lnTo>
                    <a:pt x="381000" y="185420"/>
                  </a:lnTo>
                  <a:lnTo>
                    <a:pt x="374191" y="136142"/>
                  </a:lnTo>
                  <a:lnTo>
                    <a:pt x="354979" y="91853"/>
                  </a:lnTo>
                  <a:lnTo>
                    <a:pt x="325183" y="54324"/>
                  </a:lnTo>
                  <a:lnTo>
                    <a:pt x="286624" y="25324"/>
                  </a:lnTo>
                  <a:lnTo>
                    <a:pt x="241123" y="6626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rgbClr val="8739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229859" y="2280919"/>
              <a:ext cx="1120140" cy="1092200"/>
            </a:xfrm>
            <a:custGeom>
              <a:avLst/>
              <a:gdLst/>
              <a:ahLst/>
              <a:cxnLst/>
              <a:rect l="l" t="t" r="r" b="b"/>
              <a:pathLst>
                <a:path w="1120139" h="1092200">
                  <a:moveTo>
                    <a:pt x="560069" y="0"/>
                  </a:moveTo>
                  <a:lnTo>
                    <a:pt x="510599" y="2088"/>
                  </a:lnTo>
                  <a:lnTo>
                    <a:pt x="461988" y="8297"/>
                  </a:lnTo>
                  <a:lnTo>
                    <a:pt x="414452" y="18542"/>
                  </a:lnTo>
                  <a:lnTo>
                    <a:pt x="368142" y="32765"/>
                  </a:lnTo>
                  <a:lnTo>
                    <a:pt x="323485" y="50800"/>
                  </a:lnTo>
                  <a:lnTo>
                    <a:pt x="280491" y="72643"/>
                  </a:lnTo>
                  <a:lnTo>
                    <a:pt x="239447" y="98185"/>
                  </a:lnTo>
                  <a:lnTo>
                    <a:pt x="200571" y="127338"/>
                  </a:lnTo>
                  <a:lnTo>
                    <a:pt x="164084" y="160019"/>
                  </a:lnTo>
                  <a:lnTo>
                    <a:pt x="130508" y="195653"/>
                  </a:lnTo>
                  <a:lnTo>
                    <a:pt x="100593" y="233584"/>
                  </a:lnTo>
                  <a:lnTo>
                    <a:pt x="74408" y="273605"/>
                  </a:lnTo>
                  <a:lnTo>
                    <a:pt x="52027" y="315510"/>
                  </a:lnTo>
                  <a:lnTo>
                    <a:pt x="33527" y="359094"/>
                  </a:lnTo>
                  <a:lnTo>
                    <a:pt x="18990" y="404151"/>
                  </a:lnTo>
                  <a:lnTo>
                    <a:pt x="8498" y="450475"/>
                  </a:lnTo>
                  <a:lnTo>
                    <a:pt x="2139" y="497860"/>
                  </a:lnTo>
                  <a:lnTo>
                    <a:pt x="0" y="546100"/>
                  </a:lnTo>
                  <a:lnTo>
                    <a:pt x="2140" y="594348"/>
                  </a:lnTo>
                  <a:lnTo>
                    <a:pt x="8502" y="641753"/>
                  </a:lnTo>
                  <a:lnTo>
                    <a:pt x="19002" y="688104"/>
                  </a:lnTo>
                  <a:lnTo>
                    <a:pt x="33554" y="733188"/>
                  </a:lnTo>
                  <a:lnTo>
                    <a:pt x="52071" y="776794"/>
                  </a:lnTo>
                  <a:lnTo>
                    <a:pt x="74469" y="818707"/>
                  </a:lnTo>
                  <a:lnTo>
                    <a:pt x="100660" y="858718"/>
                  </a:lnTo>
                  <a:lnTo>
                    <a:pt x="130560" y="896613"/>
                  </a:lnTo>
                  <a:lnTo>
                    <a:pt x="164084" y="932179"/>
                  </a:lnTo>
                  <a:lnTo>
                    <a:pt x="200571" y="964861"/>
                  </a:lnTo>
                  <a:lnTo>
                    <a:pt x="239447" y="994014"/>
                  </a:lnTo>
                  <a:lnTo>
                    <a:pt x="280491" y="1019555"/>
                  </a:lnTo>
                  <a:lnTo>
                    <a:pt x="323485" y="1041400"/>
                  </a:lnTo>
                  <a:lnTo>
                    <a:pt x="368212" y="1059462"/>
                  </a:lnTo>
                  <a:lnTo>
                    <a:pt x="414452" y="1073658"/>
                  </a:lnTo>
                  <a:lnTo>
                    <a:pt x="461988" y="1083902"/>
                  </a:lnTo>
                  <a:lnTo>
                    <a:pt x="510599" y="1090111"/>
                  </a:lnTo>
                  <a:lnTo>
                    <a:pt x="560069" y="1092200"/>
                  </a:lnTo>
                  <a:lnTo>
                    <a:pt x="609540" y="1090111"/>
                  </a:lnTo>
                  <a:lnTo>
                    <a:pt x="658151" y="1083902"/>
                  </a:lnTo>
                  <a:lnTo>
                    <a:pt x="705687" y="1073658"/>
                  </a:lnTo>
                  <a:lnTo>
                    <a:pt x="751927" y="1059462"/>
                  </a:lnTo>
                  <a:lnTo>
                    <a:pt x="560663" y="1059462"/>
                  </a:lnTo>
                  <a:lnTo>
                    <a:pt x="507784" y="1056947"/>
                  </a:lnTo>
                  <a:lnTo>
                    <a:pt x="456563" y="1049565"/>
                  </a:lnTo>
                  <a:lnTo>
                    <a:pt x="406695" y="1037406"/>
                  </a:lnTo>
                  <a:lnTo>
                    <a:pt x="358473" y="1020587"/>
                  </a:lnTo>
                  <a:lnTo>
                    <a:pt x="312185" y="999226"/>
                  </a:lnTo>
                  <a:lnTo>
                    <a:pt x="268122" y="973441"/>
                  </a:lnTo>
                  <a:lnTo>
                    <a:pt x="226575" y="943348"/>
                  </a:lnTo>
                  <a:lnTo>
                    <a:pt x="187832" y="909065"/>
                  </a:lnTo>
                  <a:lnTo>
                    <a:pt x="152652" y="871269"/>
                  </a:lnTo>
                  <a:lnTo>
                    <a:pt x="121771" y="830742"/>
                  </a:lnTo>
                  <a:lnTo>
                    <a:pt x="95310" y="787769"/>
                  </a:lnTo>
                  <a:lnTo>
                    <a:pt x="73390" y="742632"/>
                  </a:lnTo>
                  <a:lnTo>
                    <a:pt x="56131" y="695614"/>
                  </a:lnTo>
                  <a:lnTo>
                    <a:pt x="43654" y="646997"/>
                  </a:lnTo>
                  <a:lnTo>
                    <a:pt x="36079" y="597065"/>
                  </a:lnTo>
                  <a:lnTo>
                    <a:pt x="33527" y="546100"/>
                  </a:lnTo>
                  <a:lnTo>
                    <a:pt x="36079" y="495134"/>
                  </a:lnTo>
                  <a:lnTo>
                    <a:pt x="43654" y="445202"/>
                  </a:lnTo>
                  <a:lnTo>
                    <a:pt x="56131" y="396585"/>
                  </a:lnTo>
                  <a:lnTo>
                    <a:pt x="73390" y="349567"/>
                  </a:lnTo>
                  <a:lnTo>
                    <a:pt x="95310" y="304430"/>
                  </a:lnTo>
                  <a:lnTo>
                    <a:pt x="121771" y="261457"/>
                  </a:lnTo>
                  <a:lnTo>
                    <a:pt x="152652" y="220930"/>
                  </a:lnTo>
                  <a:lnTo>
                    <a:pt x="187832" y="183133"/>
                  </a:lnTo>
                  <a:lnTo>
                    <a:pt x="226575" y="148851"/>
                  </a:lnTo>
                  <a:lnTo>
                    <a:pt x="268122" y="118758"/>
                  </a:lnTo>
                  <a:lnTo>
                    <a:pt x="312185" y="92973"/>
                  </a:lnTo>
                  <a:lnTo>
                    <a:pt x="358473" y="71612"/>
                  </a:lnTo>
                  <a:lnTo>
                    <a:pt x="406695" y="54793"/>
                  </a:lnTo>
                  <a:lnTo>
                    <a:pt x="456563" y="42634"/>
                  </a:lnTo>
                  <a:lnTo>
                    <a:pt x="507784" y="35252"/>
                  </a:lnTo>
                  <a:lnTo>
                    <a:pt x="560069" y="32765"/>
                  </a:lnTo>
                  <a:lnTo>
                    <a:pt x="752019" y="32765"/>
                  </a:lnTo>
                  <a:lnTo>
                    <a:pt x="705687" y="18542"/>
                  </a:lnTo>
                  <a:lnTo>
                    <a:pt x="658151" y="8297"/>
                  </a:lnTo>
                  <a:lnTo>
                    <a:pt x="609540" y="2088"/>
                  </a:lnTo>
                  <a:lnTo>
                    <a:pt x="560069" y="0"/>
                  </a:lnTo>
                  <a:close/>
                </a:path>
                <a:path w="1120139" h="1092200">
                  <a:moveTo>
                    <a:pt x="751997" y="32765"/>
                  </a:moveTo>
                  <a:lnTo>
                    <a:pt x="560069" y="32765"/>
                  </a:lnTo>
                  <a:lnTo>
                    <a:pt x="612355" y="35252"/>
                  </a:lnTo>
                  <a:lnTo>
                    <a:pt x="663576" y="42634"/>
                  </a:lnTo>
                  <a:lnTo>
                    <a:pt x="713444" y="54793"/>
                  </a:lnTo>
                  <a:lnTo>
                    <a:pt x="761666" y="71612"/>
                  </a:lnTo>
                  <a:lnTo>
                    <a:pt x="807954" y="92973"/>
                  </a:lnTo>
                  <a:lnTo>
                    <a:pt x="852017" y="118758"/>
                  </a:lnTo>
                  <a:lnTo>
                    <a:pt x="893564" y="148851"/>
                  </a:lnTo>
                  <a:lnTo>
                    <a:pt x="932306" y="183133"/>
                  </a:lnTo>
                  <a:lnTo>
                    <a:pt x="967487" y="220930"/>
                  </a:lnTo>
                  <a:lnTo>
                    <a:pt x="998368" y="261457"/>
                  </a:lnTo>
                  <a:lnTo>
                    <a:pt x="1024829" y="304430"/>
                  </a:lnTo>
                  <a:lnTo>
                    <a:pt x="1046749" y="349567"/>
                  </a:lnTo>
                  <a:lnTo>
                    <a:pt x="1064008" y="396585"/>
                  </a:lnTo>
                  <a:lnTo>
                    <a:pt x="1076485" y="445202"/>
                  </a:lnTo>
                  <a:lnTo>
                    <a:pt x="1084060" y="495134"/>
                  </a:lnTo>
                  <a:lnTo>
                    <a:pt x="1086612" y="546100"/>
                  </a:lnTo>
                  <a:lnTo>
                    <a:pt x="1084060" y="597065"/>
                  </a:lnTo>
                  <a:lnTo>
                    <a:pt x="1076485" y="646997"/>
                  </a:lnTo>
                  <a:lnTo>
                    <a:pt x="1064008" y="695614"/>
                  </a:lnTo>
                  <a:lnTo>
                    <a:pt x="1046749" y="742632"/>
                  </a:lnTo>
                  <a:lnTo>
                    <a:pt x="1024829" y="787769"/>
                  </a:lnTo>
                  <a:lnTo>
                    <a:pt x="998368" y="830742"/>
                  </a:lnTo>
                  <a:lnTo>
                    <a:pt x="967487" y="871269"/>
                  </a:lnTo>
                  <a:lnTo>
                    <a:pt x="932306" y="909065"/>
                  </a:lnTo>
                  <a:lnTo>
                    <a:pt x="893564" y="943348"/>
                  </a:lnTo>
                  <a:lnTo>
                    <a:pt x="852017" y="973441"/>
                  </a:lnTo>
                  <a:lnTo>
                    <a:pt x="807954" y="999226"/>
                  </a:lnTo>
                  <a:lnTo>
                    <a:pt x="761666" y="1020587"/>
                  </a:lnTo>
                  <a:lnTo>
                    <a:pt x="713444" y="1037406"/>
                  </a:lnTo>
                  <a:lnTo>
                    <a:pt x="663576" y="1049565"/>
                  </a:lnTo>
                  <a:lnTo>
                    <a:pt x="612355" y="1056947"/>
                  </a:lnTo>
                  <a:lnTo>
                    <a:pt x="559476" y="1059462"/>
                  </a:lnTo>
                  <a:lnTo>
                    <a:pt x="751927" y="1059462"/>
                  </a:lnTo>
                  <a:lnTo>
                    <a:pt x="796654" y="1041400"/>
                  </a:lnTo>
                  <a:lnTo>
                    <a:pt x="839648" y="1019555"/>
                  </a:lnTo>
                  <a:lnTo>
                    <a:pt x="880692" y="994014"/>
                  </a:lnTo>
                  <a:lnTo>
                    <a:pt x="919568" y="964861"/>
                  </a:lnTo>
                  <a:lnTo>
                    <a:pt x="956055" y="932179"/>
                  </a:lnTo>
                  <a:lnTo>
                    <a:pt x="989579" y="896613"/>
                  </a:lnTo>
                  <a:lnTo>
                    <a:pt x="1019479" y="858718"/>
                  </a:lnTo>
                  <a:lnTo>
                    <a:pt x="1045670" y="818707"/>
                  </a:lnTo>
                  <a:lnTo>
                    <a:pt x="1068068" y="776794"/>
                  </a:lnTo>
                  <a:lnTo>
                    <a:pt x="1086585" y="733188"/>
                  </a:lnTo>
                  <a:lnTo>
                    <a:pt x="1101137" y="688104"/>
                  </a:lnTo>
                  <a:lnTo>
                    <a:pt x="1111637" y="641753"/>
                  </a:lnTo>
                  <a:lnTo>
                    <a:pt x="1117999" y="594348"/>
                  </a:lnTo>
                  <a:lnTo>
                    <a:pt x="1120139" y="546100"/>
                  </a:lnTo>
                  <a:lnTo>
                    <a:pt x="1117999" y="497860"/>
                  </a:lnTo>
                  <a:lnTo>
                    <a:pt x="1111637" y="450475"/>
                  </a:lnTo>
                  <a:lnTo>
                    <a:pt x="1101137" y="404151"/>
                  </a:lnTo>
                  <a:lnTo>
                    <a:pt x="1086585" y="359094"/>
                  </a:lnTo>
                  <a:lnTo>
                    <a:pt x="1068068" y="315510"/>
                  </a:lnTo>
                  <a:lnTo>
                    <a:pt x="1045670" y="273605"/>
                  </a:lnTo>
                  <a:lnTo>
                    <a:pt x="1019479" y="233584"/>
                  </a:lnTo>
                  <a:lnTo>
                    <a:pt x="989579" y="195653"/>
                  </a:lnTo>
                  <a:lnTo>
                    <a:pt x="956055" y="160019"/>
                  </a:lnTo>
                  <a:lnTo>
                    <a:pt x="919568" y="127338"/>
                  </a:lnTo>
                  <a:lnTo>
                    <a:pt x="880692" y="98185"/>
                  </a:lnTo>
                  <a:lnTo>
                    <a:pt x="839648" y="72643"/>
                  </a:lnTo>
                  <a:lnTo>
                    <a:pt x="796654" y="50800"/>
                  </a:lnTo>
                  <a:lnTo>
                    <a:pt x="751997" y="32765"/>
                  </a:lnTo>
                  <a:close/>
                </a:path>
              </a:pathLst>
            </a:custGeom>
            <a:solidFill>
              <a:srgbClr val="C240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431279" y="2280919"/>
              <a:ext cx="1122680" cy="1092200"/>
            </a:xfrm>
            <a:custGeom>
              <a:avLst/>
              <a:gdLst/>
              <a:ahLst/>
              <a:cxnLst/>
              <a:rect l="l" t="t" r="r" b="b"/>
              <a:pathLst>
                <a:path w="1122679" h="1092200">
                  <a:moveTo>
                    <a:pt x="561340" y="0"/>
                  </a:moveTo>
                  <a:lnTo>
                    <a:pt x="511747" y="2088"/>
                  </a:lnTo>
                  <a:lnTo>
                    <a:pt x="463021" y="8297"/>
                  </a:lnTo>
                  <a:lnTo>
                    <a:pt x="415379" y="18542"/>
                  </a:lnTo>
                  <a:lnTo>
                    <a:pt x="368968" y="32765"/>
                  </a:lnTo>
                  <a:lnTo>
                    <a:pt x="324216" y="50800"/>
                  </a:lnTo>
                  <a:lnTo>
                    <a:pt x="281130" y="72643"/>
                  </a:lnTo>
                  <a:lnTo>
                    <a:pt x="239998" y="98185"/>
                  </a:lnTo>
                  <a:lnTo>
                    <a:pt x="201037" y="127338"/>
                  </a:lnTo>
                  <a:lnTo>
                    <a:pt x="164465" y="160019"/>
                  </a:lnTo>
                  <a:lnTo>
                    <a:pt x="130809" y="195653"/>
                  </a:lnTo>
                  <a:lnTo>
                    <a:pt x="100823" y="233584"/>
                  </a:lnTo>
                  <a:lnTo>
                    <a:pt x="74577" y="273605"/>
                  </a:lnTo>
                  <a:lnTo>
                    <a:pt x="52144" y="315510"/>
                  </a:lnTo>
                  <a:lnTo>
                    <a:pt x="33602" y="359094"/>
                  </a:lnTo>
                  <a:lnTo>
                    <a:pt x="19032" y="404151"/>
                  </a:lnTo>
                  <a:lnTo>
                    <a:pt x="8517" y="450475"/>
                  </a:lnTo>
                  <a:lnTo>
                    <a:pt x="2144" y="497860"/>
                  </a:lnTo>
                  <a:lnTo>
                    <a:pt x="0" y="546100"/>
                  </a:lnTo>
                  <a:lnTo>
                    <a:pt x="2144" y="594348"/>
                  </a:lnTo>
                  <a:lnTo>
                    <a:pt x="8521" y="641753"/>
                  </a:lnTo>
                  <a:lnTo>
                    <a:pt x="19045" y="688104"/>
                  </a:lnTo>
                  <a:lnTo>
                    <a:pt x="33629" y="733188"/>
                  </a:lnTo>
                  <a:lnTo>
                    <a:pt x="52189" y="776794"/>
                  </a:lnTo>
                  <a:lnTo>
                    <a:pt x="74638" y="818707"/>
                  </a:lnTo>
                  <a:lnTo>
                    <a:pt x="100891" y="858718"/>
                  </a:lnTo>
                  <a:lnTo>
                    <a:pt x="130861" y="896613"/>
                  </a:lnTo>
                  <a:lnTo>
                    <a:pt x="164465" y="932179"/>
                  </a:lnTo>
                  <a:lnTo>
                    <a:pt x="201037" y="964861"/>
                  </a:lnTo>
                  <a:lnTo>
                    <a:pt x="239998" y="994014"/>
                  </a:lnTo>
                  <a:lnTo>
                    <a:pt x="281130" y="1019555"/>
                  </a:lnTo>
                  <a:lnTo>
                    <a:pt x="324216" y="1041400"/>
                  </a:lnTo>
                  <a:lnTo>
                    <a:pt x="369038" y="1059462"/>
                  </a:lnTo>
                  <a:lnTo>
                    <a:pt x="415379" y="1073658"/>
                  </a:lnTo>
                  <a:lnTo>
                    <a:pt x="463021" y="1083902"/>
                  </a:lnTo>
                  <a:lnTo>
                    <a:pt x="511747" y="1090111"/>
                  </a:lnTo>
                  <a:lnTo>
                    <a:pt x="561340" y="1092200"/>
                  </a:lnTo>
                  <a:lnTo>
                    <a:pt x="610932" y="1090111"/>
                  </a:lnTo>
                  <a:lnTo>
                    <a:pt x="659658" y="1083902"/>
                  </a:lnTo>
                  <a:lnTo>
                    <a:pt x="707300" y="1073658"/>
                  </a:lnTo>
                  <a:lnTo>
                    <a:pt x="753641" y="1059462"/>
                  </a:lnTo>
                  <a:lnTo>
                    <a:pt x="561934" y="1059462"/>
                  </a:lnTo>
                  <a:lnTo>
                    <a:pt x="508958" y="1056947"/>
                  </a:lnTo>
                  <a:lnTo>
                    <a:pt x="457640" y="1049565"/>
                  </a:lnTo>
                  <a:lnTo>
                    <a:pt x="407673" y="1037406"/>
                  </a:lnTo>
                  <a:lnTo>
                    <a:pt x="359346" y="1020587"/>
                  </a:lnTo>
                  <a:lnTo>
                    <a:pt x="312948" y="999226"/>
                  </a:lnTo>
                  <a:lnTo>
                    <a:pt x="268767" y="973441"/>
                  </a:lnTo>
                  <a:lnTo>
                    <a:pt x="227093" y="943348"/>
                  </a:lnTo>
                  <a:lnTo>
                    <a:pt x="188214" y="909065"/>
                  </a:lnTo>
                  <a:lnTo>
                    <a:pt x="152985" y="871269"/>
                  </a:lnTo>
                  <a:lnTo>
                    <a:pt x="122058" y="830742"/>
                  </a:lnTo>
                  <a:lnTo>
                    <a:pt x="95555" y="787769"/>
                  </a:lnTo>
                  <a:lnTo>
                    <a:pt x="73596" y="742632"/>
                  </a:lnTo>
                  <a:lnTo>
                    <a:pt x="56305" y="695614"/>
                  </a:lnTo>
                  <a:lnTo>
                    <a:pt x="43803" y="646997"/>
                  </a:lnTo>
                  <a:lnTo>
                    <a:pt x="36212" y="597065"/>
                  </a:lnTo>
                  <a:lnTo>
                    <a:pt x="33655" y="546100"/>
                  </a:lnTo>
                  <a:lnTo>
                    <a:pt x="36212" y="495134"/>
                  </a:lnTo>
                  <a:lnTo>
                    <a:pt x="43803" y="445202"/>
                  </a:lnTo>
                  <a:lnTo>
                    <a:pt x="56305" y="396585"/>
                  </a:lnTo>
                  <a:lnTo>
                    <a:pt x="73596" y="349567"/>
                  </a:lnTo>
                  <a:lnTo>
                    <a:pt x="95555" y="304430"/>
                  </a:lnTo>
                  <a:lnTo>
                    <a:pt x="122058" y="261457"/>
                  </a:lnTo>
                  <a:lnTo>
                    <a:pt x="152985" y="220930"/>
                  </a:lnTo>
                  <a:lnTo>
                    <a:pt x="188214" y="183133"/>
                  </a:lnTo>
                  <a:lnTo>
                    <a:pt x="227093" y="148851"/>
                  </a:lnTo>
                  <a:lnTo>
                    <a:pt x="268767" y="118758"/>
                  </a:lnTo>
                  <a:lnTo>
                    <a:pt x="312948" y="92973"/>
                  </a:lnTo>
                  <a:lnTo>
                    <a:pt x="359346" y="71612"/>
                  </a:lnTo>
                  <a:lnTo>
                    <a:pt x="407673" y="54793"/>
                  </a:lnTo>
                  <a:lnTo>
                    <a:pt x="457640" y="42634"/>
                  </a:lnTo>
                  <a:lnTo>
                    <a:pt x="508958" y="35252"/>
                  </a:lnTo>
                  <a:lnTo>
                    <a:pt x="561340" y="32765"/>
                  </a:lnTo>
                  <a:lnTo>
                    <a:pt x="753733" y="32765"/>
                  </a:lnTo>
                  <a:lnTo>
                    <a:pt x="707300" y="18542"/>
                  </a:lnTo>
                  <a:lnTo>
                    <a:pt x="659658" y="8297"/>
                  </a:lnTo>
                  <a:lnTo>
                    <a:pt x="610932" y="2088"/>
                  </a:lnTo>
                  <a:lnTo>
                    <a:pt x="561340" y="0"/>
                  </a:lnTo>
                  <a:close/>
                </a:path>
                <a:path w="1122679" h="1092200">
                  <a:moveTo>
                    <a:pt x="753711" y="32765"/>
                  </a:moveTo>
                  <a:lnTo>
                    <a:pt x="561340" y="32765"/>
                  </a:lnTo>
                  <a:lnTo>
                    <a:pt x="613721" y="35252"/>
                  </a:lnTo>
                  <a:lnTo>
                    <a:pt x="665039" y="42634"/>
                  </a:lnTo>
                  <a:lnTo>
                    <a:pt x="715006" y="54793"/>
                  </a:lnTo>
                  <a:lnTo>
                    <a:pt x="763333" y="71612"/>
                  </a:lnTo>
                  <a:lnTo>
                    <a:pt x="809731" y="92973"/>
                  </a:lnTo>
                  <a:lnTo>
                    <a:pt x="853912" y="118758"/>
                  </a:lnTo>
                  <a:lnTo>
                    <a:pt x="895586" y="148851"/>
                  </a:lnTo>
                  <a:lnTo>
                    <a:pt x="934466" y="183133"/>
                  </a:lnTo>
                  <a:lnTo>
                    <a:pt x="969694" y="220930"/>
                  </a:lnTo>
                  <a:lnTo>
                    <a:pt x="1000621" y="261457"/>
                  </a:lnTo>
                  <a:lnTo>
                    <a:pt x="1027124" y="304430"/>
                  </a:lnTo>
                  <a:lnTo>
                    <a:pt x="1049083" y="349567"/>
                  </a:lnTo>
                  <a:lnTo>
                    <a:pt x="1066374" y="396585"/>
                  </a:lnTo>
                  <a:lnTo>
                    <a:pt x="1078876" y="445202"/>
                  </a:lnTo>
                  <a:lnTo>
                    <a:pt x="1086467" y="495134"/>
                  </a:lnTo>
                  <a:lnTo>
                    <a:pt x="1089025" y="546100"/>
                  </a:lnTo>
                  <a:lnTo>
                    <a:pt x="1086467" y="597065"/>
                  </a:lnTo>
                  <a:lnTo>
                    <a:pt x="1078876" y="646997"/>
                  </a:lnTo>
                  <a:lnTo>
                    <a:pt x="1066374" y="695614"/>
                  </a:lnTo>
                  <a:lnTo>
                    <a:pt x="1049083" y="742632"/>
                  </a:lnTo>
                  <a:lnTo>
                    <a:pt x="1027124" y="787769"/>
                  </a:lnTo>
                  <a:lnTo>
                    <a:pt x="1000621" y="830742"/>
                  </a:lnTo>
                  <a:lnTo>
                    <a:pt x="969694" y="871269"/>
                  </a:lnTo>
                  <a:lnTo>
                    <a:pt x="934466" y="909065"/>
                  </a:lnTo>
                  <a:lnTo>
                    <a:pt x="895586" y="943348"/>
                  </a:lnTo>
                  <a:lnTo>
                    <a:pt x="853912" y="973441"/>
                  </a:lnTo>
                  <a:lnTo>
                    <a:pt x="809731" y="999226"/>
                  </a:lnTo>
                  <a:lnTo>
                    <a:pt x="763333" y="1020587"/>
                  </a:lnTo>
                  <a:lnTo>
                    <a:pt x="715006" y="1037406"/>
                  </a:lnTo>
                  <a:lnTo>
                    <a:pt x="665039" y="1049565"/>
                  </a:lnTo>
                  <a:lnTo>
                    <a:pt x="613721" y="1056947"/>
                  </a:lnTo>
                  <a:lnTo>
                    <a:pt x="560745" y="1059462"/>
                  </a:lnTo>
                  <a:lnTo>
                    <a:pt x="753641" y="1059462"/>
                  </a:lnTo>
                  <a:lnTo>
                    <a:pt x="798463" y="1041400"/>
                  </a:lnTo>
                  <a:lnTo>
                    <a:pt x="841549" y="1019555"/>
                  </a:lnTo>
                  <a:lnTo>
                    <a:pt x="882681" y="994014"/>
                  </a:lnTo>
                  <a:lnTo>
                    <a:pt x="921642" y="964861"/>
                  </a:lnTo>
                  <a:lnTo>
                    <a:pt x="958215" y="932179"/>
                  </a:lnTo>
                  <a:lnTo>
                    <a:pt x="991818" y="896613"/>
                  </a:lnTo>
                  <a:lnTo>
                    <a:pt x="1021788" y="858718"/>
                  </a:lnTo>
                  <a:lnTo>
                    <a:pt x="1048041" y="818707"/>
                  </a:lnTo>
                  <a:lnTo>
                    <a:pt x="1070490" y="776794"/>
                  </a:lnTo>
                  <a:lnTo>
                    <a:pt x="1089050" y="733188"/>
                  </a:lnTo>
                  <a:lnTo>
                    <a:pt x="1103634" y="688104"/>
                  </a:lnTo>
                  <a:lnTo>
                    <a:pt x="1114158" y="641753"/>
                  </a:lnTo>
                  <a:lnTo>
                    <a:pt x="1120535" y="594348"/>
                  </a:lnTo>
                  <a:lnTo>
                    <a:pt x="1122679" y="546100"/>
                  </a:lnTo>
                  <a:lnTo>
                    <a:pt x="1120535" y="497860"/>
                  </a:lnTo>
                  <a:lnTo>
                    <a:pt x="1114158" y="450475"/>
                  </a:lnTo>
                  <a:lnTo>
                    <a:pt x="1103634" y="404151"/>
                  </a:lnTo>
                  <a:lnTo>
                    <a:pt x="1089050" y="359094"/>
                  </a:lnTo>
                  <a:lnTo>
                    <a:pt x="1070490" y="315510"/>
                  </a:lnTo>
                  <a:lnTo>
                    <a:pt x="1048041" y="273605"/>
                  </a:lnTo>
                  <a:lnTo>
                    <a:pt x="1021788" y="233584"/>
                  </a:lnTo>
                  <a:lnTo>
                    <a:pt x="991818" y="195653"/>
                  </a:lnTo>
                  <a:lnTo>
                    <a:pt x="958215" y="160019"/>
                  </a:lnTo>
                  <a:lnTo>
                    <a:pt x="921642" y="127338"/>
                  </a:lnTo>
                  <a:lnTo>
                    <a:pt x="882681" y="98185"/>
                  </a:lnTo>
                  <a:lnTo>
                    <a:pt x="841549" y="72643"/>
                  </a:lnTo>
                  <a:lnTo>
                    <a:pt x="798463" y="50800"/>
                  </a:lnTo>
                  <a:lnTo>
                    <a:pt x="753711" y="32765"/>
                  </a:lnTo>
                  <a:close/>
                </a:path>
              </a:pathLst>
            </a:custGeom>
            <a:solidFill>
              <a:srgbClr val="8739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78779" y="2542539"/>
              <a:ext cx="622300" cy="60706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828029" y="3374389"/>
              <a:ext cx="1211580" cy="1554480"/>
            </a:xfrm>
            <a:custGeom>
              <a:avLst/>
              <a:gdLst/>
              <a:ahLst/>
              <a:cxnLst/>
              <a:rect l="l" t="t" r="r" b="b"/>
              <a:pathLst>
                <a:path w="1211579" h="1554479">
                  <a:moveTo>
                    <a:pt x="0" y="1554480"/>
                  </a:moveTo>
                  <a:lnTo>
                    <a:pt x="0" y="0"/>
                  </a:lnTo>
                </a:path>
                <a:path w="1211579" h="1554479">
                  <a:moveTo>
                    <a:pt x="1211579" y="1554480"/>
                  </a:moveTo>
                  <a:lnTo>
                    <a:pt x="1211579" y="0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265419" y="3672839"/>
              <a:ext cx="1122680" cy="762000"/>
            </a:xfrm>
            <a:custGeom>
              <a:avLst/>
              <a:gdLst/>
              <a:ahLst/>
              <a:cxnLst/>
              <a:rect l="l" t="t" r="r" b="b"/>
              <a:pathLst>
                <a:path w="1122679" h="762000">
                  <a:moveTo>
                    <a:pt x="731012" y="0"/>
                  </a:moveTo>
                  <a:lnTo>
                    <a:pt x="391667" y="0"/>
                  </a:lnTo>
                  <a:lnTo>
                    <a:pt x="340185" y="3303"/>
                  </a:lnTo>
                  <a:lnTo>
                    <a:pt x="290025" y="13052"/>
                  </a:lnTo>
                  <a:lnTo>
                    <a:pt x="241792" y="29003"/>
                  </a:lnTo>
                  <a:lnTo>
                    <a:pt x="196087" y="50912"/>
                  </a:lnTo>
                  <a:lnTo>
                    <a:pt x="153516" y="78537"/>
                  </a:lnTo>
                  <a:lnTo>
                    <a:pt x="114680" y="111633"/>
                  </a:lnTo>
                  <a:lnTo>
                    <a:pt x="80697" y="149348"/>
                  </a:lnTo>
                  <a:lnTo>
                    <a:pt x="52324" y="190725"/>
                  </a:lnTo>
                  <a:lnTo>
                    <a:pt x="29813" y="235172"/>
                  </a:lnTo>
                  <a:lnTo>
                    <a:pt x="13419" y="282095"/>
                  </a:lnTo>
                  <a:lnTo>
                    <a:pt x="3397" y="330902"/>
                  </a:lnTo>
                  <a:lnTo>
                    <a:pt x="0" y="381000"/>
                  </a:lnTo>
                  <a:lnTo>
                    <a:pt x="3397" y="431097"/>
                  </a:lnTo>
                  <a:lnTo>
                    <a:pt x="13419" y="479904"/>
                  </a:lnTo>
                  <a:lnTo>
                    <a:pt x="29813" y="526827"/>
                  </a:lnTo>
                  <a:lnTo>
                    <a:pt x="52323" y="571274"/>
                  </a:lnTo>
                  <a:lnTo>
                    <a:pt x="80697" y="612651"/>
                  </a:lnTo>
                  <a:lnTo>
                    <a:pt x="114680" y="650367"/>
                  </a:lnTo>
                  <a:lnTo>
                    <a:pt x="153516" y="683462"/>
                  </a:lnTo>
                  <a:lnTo>
                    <a:pt x="196087" y="711087"/>
                  </a:lnTo>
                  <a:lnTo>
                    <a:pt x="241792" y="732996"/>
                  </a:lnTo>
                  <a:lnTo>
                    <a:pt x="290025" y="748947"/>
                  </a:lnTo>
                  <a:lnTo>
                    <a:pt x="340185" y="758696"/>
                  </a:lnTo>
                  <a:lnTo>
                    <a:pt x="391667" y="762000"/>
                  </a:lnTo>
                  <a:lnTo>
                    <a:pt x="731012" y="762000"/>
                  </a:lnTo>
                  <a:lnTo>
                    <a:pt x="780135" y="759031"/>
                  </a:lnTo>
                  <a:lnTo>
                    <a:pt x="827440" y="750365"/>
                  </a:lnTo>
                  <a:lnTo>
                    <a:pt x="872558" y="736356"/>
                  </a:lnTo>
                  <a:lnTo>
                    <a:pt x="915123" y="717363"/>
                  </a:lnTo>
                  <a:lnTo>
                    <a:pt x="954766" y="693742"/>
                  </a:lnTo>
                  <a:lnTo>
                    <a:pt x="991121" y="665850"/>
                  </a:lnTo>
                  <a:lnTo>
                    <a:pt x="1023821" y="634044"/>
                  </a:lnTo>
                  <a:lnTo>
                    <a:pt x="1052497" y="598681"/>
                  </a:lnTo>
                  <a:lnTo>
                    <a:pt x="1076783" y="560118"/>
                  </a:lnTo>
                  <a:lnTo>
                    <a:pt x="1096312" y="518711"/>
                  </a:lnTo>
                  <a:lnTo>
                    <a:pt x="1110716" y="474818"/>
                  </a:lnTo>
                  <a:lnTo>
                    <a:pt x="1119627" y="428795"/>
                  </a:lnTo>
                  <a:lnTo>
                    <a:pt x="1122679" y="381000"/>
                  </a:lnTo>
                  <a:lnTo>
                    <a:pt x="1119282" y="330902"/>
                  </a:lnTo>
                  <a:lnTo>
                    <a:pt x="1109260" y="282095"/>
                  </a:lnTo>
                  <a:lnTo>
                    <a:pt x="1092866" y="235172"/>
                  </a:lnTo>
                  <a:lnTo>
                    <a:pt x="1070356" y="190725"/>
                  </a:lnTo>
                  <a:lnTo>
                    <a:pt x="1041982" y="149348"/>
                  </a:lnTo>
                  <a:lnTo>
                    <a:pt x="1007999" y="111633"/>
                  </a:lnTo>
                  <a:lnTo>
                    <a:pt x="969163" y="78537"/>
                  </a:lnTo>
                  <a:lnTo>
                    <a:pt x="926592" y="50912"/>
                  </a:lnTo>
                  <a:lnTo>
                    <a:pt x="880887" y="29003"/>
                  </a:lnTo>
                  <a:lnTo>
                    <a:pt x="832654" y="13052"/>
                  </a:lnTo>
                  <a:lnTo>
                    <a:pt x="782494" y="3303"/>
                  </a:lnTo>
                  <a:lnTo>
                    <a:pt x="731012" y="0"/>
                  </a:lnTo>
                  <a:close/>
                </a:path>
              </a:pathLst>
            </a:custGeom>
            <a:solidFill>
              <a:srgbClr val="C240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487159" y="3672839"/>
              <a:ext cx="1181100" cy="762000"/>
            </a:xfrm>
            <a:custGeom>
              <a:avLst/>
              <a:gdLst/>
              <a:ahLst/>
              <a:cxnLst/>
              <a:rect l="l" t="t" r="r" b="b"/>
              <a:pathLst>
                <a:path w="1181100" h="762000">
                  <a:moveTo>
                    <a:pt x="768985" y="0"/>
                  </a:moveTo>
                  <a:lnTo>
                    <a:pt x="412114" y="0"/>
                  </a:lnTo>
                  <a:lnTo>
                    <a:pt x="357928" y="3303"/>
                  </a:lnTo>
                  <a:lnTo>
                    <a:pt x="305138" y="13052"/>
                  </a:lnTo>
                  <a:lnTo>
                    <a:pt x="254380" y="29003"/>
                  </a:lnTo>
                  <a:lnTo>
                    <a:pt x="206290" y="50912"/>
                  </a:lnTo>
                  <a:lnTo>
                    <a:pt x="161501" y="78537"/>
                  </a:lnTo>
                  <a:lnTo>
                    <a:pt x="120649" y="111633"/>
                  </a:lnTo>
                  <a:lnTo>
                    <a:pt x="84901" y="149348"/>
                  </a:lnTo>
                  <a:lnTo>
                    <a:pt x="55052" y="190725"/>
                  </a:lnTo>
                  <a:lnTo>
                    <a:pt x="31368" y="235172"/>
                  </a:lnTo>
                  <a:lnTo>
                    <a:pt x="14120" y="282095"/>
                  </a:lnTo>
                  <a:lnTo>
                    <a:pt x="3574" y="330902"/>
                  </a:lnTo>
                  <a:lnTo>
                    <a:pt x="0" y="381000"/>
                  </a:lnTo>
                  <a:lnTo>
                    <a:pt x="3574" y="431097"/>
                  </a:lnTo>
                  <a:lnTo>
                    <a:pt x="14120" y="479904"/>
                  </a:lnTo>
                  <a:lnTo>
                    <a:pt x="31368" y="526827"/>
                  </a:lnTo>
                  <a:lnTo>
                    <a:pt x="55052" y="571274"/>
                  </a:lnTo>
                  <a:lnTo>
                    <a:pt x="84901" y="612651"/>
                  </a:lnTo>
                  <a:lnTo>
                    <a:pt x="120708" y="650414"/>
                  </a:lnTo>
                  <a:lnTo>
                    <a:pt x="161501" y="683462"/>
                  </a:lnTo>
                  <a:lnTo>
                    <a:pt x="206290" y="711087"/>
                  </a:lnTo>
                  <a:lnTo>
                    <a:pt x="254381" y="732996"/>
                  </a:lnTo>
                  <a:lnTo>
                    <a:pt x="305138" y="748947"/>
                  </a:lnTo>
                  <a:lnTo>
                    <a:pt x="357928" y="758696"/>
                  </a:lnTo>
                  <a:lnTo>
                    <a:pt x="412114" y="762000"/>
                  </a:lnTo>
                  <a:lnTo>
                    <a:pt x="768985" y="762000"/>
                  </a:lnTo>
                  <a:lnTo>
                    <a:pt x="817042" y="759436"/>
                  </a:lnTo>
                  <a:lnTo>
                    <a:pt x="863472" y="751938"/>
                  </a:lnTo>
                  <a:lnTo>
                    <a:pt x="907966" y="739790"/>
                  </a:lnTo>
                  <a:lnTo>
                    <a:pt x="950213" y="723277"/>
                  </a:lnTo>
                  <a:lnTo>
                    <a:pt x="989905" y="702687"/>
                  </a:lnTo>
                  <a:lnTo>
                    <a:pt x="1026733" y="678304"/>
                  </a:lnTo>
                  <a:lnTo>
                    <a:pt x="1060386" y="650414"/>
                  </a:lnTo>
                  <a:lnTo>
                    <a:pt x="1090556" y="619303"/>
                  </a:lnTo>
                  <a:lnTo>
                    <a:pt x="1116933" y="585257"/>
                  </a:lnTo>
                  <a:lnTo>
                    <a:pt x="1139208" y="548562"/>
                  </a:lnTo>
                  <a:lnTo>
                    <a:pt x="1157072" y="509502"/>
                  </a:lnTo>
                  <a:lnTo>
                    <a:pt x="1170214" y="468365"/>
                  </a:lnTo>
                  <a:lnTo>
                    <a:pt x="1178327" y="425436"/>
                  </a:lnTo>
                  <a:lnTo>
                    <a:pt x="1181099" y="381000"/>
                  </a:lnTo>
                  <a:lnTo>
                    <a:pt x="1177525" y="330902"/>
                  </a:lnTo>
                  <a:lnTo>
                    <a:pt x="1166979" y="282095"/>
                  </a:lnTo>
                  <a:lnTo>
                    <a:pt x="1149730" y="235172"/>
                  </a:lnTo>
                  <a:lnTo>
                    <a:pt x="1126047" y="190725"/>
                  </a:lnTo>
                  <a:lnTo>
                    <a:pt x="1096198" y="149348"/>
                  </a:lnTo>
                  <a:lnTo>
                    <a:pt x="1060449" y="111633"/>
                  </a:lnTo>
                  <a:lnTo>
                    <a:pt x="1019598" y="78537"/>
                  </a:lnTo>
                  <a:lnTo>
                    <a:pt x="974809" y="50912"/>
                  </a:lnTo>
                  <a:lnTo>
                    <a:pt x="926719" y="29003"/>
                  </a:lnTo>
                  <a:lnTo>
                    <a:pt x="875961" y="13052"/>
                  </a:lnTo>
                  <a:lnTo>
                    <a:pt x="823171" y="3303"/>
                  </a:lnTo>
                  <a:lnTo>
                    <a:pt x="768985" y="0"/>
                  </a:lnTo>
                  <a:close/>
                </a:path>
              </a:pathLst>
            </a:custGeom>
            <a:solidFill>
              <a:srgbClr val="8739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2824479" y="2136139"/>
            <a:ext cx="1150620" cy="2792730"/>
            <a:chOff x="2824479" y="2136139"/>
            <a:chExt cx="1150620" cy="2792730"/>
          </a:xfrm>
        </p:grpSpPr>
        <p:sp>
          <p:nvSpPr>
            <p:cNvPr id="26" name="object 26"/>
            <p:cNvSpPr/>
            <p:nvPr/>
          </p:nvSpPr>
          <p:spPr>
            <a:xfrm>
              <a:off x="2824480" y="2136139"/>
              <a:ext cx="1122680" cy="1236980"/>
            </a:xfrm>
            <a:custGeom>
              <a:avLst/>
              <a:gdLst/>
              <a:ahLst/>
              <a:cxnLst/>
              <a:rect l="l" t="t" r="r" b="b"/>
              <a:pathLst>
                <a:path w="1122679" h="1236979">
                  <a:moveTo>
                    <a:pt x="1122680" y="690880"/>
                  </a:moveTo>
                  <a:lnTo>
                    <a:pt x="1120533" y="642645"/>
                  </a:lnTo>
                  <a:lnTo>
                    <a:pt x="1114145" y="595261"/>
                  </a:lnTo>
                  <a:lnTo>
                    <a:pt x="1103630" y="548932"/>
                  </a:lnTo>
                  <a:lnTo>
                    <a:pt x="1089037" y="503885"/>
                  </a:lnTo>
                  <a:lnTo>
                    <a:pt x="1089025" y="690880"/>
                  </a:lnTo>
                  <a:lnTo>
                    <a:pt x="1086459" y="741857"/>
                  </a:lnTo>
                  <a:lnTo>
                    <a:pt x="1078865" y="791781"/>
                  </a:lnTo>
                  <a:lnTo>
                    <a:pt x="1066368" y="840397"/>
                  </a:lnTo>
                  <a:lnTo>
                    <a:pt x="1049083" y="887425"/>
                  </a:lnTo>
                  <a:lnTo>
                    <a:pt x="1027112" y="932561"/>
                  </a:lnTo>
                  <a:lnTo>
                    <a:pt x="1000620" y="975525"/>
                  </a:lnTo>
                  <a:lnTo>
                    <a:pt x="969683" y="1016050"/>
                  </a:lnTo>
                  <a:lnTo>
                    <a:pt x="934466" y="1053846"/>
                  </a:lnTo>
                  <a:lnTo>
                    <a:pt x="895578" y="1088136"/>
                  </a:lnTo>
                  <a:lnTo>
                    <a:pt x="853909" y="1118222"/>
                  </a:lnTo>
                  <a:lnTo>
                    <a:pt x="809726" y="1144016"/>
                  </a:lnTo>
                  <a:lnTo>
                    <a:pt x="763320" y="1165377"/>
                  </a:lnTo>
                  <a:lnTo>
                    <a:pt x="714997" y="1182192"/>
                  </a:lnTo>
                  <a:lnTo>
                    <a:pt x="665035" y="1194346"/>
                  </a:lnTo>
                  <a:lnTo>
                    <a:pt x="613714" y="1201737"/>
                  </a:lnTo>
                  <a:lnTo>
                    <a:pt x="561327" y="1204226"/>
                  </a:lnTo>
                  <a:lnTo>
                    <a:pt x="508952" y="1201737"/>
                  </a:lnTo>
                  <a:lnTo>
                    <a:pt x="457631" y="1194346"/>
                  </a:lnTo>
                  <a:lnTo>
                    <a:pt x="407670" y="1182192"/>
                  </a:lnTo>
                  <a:lnTo>
                    <a:pt x="359346" y="1165377"/>
                  </a:lnTo>
                  <a:lnTo>
                    <a:pt x="312940" y="1144016"/>
                  </a:lnTo>
                  <a:lnTo>
                    <a:pt x="268757" y="1118222"/>
                  </a:lnTo>
                  <a:lnTo>
                    <a:pt x="227088" y="1088136"/>
                  </a:lnTo>
                  <a:lnTo>
                    <a:pt x="188214" y="1053846"/>
                  </a:lnTo>
                  <a:lnTo>
                    <a:pt x="152984" y="1016050"/>
                  </a:lnTo>
                  <a:lnTo>
                    <a:pt x="122047" y="975525"/>
                  </a:lnTo>
                  <a:lnTo>
                    <a:pt x="95554" y="932561"/>
                  </a:lnTo>
                  <a:lnTo>
                    <a:pt x="73596" y="887425"/>
                  </a:lnTo>
                  <a:lnTo>
                    <a:pt x="56299" y="840397"/>
                  </a:lnTo>
                  <a:lnTo>
                    <a:pt x="43802" y="791781"/>
                  </a:lnTo>
                  <a:lnTo>
                    <a:pt x="36207" y="741857"/>
                  </a:lnTo>
                  <a:lnTo>
                    <a:pt x="33655" y="690880"/>
                  </a:lnTo>
                  <a:lnTo>
                    <a:pt x="36207" y="639914"/>
                  </a:lnTo>
                  <a:lnTo>
                    <a:pt x="43802" y="589991"/>
                  </a:lnTo>
                  <a:lnTo>
                    <a:pt x="56299" y="541375"/>
                  </a:lnTo>
                  <a:lnTo>
                    <a:pt x="73596" y="494347"/>
                  </a:lnTo>
                  <a:lnTo>
                    <a:pt x="95554" y="449211"/>
                  </a:lnTo>
                  <a:lnTo>
                    <a:pt x="122047" y="406247"/>
                  </a:lnTo>
                  <a:lnTo>
                    <a:pt x="152984" y="365721"/>
                  </a:lnTo>
                  <a:lnTo>
                    <a:pt x="179666" y="337083"/>
                  </a:lnTo>
                  <a:lnTo>
                    <a:pt x="190893" y="345516"/>
                  </a:lnTo>
                  <a:lnTo>
                    <a:pt x="236385" y="364223"/>
                  </a:lnTo>
                  <a:lnTo>
                    <a:pt x="287020" y="370840"/>
                  </a:lnTo>
                  <a:lnTo>
                    <a:pt x="337642" y="364223"/>
                  </a:lnTo>
                  <a:lnTo>
                    <a:pt x="383133" y="345516"/>
                  </a:lnTo>
                  <a:lnTo>
                    <a:pt x="421703" y="316522"/>
                  </a:lnTo>
                  <a:lnTo>
                    <a:pt x="451497" y="278993"/>
                  </a:lnTo>
                  <a:lnTo>
                    <a:pt x="470700" y="234708"/>
                  </a:lnTo>
                  <a:lnTo>
                    <a:pt x="477520" y="185420"/>
                  </a:lnTo>
                  <a:lnTo>
                    <a:pt x="477393" y="184581"/>
                  </a:lnTo>
                  <a:lnTo>
                    <a:pt x="508952" y="180035"/>
                  </a:lnTo>
                  <a:lnTo>
                    <a:pt x="561340" y="177546"/>
                  </a:lnTo>
                  <a:lnTo>
                    <a:pt x="613714" y="180035"/>
                  </a:lnTo>
                  <a:lnTo>
                    <a:pt x="665035" y="187426"/>
                  </a:lnTo>
                  <a:lnTo>
                    <a:pt x="714997" y="199580"/>
                  </a:lnTo>
                  <a:lnTo>
                    <a:pt x="763320" y="216395"/>
                  </a:lnTo>
                  <a:lnTo>
                    <a:pt x="809726" y="237756"/>
                  </a:lnTo>
                  <a:lnTo>
                    <a:pt x="853909" y="263550"/>
                  </a:lnTo>
                  <a:lnTo>
                    <a:pt x="895578" y="293636"/>
                  </a:lnTo>
                  <a:lnTo>
                    <a:pt x="934466" y="327914"/>
                  </a:lnTo>
                  <a:lnTo>
                    <a:pt x="969683" y="365721"/>
                  </a:lnTo>
                  <a:lnTo>
                    <a:pt x="1000620" y="406247"/>
                  </a:lnTo>
                  <a:lnTo>
                    <a:pt x="1027112" y="449211"/>
                  </a:lnTo>
                  <a:lnTo>
                    <a:pt x="1049083" y="494347"/>
                  </a:lnTo>
                  <a:lnTo>
                    <a:pt x="1066368" y="541375"/>
                  </a:lnTo>
                  <a:lnTo>
                    <a:pt x="1078865" y="589991"/>
                  </a:lnTo>
                  <a:lnTo>
                    <a:pt x="1086459" y="639914"/>
                  </a:lnTo>
                  <a:lnTo>
                    <a:pt x="1089025" y="690880"/>
                  </a:lnTo>
                  <a:lnTo>
                    <a:pt x="1089025" y="503859"/>
                  </a:lnTo>
                  <a:lnTo>
                    <a:pt x="1070483" y="460298"/>
                  </a:lnTo>
                  <a:lnTo>
                    <a:pt x="1048029" y="418388"/>
                  </a:lnTo>
                  <a:lnTo>
                    <a:pt x="1021778" y="378371"/>
                  </a:lnTo>
                  <a:lnTo>
                    <a:pt x="991806" y="340436"/>
                  </a:lnTo>
                  <a:lnTo>
                    <a:pt x="958215" y="304800"/>
                  </a:lnTo>
                  <a:lnTo>
                    <a:pt x="921639" y="272122"/>
                  </a:lnTo>
                  <a:lnTo>
                    <a:pt x="882675" y="242976"/>
                  </a:lnTo>
                  <a:lnTo>
                    <a:pt x="841540" y="217424"/>
                  </a:lnTo>
                  <a:lnTo>
                    <a:pt x="798461" y="195580"/>
                  </a:lnTo>
                  <a:lnTo>
                    <a:pt x="753706" y="177546"/>
                  </a:lnTo>
                  <a:lnTo>
                    <a:pt x="707288" y="163334"/>
                  </a:lnTo>
                  <a:lnTo>
                    <a:pt x="659650" y="153085"/>
                  </a:lnTo>
                  <a:lnTo>
                    <a:pt x="610920" y="146875"/>
                  </a:lnTo>
                  <a:lnTo>
                    <a:pt x="561340" y="144780"/>
                  </a:lnTo>
                  <a:lnTo>
                    <a:pt x="511746" y="146875"/>
                  </a:lnTo>
                  <a:lnTo>
                    <a:pt x="472859" y="151841"/>
                  </a:lnTo>
                  <a:lnTo>
                    <a:pt x="470700" y="136144"/>
                  </a:lnTo>
                  <a:lnTo>
                    <a:pt x="451497" y="91859"/>
                  </a:lnTo>
                  <a:lnTo>
                    <a:pt x="421703" y="54330"/>
                  </a:lnTo>
                  <a:lnTo>
                    <a:pt x="383133" y="25336"/>
                  </a:lnTo>
                  <a:lnTo>
                    <a:pt x="337642" y="6629"/>
                  </a:lnTo>
                  <a:lnTo>
                    <a:pt x="287020" y="0"/>
                  </a:lnTo>
                  <a:lnTo>
                    <a:pt x="236385" y="6629"/>
                  </a:lnTo>
                  <a:lnTo>
                    <a:pt x="190893" y="25336"/>
                  </a:lnTo>
                  <a:lnTo>
                    <a:pt x="152323" y="54330"/>
                  </a:lnTo>
                  <a:lnTo>
                    <a:pt x="122529" y="91859"/>
                  </a:lnTo>
                  <a:lnTo>
                    <a:pt x="103327" y="136144"/>
                  </a:lnTo>
                  <a:lnTo>
                    <a:pt x="96520" y="185420"/>
                  </a:lnTo>
                  <a:lnTo>
                    <a:pt x="103327" y="234708"/>
                  </a:lnTo>
                  <a:lnTo>
                    <a:pt x="122529" y="278993"/>
                  </a:lnTo>
                  <a:lnTo>
                    <a:pt x="152323" y="316522"/>
                  </a:lnTo>
                  <a:lnTo>
                    <a:pt x="152946" y="316992"/>
                  </a:lnTo>
                  <a:lnTo>
                    <a:pt x="130797" y="340436"/>
                  </a:lnTo>
                  <a:lnTo>
                    <a:pt x="100812" y="378371"/>
                  </a:lnTo>
                  <a:lnTo>
                    <a:pt x="74574" y="418388"/>
                  </a:lnTo>
                  <a:lnTo>
                    <a:pt x="52133" y="460298"/>
                  </a:lnTo>
                  <a:lnTo>
                    <a:pt x="33591" y="503885"/>
                  </a:lnTo>
                  <a:lnTo>
                    <a:pt x="19024" y="548932"/>
                  </a:lnTo>
                  <a:lnTo>
                    <a:pt x="8509" y="595261"/>
                  </a:lnTo>
                  <a:lnTo>
                    <a:pt x="2133" y="642645"/>
                  </a:lnTo>
                  <a:lnTo>
                    <a:pt x="0" y="690880"/>
                  </a:lnTo>
                  <a:lnTo>
                    <a:pt x="2133" y="739140"/>
                  </a:lnTo>
                  <a:lnTo>
                    <a:pt x="8521" y="786536"/>
                  </a:lnTo>
                  <a:lnTo>
                    <a:pt x="19037" y="832891"/>
                  </a:lnTo>
                  <a:lnTo>
                    <a:pt x="33629" y="877976"/>
                  </a:lnTo>
                  <a:lnTo>
                    <a:pt x="52184" y="921575"/>
                  </a:lnTo>
                  <a:lnTo>
                    <a:pt x="74637" y="963498"/>
                  </a:lnTo>
                  <a:lnTo>
                    <a:pt x="100888" y="1003503"/>
                  </a:lnTo>
                  <a:lnTo>
                    <a:pt x="130860" y="1041400"/>
                  </a:lnTo>
                  <a:lnTo>
                    <a:pt x="164465" y="1076960"/>
                  </a:lnTo>
                  <a:lnTo>
                    <a:pt x="201028" y="1109649"/>
                  </a:lnTo>
                  <a:lnTo>
                    <a:pt x="239991" y="1138796"/>
                  </a:lnTo>
                  <a:lnTo>
                    <a:pt x="281127" y="1164336"/>
                  </a:lnTo>
                  <a:lnTo>
                    <a:pt x="324205" y="1186180"/>
                  </a:lnTo>
                  <a:lnTo>
                    <a:pt x="369036" y="1204252"/>
                  </a:lnTo>
                  <a:lnTo>
                    <a:pt x="415378" y="1218450"/>
                  </a:lnTo>
                  <a:lnTo>
                    <a:pt x="463016" y="1228686"/>
                  </a:lnTo>
                  <a:lnTo>
                    <a:pt x="511746" y="1234897"/>
                  </a:lnTo>
                  <a:lnTo>
                    <a:pt x="561340" y="1236980"/>
                  </a:lnTo>
                  <a:lnTo>
                    <a:pt x="610920" y="1234897"/>
                  </a:lnTo>
                  <a:lnTo>
                    <a:pt x="659650" y="1228686"/>
                  </a:lnTo>
                  <a:lnTo>
                    <a:pt x="707288" y="1218450"/>
                  </a:lnTo>
                  <a:lnTo>
                    <a:pt x="753630" y="1204252"/>
                  </a:lnTo>
                  <a:lnTo>
                    <a:pt x="798461" y="1186180"/>
                  </a:lnTo>
                  <a:lnTo>
                    <a:pt x="841540" y="1164336"/>
                  </a:lnTo>
                  <a:lnTo>
                    <a:pt x="882675" y="1138796"/>
                  </a:lnTo>
                  <a:lnTo>
                    <a:pt x="921639" y="1109649"/>
                  </a:lnTo>
                  <a:lnTo>
                    <a:pt x="958215" y="1076960"/>
                  </a:lnTo>
                  <a:lnTo>
                    <a:pt x="991806" y="1041400"/>
                  </a:lnTo>
                  <a:lnTo>
                    <a:pt x="1021778" y="1003503"/>
                  </a:lnTo>
                  <a:lnTo>
                    <a:pt x="1048029" y="963498"/>
                  </a:lnTo>
                  <a:lnTo>
                    <a:pt x="1070483" y="921575"/>
                  </a:lnTo>
                  <a:lnTo>
                    <a:pt x="1089037" y="877976"/>
                  </a:lnTo>
                  <a:lnTo>
                    <a:pt x="1103630" y="832891"/>
                  </a:lnTo>
                  <a:lnTo>
                    <a:pt x="1114145" y="786536"/>
                  </a:lnTo>
                  <a:lnTo>
                    <a:pt x="1120533" y="739140"/>
                  </a:lnTo>
                  <a:lnTo>
                    <a:pt x="1122680" y="690880"/>
                  </a:lnTo>
                  <a:close/>
                </a:path>
              </a:pathLst>
            </a:custGeom>
            <a:solidFill>
              <a:srgbClr val="4A9B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417569" y="3374389"/>
              <a:ext cx="0" cy="1554480"/>
            </a:xfrm>
            <a:custGeom>
              <a:avLst/>
              <a:gdLst/>
              <a:ahLst/>
              <a:cxnLst/>
              <a:rect l="l" t="t" r="r" b="b"/>
              <a:pathLst>
                <a:path h="1554479">
                  <a:moveTo>
                    <a:pt x="0" y="155448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852419" y="3672839"/>
              <a:ext cx="1122680" cy="762000"/>
            </a:xfrm>
            <a:custGeom>
              <a:avLst/>
              <a:gdLst/>
              <a:ahLst/>
              <a:cxnLst/>
              <a:rect l="l" t="t" r="r" b="b"/>
              <a:pathLst>
                <a:path w="1122679" h="762000">
                  <a:moveTo>
                    <a:pt x="731012" y="0"/>
                  </a:moveTo>
                  <a:lnTo>
                    <a:pt x="391668" y="0"/>
                  </a:lnTo>
                  <a:lnTo>
                    <a:pt x="340185" y="3303"/>
                  </a:lnTo>
                  <a:lnTo>
                    <a:pt x="290025" y="13052"/>
                  </a:lnTo>
                  <a:lnTo>
                    <a:pt x="241792" y="29003"/>
                  </a:lnTo>
                  <a:lnTo>
                    <a:pt x="196087" y="50912"/>
                  </a:lnTo>
                  <a:lnTo>
                    <a:pt x="153516" y="78537"/>
                  </a:lnTo>
                  <a:lnTo>
                    <a:pt x="114681" y="111633"/>
                  </a:lnTo>
                  <a:lnTo>
                    <a:pt x="80697" y="149348"/>
                  </a:lnTo>
                  <a:lnTo>
                    <a:pt x="52323" y="190725"/>
                  </a:lnTo>
                  <a:lnTo>
                    <a:pt x="29813" y="235172"/>
                  </a:lnTo>
                  <a:lnTo>
                    <a:pt x="13419" y="282095"/>
                  </a:lnTo>
                  <a:lnTo>
                    <a:pt x="3397" y="330902"/>
                  </a:lnTo>
                  <a:lnTo>
                    <a:pt x="0" y="381000"/>
                  </a:lnTo>
                  <a:lnTo>
                    <a:pt x="3397" y="431097"/>
                  </a:lnTo>
                  <a:lnTo>
                    <a:pt x="13419" y="479904"/>
                  </a:lnTo>
                  <a:lnTo>
                    <a:pt x="29813" y="526827"/>
                  </a:lnTo>
                  <a:lnTo>
                    <a:pt x="52323" y="571274"/>
                  </a:lnTo>
                  <a:lnTo>
                    <a:pt x="80697" y="612651"/>
                  </a:lnTo>
                  <a:lnTo>
                    <a:pt x="114681" y="650367"/>
                  </a:lnTo>
                  <a:lnTo>
                    <a:pt x="153516" y="683462"/>
                  </a:lnTo>
                  <a:lnTo>
                    <a:pt x="196087" y="711087"/>
                  </a:lnTo>
                  <a:lnTo>
                    <a:pt x="241792" y="732996"/>
                  </a:lnTo>
                  <a:lnTo>
                    <a:pt x="290025" y="748947"/>
                  </a:lnTo>
                  <a:lnTo>
                    <a:pt x="340185" y="758696"/>
                  </a:lnTo>
                  <a:lnTo>
                    <a:pt x="391668" y="762000"/>
                  </a:lnTo>
                  <a:lnTo>
                    <a:pt x="731012" y="762000"/>
                  </a:lnTo>
                  <a:lnTo>
                    <a:pt x="780135" y="759031"/>
                  </a:lnTo>
                  <a:lnTo>
                    <a:pt x="827440" y="750365"/>
                  </a:lnTo>
                  <a:lnTo>
                    <a:pt x="872558" y="736356"/>
                  </a:lnTo>
                  <a:lnTo>
                    <a:pt x="915123" y="717363"/>
                  </a:lnTo>
                  <a:lnTo>
                    <a:pt x="954766" y="693742"/>
                  </a:lnTo>
                  <a:lnTo>
                    <a:pt x="991121" y="665850"/>
                  </a:lnTo>
                  <a:lnTo>
                    <a:pt x="1023821" y="634044"/>
                  </a:lnTo>
                  <a:lnTo>
                    <a:pt x="1052497" y="598681"/>
                  </a:lnTo>
                  <a:lnTo>
                    <a:pt x="1076783" y="560118"/>
                  </a:lnTo>
                  <a:lnTo>
                    <a:pt x="1096312" y="518711"/>
                  </a:lnTo>
                  <a:lnTo>
                    <a:pt x="1110716" y="474818"/>
                  </a:lnTo>
                  <a:lnTo>
                    <a:pt x="1119627" y="428795"/>
                  </a:lnTo>
                  <a:lnTo>
                    <a:pt x="1122680" y="381000"/>
                  </a:lnTo>
                  <a:lnTo>
                    <a:pt x="1119282" y="330902"/>
                  </a:lnTo>
                  <a:lnTo>
                    <a:pt x="1109260" y="282095"/>
                  </a:lnTo>
                  <a:lnTo>
                    <a:pt x="1092866" y="235172"/>
                  </a:lnTo>
                  <a:lnTo>
                    <a:pt x="1070356" y="190725"/>
                  </a:lnTo>
                  <a:lnTo>
                    <a:pt x="1041982" y="149348"/>
                  </a:lnTo>
                  <a:lnTo>
                    <a:pt x="1007999" y="111633"/>
                  </a:lnTo>
                  <a:lnTo>
                    <a:pt x="969163" y="78537"/>
                  </a:lnTo>
                  <a:lnTo>
                    <a:pt x="926592" y="50912"/>
                  </a:lnTo>
                  <a:lnTo>
                    <a:pt x="880887" y="29003"/>
                  </a:lnTo>
                  <a:lnTo>
                    <a:pt x="832654" y="13052"/>
                  </a:lnTo>
                  <a:lnTo>
                    <a:pt x="782494" y="3303"/>
                  </a:lnTo>
                  <a:lnTo>
                    <a:pt x="731012" y="0"/>
                  </a:lnTo>
                  <a:close/>
                </a:path>
              </a:pathLst>
            </a:custGeom>
            <a:solidFill>
              <a:srgbClr val="4A9B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93719" y="2537459"/>
              <a:ext cx="617219" cy="612139"/>
            </a:xfrm>
            <a:prstGeom prst="rect">
              <a:avLst/>
            </a:prstGeom>
          </p:spPr>
        </p:pic>
      </p:grpSp>
      <p:grpSp>
        <p:nvGrpSpPr>
          <p:cNvPr id="30" name="object 30"/>
          <p:cNvGrpSpPr/>
          <p:nvPr/>
        </p:nvGrpSpPr>
        <p:grpSpPr>
          <a:xfrm>
            <a:off x="350520" y="2136139"/>
            <a:ext cx="1120140" cy="2807335"/>
            <a:chOff x="350520" y="2136139"/>
            <a:chExt cx="1120140" cy="2807335"/>
          </a:xfrm>
        </p:grpSpPr>
        <p:sp>
          <p:nvSpPr>
            <p:cNvPr id="31" name="object 31"/>
            <p:cNvSpPr/>
            <p:nvPr/>
          </p:nvSpPr>
          <p:spPr>
            <a:xfrm>
              <a:off x="350520" y="2136139"/>
              <a:ext cx="1120140" cy="1236980"/>
            </a:xfrm>
            <a:custGeom>
              <a:avLst/>
              <a:gdLst/>
              <a:ahLst/>
              <a:cxnLst/>
              <a:rect l="l" t="t" r="r" b="b"/>
              <a:pathLst>
                <a:path w="1120140" h="1236979">
                  <a:moveTo>
                    <a:pt x="1120140" y="690880"/>
                  </a:moveTo>
                  <a:lnTo>
                    <a:pt x="1117993" y="642645"/>
                  </a:lnTo>
                  <a:lnTo>
                    <a:pt x="1111631" y="595261"/>
                  </a:lnTo>
                  <a:lnTo>
                    <a:pt x="1101128" y="548932"/>
                  </a:lnTo>
                  <a:lnTo>
                    <a:pt x="1086612" y="504012"/>
                  </a:lnTo>
                  <a:lnTo>
                    <a:pt x="1086612" y="690880"/>
                  </a:lnTo>
                  <a:lnTo>
                    <a:pt x="1084059" y="741857"/>
                  </a:lnTo>
                  <a:lnTo>
                    <a:pt x="1076477" y="791781"/>
                  </a:lnTo>
                  <a:lnTo>
                    <a:pt x="1064006" y="840397"/>
                  </a:lnTo>
                  <a:lnTo>
                    <a:pt x="1046746" y="887425"/>
                  </a:lnTo>
                  <a:lnTo>
                    <a:pt x="1024826" y="932561"/>
                  </a:lnTo>
                  <a:lnTo>
                    <a:pt x="998359" y="975525"/>
                  </a:lnTo>
                  <a:lnTo>
                    <a:pt x="967486" y="1016050"/>
                  </a:lnTo>
                  <a:lnTo>
                    <a:pt x="932307" y="1053846"/>
                  </a:lnTo>
                  <a:lnTo>
                    <a:pt x="893546" y="1088136"/>
                  </a:lnTo>
                  <a:lnTo>
                    <a:pt x="851992" y="1118222"/>
                  </a:lnTo>
                  <a:lnTo>
                    <a:pt x="807923" y="1144016"/>
                  </a:lnTo>
                  <a:lnTo>
                    <a:pt x="761631" y="1165377"/>
                  </a:lnTo>
                  <a:lnTo>
                    <a:pt x="713422" y="1182192"/>
                  </a:lnTo>
                  <a:lnTo>
                    <a:pt x="663562" y="1194346"/>
                  </a:lnTo>
                  <a:lnTo>
                    <a:pt x="612343" y="1201737"/>
                  </a:lnTo>
                  <a:lnTo>
                    <a:pt x="560057" y="1204226"/>
                  </a:lnTo>
                  <a:lnTo>
                    <a:pt x="507784" y="1201737"/>
                  </a:lnTo>
                  <a:lnTo>
                    <a:pt x="456565" y="1194346"/>
                  </a:lnTo>
                  <a:lnTo>
                    <a:pt x="406704" y="1182192"/>
                  </a:lnTo>
                  <a:lnTo>
                    <a:pt x="358482" y="1165377"/>
                  </a:lnTo>
                  <a:lnTo>
                    <a:pt x="312204" y="1144016"/>
                  </a:lnTo>
                  <a:lnTo>
                    <a:pt x="268135" y="1118222"/>
                  </a:lnTo>
                  <a:lnTo>
                    <a:pt x="226568" y="1088136"/>
                  </a:lnTo>
                  <a:lnTo>
                    <a:pt x="187807" y="1053846"/>
                  </a:lnTo>
                  <a:lnTo>
                    <a:pt x="152641" y="1016050"/>
                  </a:lnTo>
                  <a:lnTo>
                    <a:pt x="121767" y="975525"/>
                  </a:lnTo>
                  <a:lnTo>
                    <a:pt x="95326" y="932561"/>
                  </a:lnTo>
                  <a:lnTo>
                    <a:pt x="73418" y="887425"/>
                  </a:lnTo>
                  <a:lnTo>
                    <a:pt x="56159" y="840397"/>
                  </a:lnTo>
                  <a:lnTo>
                    <a:pt x="43688" y="791781"/>
                  </a:lnTo>
                  <a:lnTo>
                    <a:pt x="36118" y="741857"/>
                  </a:lnTo>
                  <a:lnTo>
                    <a:pt x="33578" y="690880"/>
                  </a:lnTo>
                  <a:lnTo>
                    <a:pt x="36118" y="639914"/>
                  </a:lnTo>
                  <a:lnTo>
                    <a:pt x="43688" y="589991"/>
                  </a:lnTo>
                  <a:lnTo>
                    <a:pt x="56159" y="541375"/>
                  </a:lnTo>
                  <a:lnTo>
                    <a:pt x="73418" y="494347"/>
                  </a:lnTo>
                  <a:lnTo>
                    <a:pt x="95326" y="449211"/>
                  </a:lnTo>
                  <a:lnTo>
                    <a:pt x="121767" y="406247"/>
                  </a:lnTo>
                  <a:lnTo>
                    <a:pt x="152641" y="365721"/>
                  </a:lnTo>
                  <a:lnTo>
                    <a:pt x="161353" y="356362"/>
                  </a:lnTo>
                  <a:lnTo>
                    <a:pt x="180492" y="364223"/>
                  </a:lnTo>
                  <a:lnTo>
                    <a:pt x="231140" y="370840"/>
                  </a:lnTo>
                  <a:lnTo>
                    <a:pt x="281774" y="364223"/>
                  </a:lnTo>
                  <a:lnTo>
                    <a:pt x="327279" y="345516"/>
                  </a:lnTo>
                  <a:lnTo>
                    <a:pt x="365836" y="316522"/>
                  </a:lnTo>
                  <a:lnTo>
                    <a:pt x="395630" y="278993"/>
                  </a:lnTo>
                  <a:lnTo>
                    <a:pt x="414832" y="234708"/>
                  </a:lnTo>
                  <a:lnTo>
                    <a:pt x="420128" y="196316"/>
                  </a:lnTo>
                  <a:lnTo>
                    <a:pt x="456565" y="187426"/>
                  </a:lnTo>
                  <a:lnTo>
                    <a:pt x="507784" y="180035"/>
                  </a:lnTo>
                  <a:lnTo>
                    <a:pt x="560070" y="177546"/>
                  </a:lnTo>
                  <a:lnTo>
                    <a:pt x="612343" y="180035"/>
                  </a:lnTo>
                  <a:lnTo>
                    <a:pt x="663562" y="187426"/>
                  </a:lnTo>
                  <a:lnTo>
                    <a:pt x="713422" y="199580"/>
                  </a:lnTo>
                  <a:lnTo>
                    <a:pt x="761631" y="216395"/>
                  </a:lnTo>
                  <a:lnTo>
                    <a:pt x="807923" y="237756"/>
                  </a:lnTo>
                  <a:lnTo>
                    <a:pt x="851992" y="263550"/>
                  </a:lnTo>
                  <a:lnTo>
                    <a:pt x="893546" y="293636"/>
                  </a:lnTo>
                  <a:lnTo>
                    <a:pt x="932307" y="327914"/>
                  </a:lnTo>
                  <a:lnTo>
                    <a:pt x="967486" y="365721"/>
                  </a:lnTo>
                  <a:lnTo>
                    <a:pt x="998359" y="406247"/>
                  </a:lnTo>
                  <a:lnTo>
                    <a:pt x="1024826" y="449211"/>
                  </a:lnTo>
                  <a:lnTo>
                    <a:pt x="1046746" y="494347"/>
                  </a:lnTo>
                  <a:lnTo>
                    <a:pt x="1064006" y="541375"/>
                  </a:lnTo>
                  <a:lnTo>
                    <a:pt x="1076477" y="589991"/>
                  </a:lnTo>
                  <a:lnTo>
                    <a:pt x="1084059" y="639914"/>
                  </a:lnTo>
                  <a:lnTo>
                    <a:pt x="1086612" y="690880"/>
                  </a:lnTo>
                  <a:lnTo>
                    <a:pt x="1086612" y="504012"/>
                  </a:lnTo>
                  <a:lnTo>
                    <a:pt x="1068057" y="460298"/>
                  </a:lnTo>
                  <a:lnTo>
                    <a:pt x="1045667" y="418388"/>
                  </a:lnTo>
                  <a:lnTo>
                    <a:pt x="1019467" y="378371"/>
                  </a:lnTo>
                  <a:lnTo>
                    <a:pt x="989571" y="340436"/>
                  </a:lnTo>
                  <a:lnTo>
                    <a:pt x="956056" y="304800"/>
                  </a:lnTo>
                  <a:lnTo>
                    <a:pt x="919568" y="272122"/>
                  </a:lnTo>
                  <a:lnTo>
                    <a:pt x="880694" y="242976"/>
                  </a:lnTo>
                  <a:lnTo>
                    <a:pt x="839660" y="217424"/>
                  </a:lnTo>
                  <a:lnTo>
                    <a:pt x="796671" y="195580"/>
                  </a:lnTo>
                  <a:lnTo>
                    <a:pt x="752017" y="177546"/>
                  </a:lnTo>
                  <a:lnTo>
                    <a:pt x="705700" y="163334"/>
                  </a:lnTo>
                  <a:lnTo>
                    <a:pt x="658164" y="153085"/>
                  </a:lnTo>
                  <a:lnTo>
                    <a:pt x="609549" y="146875"/>
                  </a:lnTo>
                  <a:lnTo>
                    <a:pt x="560070" y="144780"/>
                  </a:lnTo>
                  <a:lnTo>
                    <a:pt x="510578" y="146875"/>
                  </a:lnTo>
                  <a:lnTo>
                    <a:pt x="461962" y="153085"/>
                  </a:lnTo>
                  <a:lnTo>
                    <a:pt x="418465" y="162471"/>
                  </a:lnTo>
                  <a:lnTo>
                    <a:pt x="414832" y="136144"/>
                  </a:lnTo>
                  <a:lnTo>
                    <a:pt x="395617" y="91859"/>
                  </a:lnTo>
                  <a:lnTo>
                    <a:pt x="365836" y="54330"/>
                  </a:lnTo>
                  <a:lnTo>
                    <a:pt x="327279" y="25336"/>
                  </a:lnTo>
                  <a:lnTo>
                    <a:pt x="281774" y="6629"/>
                  </a:lnTo>
                  <a:lnTo>
                    <a:pt x="231140" y="0"/>
                  </a:lnTo>
                  <a:lnTo>
                    <a:pt x="180492" y="6629"/>
                  </a:lnTo>
                  <a:lnTo>
                    <a:pt x="134988" y="25336"/>
                  </a:lnTo>
                  <a:lnTo>
                    <a:pt x="96431" y="54330"/>
                  </a:lnTo>
                  <a:lnTo>
                    <a:pt x="66649" y="91859"/>
                  </a:lnTo>
                  <a:lnTo>
                    <a:pt x="47434" y="136144"/>
                  </a:lnTo>
                  <a:lnTo>
                    <a:pt x="40640" y="185420"/>
                  </a:lnTo>
                  <a:lnTo>
                    <a:pt x="47434" y="234708"/>
                  </a:lnTo>
                  <a:lnTo>
                    <a:pt x="66649" y="278993"/>
                  </a:lnTo>
                  <a:lnTo>
                    <a:pt x="96431" y="316522"/>
                  </a:lnTo>
                  <a:lnTo>
                    <a:pt x="129667" y="341515"/>
                  </a:lnTo>
                  <a:lnTo>
                    <a:pt x="100596" y="378371"/>
                  </a:lnTo>
                  <a:lnTo>
                    <a:pt x="74422" y="418388"/>
                  </a:lnTo>
                  <a:lnTo>
                    <a:pt x="52031" y="460298"/>
                  </a:lnTo>
                  <a:lnTo>
                    <a:pt x="33528" y="503885"/>
                  </a:lnTo>
                  <a:lnTo>
                    <a:pt x="18986" y="548932"/>
                  </a:lnTo>
                  <a:lnTo>
                    <a:pt x="8496" y="595261"/>
                  </a:lnTo>
                  <a:lnTo>
                    <a:pt x="2133" y="642645"/>
                  </a:lnTo>
                  <a:lnTo>
                    <a:pt x="0" y="690880"/>
                  </a:lnTo>
                  <a:lnTo>
                    <a:pt x="2133" y="739140"/>
                  </a:lnTo>
                  <a:lnTo>
                    <a:pt x="8496" y="786536"/>
                  </a:lnTo>
                  <a:lnTo>
                    <a:pt x="18999" y="832891"/>
                  </a:lnTo>
                  <a:lnTo>
                    <a:pt x="33566" y="877976"/>
                  </a:lnTo>
                  <a:lnTo>
                    <a:pt x="52082" y="921575"/>
                  </a:lnTo>
                  <a:lnTo>
                    <a:pt x="74485" y="963498"/>
                  </a:lnTo>
                  <a:lnTo>
                    <a:pt x="100672" y="1003503"/>
                  </a:lnTo>
                  <a:lnTo>
                    <a:pt x="130568" y="1041400"/>
                  </a:lnTo>
                  <a:lnTo>
                    <a:pt x="164084" y="1076960"/>
                  </a:lnTo>
                  <a:lnTo>
                    <a:pt x="200558" y="1109649"/>
                  </a:lnTo>
                  <a:lnTo>
                    <a:pt x="239433" y="1138796"/>
                  </a:lnTo>
                  <a:lnTo>
                    <a:pt x="280466" y="1164336"/>
                  </a:lnTo>
                  <a:lnTo>
                    <a:pt x="323456" y="1186180"/>
                  </a:lnTo>
                  <a:lnTo>
                    <a:pt x="368185" y="1204252"/>
                  </a:lnTo>
                  <a:lnTo>
                    <a:pt x="414426" y="1218450"/>
                  </a:lnTo>
                  <a:lnTo>
                    <a:pt x="461962" y="1228686"/>
                  </a:lnTo>
                  <a:lnTo>
                    <a:pt x="510578" y="1234897"/>
                  </a:lnTo>
                  <a:lnTo>
                    <a:pt x="560070" y="1236980"/>
                  </a:lnTo>
                  <a:lnTo>
                    <a:pt x="609549" y="1234897"/>
                  </a:lnTo>
                  <a:lnTo>
                    <a:pt x="658164" y="1228686"/>
                  </a:lnTo>
                  <a:lnTo>
                    <a:pt x="705700" y="1218450"/>
                  </a:lnTo>
                  <a:lnTo>
                    <a:pt x="751941" y="1204252"/>
                  </a:lnTo>
                  <a:lnTo>
                    <a:pt x="796671" y="1186180"/>
                  </a:lnTo>
                  <a:lnTo>
                    <a:pt x="839660" y="1164336"/>
                  </a:lnTo>
                  <a:lnTo>
                    <a:pt x="880694" y="1138796"/>
                  </a:lnTo>
                  <a:lnTo>
                    <a:pt x="919568" y="1109649"/>
                  </a:lnTo>
                  <a:lnTo>
                    <a:pt x="956056" y="1076960"/>
                  </a:lnTo>
                  <a:lnTo>
                    <a:pt x="989571" y="1041400"/>
                  </a:lnTo>
                  <a:lnTo>
                    <a:pt x="1019467" y="1003503"/>
                  </a:lnTo>
                  <a:lnTo>
                    <a:pt x="1045667" y="963498"/>
                  </a:lnTo>
                  <a:lnTo>
                    <a:pt x="1068057" y="921575"/>
                  </a:lnTo>
                  <a:lnTo>
                    <a:pt x="1086573" y="877976"/>
                  </a:lnTo>
                  <a:lnTo>
                    <a:pt x="1101128" y="832891"/>
                  </a:lnTo>
                  <a:lnTo>
                    <a:pt x="1111631" y="786536"/>
                  </a:lnTo>
                  <a:lnTo>
                    <a:pt x="1117993" y="739140"/>
                  </a:lnTo>
                  <a:lnTo>
                    <a:pt x="1120140" y="690880"/>
                  </a:lnTo>
                  <a:close/>
                </a:path>
              </a:pathLst>
            </a:custGeom>
            <a:solidFill>
              <a:srgbClr val="012A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13129" y="3374389"/>
              <a:ext cx="0" cy="1554480"/>
            </a:xfrm>
            <a:custGeom>
              <a:avLst/>
              <a:gdLst/>
              <a:ahLst/>
              <a:cxnLst/>
              <a:rect l="l" t="t" r="r" b="b"/>
              <a:pathLst>
                <a:path h="1554479">
                  <a:moveTo>
                    <a:pt x="0" y="155448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50520" y="3672839"/>
              <a:ext cx="1120140" cy="762000"/>
            </a:xfrm>
            <a:custGeom>
              <a:avLst/>
              <a:gdLst/>
              <a:ahLst/>
              <a:cxnLst/>
              <a:rect l="l" t="t" r="r" b="b"/>
              <a:pathLst>
                <a:path w="1120140" h="762000">
                  <a:moveTo>
                    <a:pt x="729310" y="0"/>
                  </a:moveTo>
                  <a:lnTo>
                    <a:pt x="390829" y="0"/>
                  </a:lnTo>
                  <a:lnTo>
                    <a:pt x="339456" y="3303"/>
                  </a:lnTo>
                  <a:lnTo>
                    <a:pt x="289400" y="13052"/>
                  </a:lnTo>
                  <a:lnTo>
                    <a:pt x="241266" y="29003"/>
                  </a:lnTo>
                  <a:lnTo>
                    <a:pt x="195663" y="50912"/>
                  </a:lnTo>
                  <a:lnTo>
                    <a:pt x="153198" y="78537"/>
                  </a:lnTo>
                  <a:lnTo>
                    <a:pt x="114477" y="111633"/>
                  </a:lnTo>
                  <a:lnTo>
                    <a:pt x="80545" y="149348"/>
                  </a:lnTo>
                  <a:lnTo>
                    <a:pt x="52218" y="190725"/>
                  </a:lnTo>
                  <a:lnTo>
                    <a:pt x="29749" y="235172"/>
                  </a:lnTo>
                  <a:lnTo>
                    <a:pt x="13389" y="282095"/>
                  </a:lnTo>
                  <a:lnTo>
                    <a:pt x="3389" y="330902"/>
                  </a:lnTo>
                  <a:lnTo>
                    <a:pt x="0" y="381000"/>
                  </a:lnTo>
                  <a:lnTo>
                    <a:pt x="3389" y="431097"/>
                  </a:lnTo>
                  <a:lnTo>
                    <a:pt x="13389" y="479904"/>
                  </a:lnTo>
                  <a:lnTo>
                    <a:pt x="29749" y="526827"/>
                  </a:lnTo>
                  <a:lnTo>
                    <a:pt x="52218" y="571274"/>
                  </a:lnTo>
                  <a:lnTo>
                    <a:pt x="80545" y="612651"/>
                  </a:lnTo>
                  <a:lnTo>
                    <a:pt x="114477" y="650367"/>
                  </a:lnTo>
                  <a:lnTo>
                    <a:pt x="153198" y="683462"/>
                  </a:lnTo>
                  <a:lnTo>
                    <a:pt x="195663" y="711087"/>
                  </a:lnTo>
                  <a:lnTo>
                    <a:pt x="241266" y="732996"/>
                  </a:lnTo>
                  <a:lnTo>
                    <a:pt x="289400" y="748947"/>
                  </a:lnTo>
                  <a:lnTo>
                    <a:pt x="339456" y="758696"/>
                  </a:lnTo>
                  <a:lnTo>
                    <a:pt x="390829" y="762000"/>
                  </a:lnTo>
                  <a:lnTo>
                    <a:pt x="729310" y="762000"/>
                  </a:lnTo>
                  <a:lnTo>
                    <a:pt x="778330" y="759031"/>
                  </a:lnTo>
                  <a:lnTo>
                    <a:pt x="825534" y="750365"/>
                  </a:lnTo>
                  <a:lnTo>
                    <a:pt x="870556" y="736356"/>
                  </a:lnTo>
                  <a:lnTo>
                    <a:pt x="913029" y="717363"/>
                  </a:lnTo>
                  <a:lnTo>
                    <a:pt x="952588" y="693742"/>
                  </a:lnTo>
                  <a:lnTo>
                    <a:pt x="988865" y="665850"/>
                  </a:lnTo>
                  <a:lnTo>
                    <a:pt x="1021494" y="634044"/>
                  </a:lnTo>
                  <a:lnTo>
                    <a:pt x="1050109" y="598681"/>
                  </a:lnTo>
                  <a:lnTo>
                    <a:pt x="1074343" y="560118"/>
                  </a:lnTo>
                  <a:lnTo>
                    <a:pt x="1093829" y="518711"/>
                  </a:lnTo>
                  <a:lnTo>
                    <a:pt x="1108202" y="474818"/>
                  </a:lnTo>
                  <a:lnTo>
                    <a:pt x="1117094" y="428795"/>
                  </a:lnTo>
                  <a:lnTo>
                    <a:pt x="1120139" y="381000"/>
                  </a:lnTo>
                  <a:lnTo>
                    <a:pt x="1116752" y="330902"/>
                  </a:lnTo>
                  <a:lnTo>
                    <a:pt x="1106757" y="282095"/>
                  </a:lnTo>
                  <a:lnTo>
                    <a:pt x="1090406" y="235172"/>
                  </a:lnTo>
                  <a:lnTo>
                    <a:pt x="1067947" y="190725"/>
                  </a:lnTo>
                  <a:lnTo>
                    <a:pt x="1039633" y="149348"/>
                  </a:lnTo>
                  <a:lnTo>
                    <a:pt x="1005713" y="111633"/>
                  </a:lnTo>
                  <a:lnTo>
                    <a:pt x="966993" y="78537"/>
                  </a:lnTo>
                  <a:lnTo>
                    <a:pt x="924519" y="50912"/>
                  </a:lnTo>
                  <a:lnTo>
                    <a:pt x="878903" y="29003"/>
                  </a:lnTo>
                  <a:lnTo>
                    <a:pt x="830755" y="13052"/>
                  </a:lnTo>
                  <a:lnTo>
                    <a:pt x="780687" y="3303"/>
                  </a:lnTo>
                  <a:lnTo>
                    <a:pt x="729310" y="0"/>
                  </a:lnTo>
                  <a:close/>
                </a:path>
              </a:pathLst>
            </a:custGeom>
            <a:solidFill>
              <a:srgbClr val="012A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42211" y="2974803"/>
              <a:ext cx="83820" cy="55244"/>
            </a:xfrm>
            <a:custGeom>
              <a:avLst/>
              <a:gdLst/>
              <a:ahLst/>
              <a:cxnLst/>
              <a:rect l="l" t="t" r="r" b="b"/>
              <a:pathLst>
                <a:path w="83820" h="55244">
                  <a:moveTo>
                    <a:pt x="25350" y="0"/>
                  </a:moveTo>
                  <a:lnTo>
                    <a:pt x="5498" y="14133"/>
                  </a:lnTo>
                  <a:lnTo>
                    <a:pt x="0" y="31490"/>
                  </a:lnTo>
                  <a:lnTo>
                    <a:pt x="4788" y="46834"/>
                  </a:lnTo>
                  <a:lnTo>
                    <a:pt x="15798" y="54927"/>
                  </a:lnTo>
                  <a:lnTo>
                    <a:pt x="33589" y="55109"/>
                  </a:lnTo>
                  <a:lnTo>
                    <a:pt x="56096" y="51973"/>
                  </a:lnTo>
                  <a:lnTo>
                    <a:pt x="75404" y="48156"/>
                  </a:lnTo>
                  <a:lnTo>
                    <a:pt x="83598" y="46297"/>
                  </a:lnTo>
                  <a:lnTo>
                    <a:pt x="25350" y="0"/>
                  </a:lnTo>
                  <a:close/>
                </a:path>
              </a:pathLst>
            </a:custGeom>
            <a:solidFill>
              <a:srgbClr val="CA77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83130" y="2768433"/>
              <a:ext cx="536575" cy="354965"/>
            </a:xfrm>
            <a:custGeom>
              <a:avLst/>
              <a:gdLst/>
              <a:ahLst/>
              <a:cxnLst/>
              <a:rect l="l" t="t" r="r" b="b"/>
              <a:pathLst>
                <a:path w="536575" h="354964">
                  <a:moveTo>
                    <a:pt x="97288" y="0"/>
                  </a:moveTo>
                  <a:lnTo>
                    <a:pt x="0" y="150113"/>
                  </a:lnTo>
                  <a:lnTo>
                    <a:pt x="57225" y="201122"/>
                  </a:lnTo>
                  <a:lnTo>
                    <a:pt x="156910" y="268641"/>
                  </a:lnTo>
                  <a:lnTo>
                    <a:pt x="251554" y="327562"/>
                  </a:lnTo>
                  <a:lnTo>
                    <a:pt x="293658" y="352782"/>
                  </a:lnTo>
                  <a:lnTo>
                    <a:pt x="321784" y="354769"/>
                  </a:lnTo>
                  <a:lnTo>
                    <a:pt x="341418" y="346068"/>
                  </a:lnTo>
                  <a:lnTo>
                    <a:pt x="352927" y="334854"/>
                  </a:lnTo>
                  <a:lnTo>
                    <a:pt x="356682" y="329299"/>
                  </a:lnTo>
                  <a:lnTo>
                    <a:pt x="383854" y="332349"/>
                  </a:lnTo>
                  <a:lnTo>
                    <a:pt x="399599" y="323637"/>
                  </a:lnTo>
                  <a:lnTo>
                    <a:pt x="406876" y="311960"/>
                  </a:lnTo>
                  <a:lnTo>
                    <a:pt x="408645" y="306113"/>
                  </a:lnTo>
                  <a:lnTo>
                    <a:pt x="430910" y="308391"/>
                  </a:lnTo>
                  <a:lnTo>
                    <a:pt x="448147" y="301220"/>
                  </a:lnTo>
                  <a:lnTo>
                    <a:pt x="459860" y="289847"/>
                  </a:lnTo>
                  <a:lnTo>
                    <a:pt x="465555" y="279519"/>
                  </a:lnTo>
                  <a:lnTo>
                    <a:pt x="466597" y="264889"/>
                  </a:lnTo>
                  <a:lnTo>
                    <a:pt x="462556" y="252926"/>
                  </a:lnTo>
                  <a:lnTo>
                    <a:pt x="457297" y="244851"/>
                  </a:lnTo>
                  <a:lnTo>
                    <a:pt x="454685" y="241888"/>
                  </a:lnTo>
                  <a:lnTo>
                    <a:pt x="491632" y="254927"/>
                  </a:lnTo>
                  <a:lnTo>
                    <a:pt x="529153" y="233963"/>
                  </a:lnTo>
                  <a:lnTo>
                    <a:pt x="536437" y="215489"/>
                  </a:lnTo>
                  <a:lnTo>
                    <a:pt x="534786" y="201786"/>
                  </a:lnTo>
                  <a:lnTo>
                    <a:pt x="490274" y="165577"/>
                  </a:lnTo>
                  <a:lnTo>
                    <a:pt x="408279" y="110856"/>
                  </a:lnTo>
                  <a:lnTo>
                    <a:pt x="322312" y="55483"/>
                  </a:lnTo>
                  <a:lnTo>
                    <a:pt x="273847" y="28772"/>
                  </a:lnTo>
                  <a:lnTo>
                    <a:pt x="176360" y="12878"/>
                  </a:lnTo>
                  <a:lnTo>
                    <a:pt x="97288" y="0"/>
                  </a:lnTo>
                  <a:close/>
                </a:path>
              </a:pathLst>
            </a:custGeom>
            <a:solidFill>
              <a:srgbClr val="F8B5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4219" y="2725266"/>
              <a:ext cx="196100" cy="22497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31483" y="2658082"/>
              <a:ext cx="266065" cy="273685"/>
            </a:xfrm>
            <a:custGeom>
              <a:avLst/>
              <a:gdLst/>
              <a:ahLst/>
              <a:cxnLst/>
              <a:rect l="l" t="t" r="r" b="b"/>
              <a:pathLst>
                <a:path w="266065" h="273685">
                  <a:moveTo>
                    <a:pt x="146101" y="0"/>
                  </a:moveTo>
                  <a:lnTo>
                    <a:pt x="0" y="198202"/>
                  </a:lnTo>
                  <a:lnTo>
                    <a:pt x="115967" y="273602"/>
                  </a:lnTo>
                  <a:lnTo>
                    <a:pt x="179875" y="217048"/>
                  </a:lnTo>
                  <a:lnTo>
                    <a:pt x="226813" y="150884"/>
                  </a:lnTo>
                  <a:lnTo>
                    <a:pt x="255740" y="95921"/>
                  </a:lnTo>
                  <a:lnTo>
                    <a:pt x="265614" y="72975"/>
                  </a:lnTo>
                  <a:lnTo>
                    <a:pt x="146101" y="0"/>
                  </a:lnTo>
                  <a:close/>
                </a:path>
              </a:pathLst>
            </a:custGeom>
            <a:solidFill>
              <a:srgbClr val="2C51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7301" y="2968173"/>
              <a:ext cx="159047" cy="149487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809933" y="2713498"/>
              <a:ext cx="346710" cy="221615"/>
            </a:xfrm>
            <a:custGeom>
              <a:avLst/>
              <a:gdLst/>
              <a:ahLst/>
              <a:cxnLst/>
              <a:rect l="l" t="t" r="r" b="b"/>
              <a:pathLst>
                <a:path w="346709" h="221614">
                  <a:moveTo>
                    <a:pt x="217872" y="0"/>
                  </a:moveTo>
                  <a:lnTo>
                    <a:pt x="145071" y="11404"/>
                  </a:lnTo>
                  <a:lnTo>
                    <a:pt x="101032" y="19002"/>
                  </a:lnTo>
                  <a:lnTo>
                    <a:pt x="93429" y="19483"/>
                  </a:lnTo>
                  <a:lnTo>
                    <a:pt x="47613" y="66346"/>
                  </a:lnTo>
                  <a:lnTo>
                    <a:pt x="24639" y="88459"/>
                  </a:lnTo>
                  <a:lnTo>
                    <a:pt x="6397" y="102483"/>
                  </a:lnTo>
                  <a:lnTo>
                    <a:pt x="2274" y="107244"/>
                  </a:lnTo>
                  <a:lnTo>
                    <a:pt x="0" y="113758"/>
                  </a:lnTo>
                  <a:lnTo>
                    <a:pt x="3334" y="120860"/>
                  </a:lnTo>
                  <a:lnTo>
                    <a:pt x="16148" y="128853"/>
                  </a:lnTo>
                  <a:lnTo>
                    <a:pt x="37468" y="134081"/>
                  </a:lnTo>
                  <a:lnTo>
                    <a:pt x="63797" y="129317"/>
                  </a:lnTo>
                  <a:lnTo>
                    <a:pt x="91633" y="107335"/>
                  </a:lnTo>
                  <a:lnTo>
                    <a:pt x="264294" y="221072"/>
                  </a:lnTo>
                  <a:lnTo>
                    <a:pt x="297421" y="191819"/>
                  </a:lnTo>
                  <a:lnTo>
                    <a:pt x="332439" y="138145"/>
                  </a:lnTo>
                  <a:lnTo>
                    <a:pt x="346441" y="110813"/>
                  </a:lnTo>
                  <a:lnTo>
                    <a:pt x="217872" y="0"/>
                  </a:lnTo>
                  <a:close/>
                </a:path>
              </a:pathLst>
            </a:custGeom>
            <a:solidFill>
              <a:srgbClr val="CA77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02951" y="2666834"/>
              <a:ext cx="216104" cy="212709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031359" y="2588419"/>
              <a:ext cx="267335" cy="266700"/>
            </a:xfrm>
            <a:custGeom>
              <a:avLst/>
              <a:gdLst/>
              <a:ahLst/>
              <a:cxnLst/>
              <a:rect l="l" t="t" r="r" b="b"/>
              <a:pathLst>
                <a:path w="267334" h="266700">
                  <a:moveTo>
                    <a:pt x="107192" y="0"/>
                  </a:moveTo>
                  <a:lnTo>
                    <a:pt x="0" y="89109"/>
                  </a:lnTo>
                  <a:lnTo>
                    <a:pt x="13223" y="110416"/>
                  </a:lnTo>
                  <a:lnTo>
                    <a:pt x="50121" y="160704"/>
                  </a:lnTo>
                  <a:lnTo>
                    <a:pt x="106538" y="219523"/>
                  </a:lnTo>
                  <a:lnTo>
                    <a:pt x="178316" y="266422"/>
                  </a:lnTo>
                  <a:lnTo>
                    <a:pt x="267302" y="185972"/>
                  </a:lnTo>
                  <a:lnTo>
                    <a:pt x="107192" y="0"/>
                  </a:lnTo>
                  <a:close/>
                </a:path>
              </a:pathLst>
            </a:custGeom>
            <a:solidFill>
              <a:srgbClr val="1B39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20700" y="2179320"/>
            <a:ext cx="635063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99845" algn="l"/>
                <a:tab pos="2538095" algn="l"/>
                <a:tab pos="3763645" algn="l"/>
                <a:tab pos="5005705" algn="l"/>
                <a:tab pos="6228080" algn="l"/>
              </a:tabLst>
            </a:pPr>
            <a:r>
              <a:rPr sz="1700" spc="-50" dirty="0">
                <a:solidFill>
                  <a:srgbClr val="FFFBF1"/>
                </a:solidFill>
                <a:latin typeface="Trebuchet MS"/>
                <a:cs typeface="Trebuchet MS"/>
              </a:rPr>
              <a:t>1</a:t>
            </a:r>
            <a:r>
              <a:rPr sz="1700" dirty="0">
                <a:solidFill>
                  <a:srgbClr val="FFFBF1"/>
                </a:solidFill>
                <a:latin typeface="Trebuchet MS"/>
                <a:cs typeface="Trebuchet MS"/>
              </a:rPr>
              <a:t>	</a:t>
            </a:r>
            <a:r>
              <a:rPr sz="1700" spc="-50" dirty="0">
                <a:solidFill>
                  <a:srgbClr val="FFFBF1"/>
                </a:solidFill>
                <a:latin typeface="Trebuchet MS"/>
                <a:cs typeface="Trebuchet MS"/>
              </a:rPr>
              <a:t>2</a:t>
            </a:r>
            <a:r>
              <a:rPr sz="1700" dirty="0">
                <a:solidFill>
                  <a:srgbClr val="FFFBF1"/>
                </a:solidFill>
                <a:latin typeface="Trebuchet MS"/>
                <a:cs typeface="Trebuchet MS"/>
              </a:rPr>
              <a:t>	</a:t>
            </a:r>
            <a:r>
              <a:rPr sz="1700" spc="-50" dirty="0">
                <a:solidFill>
                  <a:srgbClr val="FFFBF1"/>
                </a:solidFill>
                <a:latin typeface="Trebuchet MS"/>
                <a:cs typeface="Trebuchet MS"/>
              </a:rPr>
              <a:t>3</a:t>
            </a:r>
            <a:r>
              <a:rPr sz="1700" dirty="0">
                <a:solidFill>
                  <a:srgbClr val="FFFBF1"/>
                </a:solidFill>
                <a:latin typeface="Trebuchet MS"/>
                <a:cs typeface="Trebuchet MS"/>
              </a:rPr>
              <a:t>	</a:t>
            </a:r>
            <a:r>
              <a:rPr sz="1700" spc="-50" dirty="0">
                <a:solidFill>
                  <a:srgbClr val="FFFBF1"/>
                </a:solidFill>
                <a:latin typeface="Trebuchet MS"/>
                <a:cs typeface="Trebuchet MS"/>
              </a:rPr>
              <a:t>4</a:t>
            </a:r>
            <a:r>
              <a:rPr sz="1700" dirty="0">
                <a:solidFill>
                  <a:srgbClr val="FFFBF1"/>
                </a:solidFill>
                <a:latin typeface="Trebuchet MS"/>
                <a:cs typeface="Trebuchet MS"/>
              </a:rPr>
              <a:t>	</a:t>
            </a:r>
            <a:r>
              <a:rPr sz="1700" spc="-50" dirty="0">
                <a:solidFill>
                  <a:srgbClr val="FFFBF1"/>
                </a:solidFill>
                <a:latin typeface="Trebuchet MS"/>
                <a:cs typeface="Trebuchet MS"/>
              </a:rPr>
              <a:t>5</a:t>
            </a:r>
            <a:r>
              <a:rPr sz="1700" dirty="0">
                <a:solidFill>
                  <a:srgbClr val="FFFBF1"/>
                </a:solidFill>
                <a:latin typeface="Trebuchet MS"/>
                <a:cs typeface="Trebuchet MS"/>
              </a:rPr>
              <a:t>	</a:t>
            </a:r>
            <a:r>
              <a:rPr sz="1700" spc="-50" dirty="0">
                <a:solidFill>
                  <a:srgbClr val="FFFBF1"/>
                </a:solidFill>
                <a:latin typeface="Trebuchet MS"/>
                <a:cs typeface="Trebuchet MS"/>
              </a:rPr>
              <a:t>6</a:t>
            </a:r>
            <a:endParaRPr sz="1700">
              <a:latin typeface="Trebuchet MS"/>
              <a:cs typeface="Trebuchet MS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77202" y="3811016"/>
            <a:ext cx="905510" cy="40386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indent="200660">
              <a:lnSpc>
                <a:spcPct val="77400"/>
              </a:lnSpc>
              <a:spcBef>
                <a:spcPts val="480"/>
              </a:spcBef>
            </a:pPr>
            <a:r>
              <a:rPr sz="1400" spc="-10" dirty="0">
                <a:solidFill>
                  <a:srgbClr val="FFFBF1"/>
                </a:solidFill>
                <a:latin typeface="Trebuchet MS"/>
                <a:cs typeface="Trebuchet MS"/>
              </a:rPr>
              <a:t>Marco </a:t>
            </a:r>
            <a:r>
              <a:rPr sz="1400" spc="-35" dirty="0">
                <a:solidFill>
                  <a:srgbClr val="FFFBF1"/>
                </a:solidFill>
                <a:latin typeface="Trebuchet MS"/>
                <a:cs typeface="Trebuchet MS"/>
              </a:rPr>
              <a:t>Regulatorio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720214" y="3852545"/>
            <a:ext cx="955040" cy="40386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indent="63500">
              <a:lnSpc>
                <a:spcPct val="77400"/>
              </a:lnSpc>
              <a:spcBef>
                <a:spcPts val="480"/>
              </a:spcBef>
            </a:pPr>
            <a:r>
              <a:rPr sz="1400" spc="-10" dirty="0">
                <a:solidFill>
                  <a:srgbClr val="FFFBF1"/>
                </a:solidFill>
                <a:latin typeface="Trebuchet MS"/>
                <a:cs typeface="Trebuchet MS"/>
              </a:rPr>
              <a:t>Desarrollo Sustentable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965450" y="3790315"/>
            <a:ext cx="829310" cy="56959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algn="ctr">
              <a:lnSpc>
                <a:spcPct val="77400"/>
              </a:lnSpc>
              <a:spcBef>
                <a:spcPts val="480"/>
              </a:spcBef>
            </a:pPr>
            <a:r>
              <a:rPr sz="1400" spc="-10" dirty="0">
                <a:solidFill>
                  <a:srgbClr val="FFFBF1"/>
                </a:solidFill>
                <a:latin typeface="Trebuchet MS"/>
                <a:cs typeface="Trebuchet MS"/>
              </a:rPr>
              <a:t>Operación </a:t>
            </a:r>
            <a:r>
              <a:rPr sz="1400" spc="-35" dirty="0">
                <a:solidFill>
                  <a:srgbClr val="FFFBF1"/>
                </a:solidFill>
                <a:latin typeface="Trebuchet MS"/>
                <a:cs typeface="Trebuchet MS"/>
              </a:rPr>
              <a:t>Eficiente</a:t>
            </a:r>
            <a:r>
              <a:rPr sz="1400" spc="-160" dirty="0">
                <a:solidFill>
                  <a:srgbClr val="FFFBF1"/>
                </a:solidFill>
                <a:latin typeface="Trebuchet MS"/>
                <a:cs typeface="Trebuchet MS"/>
              </a:rPr>
              <a:t> </a:t>
            </a:r>
            <a:r>
              <a:rPr sz="1400" spc="-50" dirty="0">
                <a:solidFill>
                  <a:srgbClr val="FFFBF1"/>
                </a:solidFill>
                <a:latin typeface="Trebuchet MS"/>
                <a:cs typeface="Trebuchet MS"/>
              </a:rPr>
              <a:t>y </a:t>
            </a:r>
            <a:r>
              <a:rPr sz="1400" spc="-10" dirty="0">
                <a:solidFill>
                  <a:srgbClr val="FFFBF1"/>
                </a:solidFill>
                <a:latin typeface="Trebuchet MS"/>
                <a:cs typeface="Trebuchet MS"/>
              </a:rPr>
              <a:t>Segura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246879" y="3767073"/>
            <a:ext cx="744855" cy="56959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indent="50800" algn="just">
              <a:lnSpc>
                <a:spcPct val="77500"/>
              </a:lnSpc>
              <a:spcBef>
                <a:spcPts val="475"/>
              </a:spcBef>
            </a:pPr>
            <a:r>
              <a:rPr sz="1400" spc="-10" dirty="0">
                <a:solidFill>
                  <a:srgbClr val="FFFBF1"/>
                </a:solidFill>
                <a:latin typeface="Trebuchet MS"/>
                <a:cs typeface="Trebuchet MS"/>
              </a:rPr>
              <a:t>Servicio Público </a:t>
            </a:r>
            <a:r>
              <a:rPr sz="1400" spc="-25" dirty="0">
                <a:solidFill>
                  <a:srgbClr val="FFFBF1"/>
                </a:solidFill>
                <a:latin typeface="Trebuchet MS"/>
                <a:cs typeface="Trebuchet MS"/>
              </a:rPr>
              <a:t>Universal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331078" y="3802951"/>
            <a:ext cx="995044" cy="405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490"/>
              </a:lnSpc>
              <a:spcBef>
                <a:spcPts val="100"/>
              </a:spcBef>
            </a:pPr>
            <a:r>
              <a:rPr sz="1400" spc="-10" dirty="0">
                <a:solidFill>
                  <a:srgbClr val="FFFBF1"/>
                </a:solidFill>
                <a:latin typeface="Trebuchet MS"/>
                <a:cs typeface="Trebuchet MS"/>
              </a:rPr>
              <a:t>Licencias</a:t>
            </a:r>
            <a:endParaRPr sz="1400">
              <a:latin typeface="Trebuchet MS"/>
              <a:cs typeface="Trebuchet MS"/>
            </a:endParaRPr>
          </a:p>
          <a:p>
            <a:pPr algn="ctr">
              <a:lnSpc>
                <a:spcPts val="1490"/>
              </a:lnSpc>
            </a:pPr>
            <a:r>
              <a:rPr sz="1400" spc="-10" dirty="0">
                <a:solidFill>
                  <a:srgbClr val="FFFBF1"/>
                </a:solidFill>
                <a:latin typeface="Trebuchet MS"/>
                <a:cs typeface="Trebuchet MS"/>
              </a:rPr>
              <a:t>Ambientales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486271" y="3909059"/>
            <a:ext cx="113919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20" dirty="0">
                <a:solidFill>
                  <a:srgbClr val="FFFBF1"/>
                </a:solidFill>
                <a:latin typeface="Trebuchet MS"/>
                <a:cs typeface="Trebuchet MS"/>
              </a:rPr>
              <a:t>Financiamiento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152900" y="5012308"/>
            <a:ext cx="931544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1200" spc="-40" dirty="0">
                <a:latin typeface="Trebuchet MS"/>
                <a:cs typeface="Trebuchet MS"/>
              </a:rPr>
              <a:t>Garantizar</a:t>
            </a:r>
            <a:r>
              <a:rPr sz="1200" spc="-4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el </a:t>
            </a:r>
            <a:r>
              <a:rPr sz="1200" dirty="0">
                <a:latin typeface="Trebuchet MS"/>
                <a:cs typeface="Trebuchet MS"/>
              </a:rPr>
              <a:t>acceso</a:t>
            </a:r>
            <a:r>
              <a:rPr sz="1200" spc="1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al </a:t>
            </a:r>
            <a:r>
              <a:rPr sz="1200" spc="-10" dirty="0">
                <a:latin typeface="Trebuchet MS"/>
                <a:cs typeface="Trebuchet MS"/>
              </a:rPr>
              <a:t>servicio </a:t>
            </a:r>
            <a:r>
              <a:rPr sz="1200" spc="-35" dirty="0">
                <a:latin typeface="Trebuchet MS"/>
                <a:cs typeface="Trebuchet MS"/>
              </a:rPr>
              <a:t>eléctrico</a:t>
            </a:r>
            <a:r>
              <a:rPr sz="1200" spc="-50" dirty="0">
                <a:latin typeface="Trebuchet MS"/>
                <a:cs typeface="Trebuchet MS"/>
              </a:rPr>
              <a:t> </a:t>
            </a:r>
            <a:r>
              <a:rPr sz="1200" spc="-20" dirty="0">
                <a:latin typeface="Trebuchet MS"/>
                <a:cs typeface="Trebuchet MS"/>
              </a:rPr>
              <a:t>para </a:t>
            </a:r>
            <a:r>
              <a:rPr sz="1200" dirty="0">
                <a:latin typeface="Trebuchet MS"/>
                <a:cs typeface="Trebuchet MS"/>
              </a:rPr>
              <a:t>todos</a:t>
            </a:r>
            <a:r>
              <a:rPr sz="1200" spc="-9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los </a:t>
            </a:r>
            <a:r>
              <a:rPr sz="1200" spc="-10" dirty="0">
                <a:latin typeface="Trebuchet MS"/>
                <a:cs typeface="Trebuchet MS"/>
              </a:rPr>
              <a:t>usuarios.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256910" y="5014848"/>
            <a:ext cx="1067435" cy="16725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Trebuchet MS"/>
                <a:cs typeface="Trebuchet MS"/>
              </a:rPr>
              <a:t>Obtener licencias ambientales </a:t>
            </a:r>
            <a:r>
              <a:rPr sz="1200" spc="-25" dirty="0">
                <a:latin typeface="Trebuchet MS"/>
                <a:cs typeface="Trebuchet MS"/>
              </a:rPr>
              <a:t>para</a:t>
            </a:r>
            <a:r>
              <a:rPr sz="1200" spc="-10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proyectos de</a:t>
            </a:r>
            <a:r>
              <a:rPr sz="1200" spc="-8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generación</a:t>
            </a:r>
            <a:r>
              <a:rPr sz="1200" spc="-75" dirty="0">
                <a:latin typeface="Trebuchet MS"/>
                <a:cs typeface="Trebuchet MS"/>
              </a:rPr>
              <a:t> </a:t>
            </a:r>
            <a:r>
              <a:rPr sz="1200" spc="-50" dirty="0">
                <a:latin typeface="Trebuchet MS"/>
                <a:cs typeface="Trebuchet MS"/>
              </a:rPr>
              <a:t>e </a:t>
            </a:r>
            <a:r>
              <a:rPr sz="1200" spc="-40" dirty="0">
                <a:latin typeface="Trebuchet MS"/>
                <a:cs typeface="Trebuchet MS"/>
              </a:rPr>
              <a:t>interconexión, </a:t>
            </a:r>
            <a:r>
              <a:rPr sz="1200" spc="-50" dirty="0">
                <a:latin typeface="Trebuchet MS"/>
                <a:cs typeface="Trebuchet MS"/>
              </a:rPr>
              <a:t>y </a:t>
            </a:r>
            <a:r>
              <a:rPr sz="1200" dirty="0">
                <a:latin typeface="Trebuchet MS"/>
                <a:cs typeface="Trebuchet MS"/>
              </a:rPr>
              <a:t>a</a:t>
            </a:r>
            <a:r>
              <a:rPr sz="1200" spc="-100" dirty="0">
                <a:latin typeface="Trebuchet MS"/>
                <a:cs typeface="Trebuchet MS"/>
              </a:rPr>
              <a:t> </a:t>
            </a:r>
            <a:r>
              <a:rPr sz="1200" spc="-40" dirty="0">
                <a:latin typeface="Trebuchet MS"/>
                <a:cs typeface="Trebuchet MS"/>
              </a:rPr>
              <a:t>informar</a:t>
            </a:r>
            <a:r>
              <a:rPr sz="1200" spc="-5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a</a:t>
            </a:r>
            <a:r>
              <a:rPr sz="1200" spc="-100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las </a:t>
            </a:r>
            <a:r>
              <a:rPr sz="1200" spc="-10" dirty="0">
                <a:latin typeface="Trebuchet MS"/>
                <a:cs typeface="Trebuchet MS"/>
              </a:rPr>
              <a:t>comunidades afectadas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457696" y="5011420"/>
            <a:ext cx="1078230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317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Trebuchet MS"/>
                <a:cs typeface="Trebuchet MS"/>
              </a:rPr>
              <a:t>Establece </a:t>
            </a:r>
            <a:r>
              <a:rPr sz="1200" dirty="0">
                <a:latin typeface="Trebuchet MS"/>
                <a:cs typeface="Trebuchet MS"/>
              </a:rPr>
              <a:t>mecanismos</a:t>
            </a:r>
            <a:r>
              <a:rPr sz="1200" spc="9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de </a:t>
            </a:r>
            <a:r>
              <a:rPr sz="1200" spc="-10" dirty="0">
                <a:latin typeface="Trebuchet MS"/>
                <a:cs typeface="Trebuchet MS"/>
              </a:rPr>
              <a:t>financiación </a:t>
            </a:r>
            <a:r>
              <a:rPr sz="1200" spc="-30" dirty="0">
                <a:latin typeface="Trebuchet MS"/>
                <a:cs typeface="Trebuchet MS"/>
              </a:rPr>
              <a:t>para</a:t>
            </a:r>
            <a:r>
              <a:rPr sz="1200" spc="-90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los </a:t>
            </a:r>
            <a:r>
              <a:rPr sz="1200" dirty="0">
                <a:latin typeface="Trebuchet MS"/>
                <a:cs typeface="Trebuchet MS"/>
              </a:rPr>
              <a:t>estudios</a:t>
            </a:r>
            <a:r>
              <a:rPr sz="1200" spc="-70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de </a:t>
            </a:r>
            <a:r>
              <a:rPr sz="1200" spc="-30" dirty="0">
                <a:latin typeface="Trebuchet MS"/>
                <a:cs typeface="Trebuchet MS"/>
              </a:rPr>
              <a:t>preinversión</a:t>
            </a:r>
            <a:r>
              <a:rPr sz="1200" spc="-10" dirty="0">
                <a:latin typeface="Trebuchet MS"/>
                <a:cs typeface="Trebuchet MS"/>
              </a:rPr>
              <a:t> </a:t>
            </a:r>
            <a:r>
              <a:rPr sz="1200" spc="-50" dirty="0">
                <a:latin typeface="Trebuchet MS"/>
                <a:cs typeface="Trebuchet MS"/>
              </a:rPr>
              <a:t>y </a:t>
            </a:r>
            <a:r>
              <a:rPr sz="1200" spc="-25" dirty="0">
                <a:latin typeface="Trebuchet MS"/>
                <a:cs typeface="Trebuchet MS"/>
              </a:rPr>
              <a:t>para</a:t>
            </a:r>
            <a:r>
              <a:rPr sz="1200" spc="-95" dirty="0">
                <a:latin typeface="Trebuchet MS"/>
                <a:cs typeface="Trebuchet MS"/>
              </a:rPr>
              <a:t> </a:t>
            </a:r>
            <a:r>
              <a:rPr sz="1200" spc="-30" dirty="0">
                <a:latin typeface="Trebuchet MS"/>
                <a:cs typeface="Trebuchet MS"/>
              </a:rPr>
              <a:t>cubrir</a:t>
            </a:r>
            <a:r>
              <a:rPr sz="1200" spc="-7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los </a:t>
            </a:r>
            <a:r>
              <a:rPr sz="1200" dirty="0">
                <a:latin typeface="Trebuchet MS"/>
                <a:cs typeface="Trebuchet MS"/>
              </a:rPr>
              <a:t>subsidios</a:t>
            </a:r>
            <a:r>
              <a:rPr sz="1200" spc="120" dirty="0">
                <a:latin typeface="Trebuchet MS"/>
                <a:cs typeface="Trebuchet MS"/>
              </a:rPr>
              <a:t> </a:t>
            </a:r>
            <a:r>
              <a:rPr sz="1200" spc="-50" dirty="0">
                <a:latin typeface="Trebuchet MS"/>
                <a:cs typeface="Trebuchet MS"/>
              </a:rPr>
              <a:t>a </a:t>
            </a:r>
            <a:r>
              <a:rPr sz="1200" dirty="0">
                <a:latin typeface="Trebuchet MS"/>
                <a:cs typeface="Trebuchet MS"/>
              </a:rPr>
              <a:t>usuarios</a:t>
            </a:r>
            <a:r>
              <a:rPr sz="1200" spc="1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de </a:t>
            </a:r>
            <a:r>
              <a:rPr sz="1200" spc="-10" dirty="0">
                <a:latin typeface="Trebuchet MS"/>
                <a:cs typeface="Trebuchet MS"/>
              </a:rPr>
              <a:t>bajos</a:t>
            </a:r>
            <a:r>
              <a:rPr sz="1200" spc="-10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ingresos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7686040" y="2082799"/>
            <a:ext cx="1191260" cy="2364740"/>
          </a:xfrm>
          <a:custGeom>
            <a:avLst/>
            <a:gdLst/>
            <a:ahLst/>
            <a:cxnLst/>
            <a:rect l="l" t="t" r="r" b="b"/>
            <a:pathLst>
              <a:path w="1191259" h="2364740">
                <a:moveTo>
                  <a:pt x="1135380" y="709930"/>
                </a:moveTo>
                <a:lnTo>
                  <a:pt x="1133195" y="660222"/>
                </a:lnTo>
                <a:lnTo>
                  <a:pt x="1126744" y="611390"/>
                </a:lnTo>
                <a:lnTo>
                  <a:pt x="1116088" y="563664"/>
                </a:lnTo>
                <a:lnTo>
                  <a:pt x="1101344" y="517283"/>
                </a:lnTo>
                <a:lnTo>
                  <a:pt x="1101344" y="709930"/>
                </a:lnTo>
                <a:lnTo>
                  <a:pt x="1098753" y="762457"/>
                </a:lnTo>
                <a:lnTo>
                  <a:pt x="1091069" y="813892"/>
                </a:lnTo>
                <a:lnTo>
                  <a:pt x="1078420" y="863981"/>
                </a:lnTo>
                <a:lnTo>
                  <a:pt x="1060932" y="912406"/>
                </a:lnTo>
                <a:lnTo>
                  <a:pt x="1038720" y="958888"/>
                </a:lnTo>
                <a:lnTo>
                  <a:pt x="1011910" y="1003147"/>
                </a:lnTo>
                <a:lnTo>
                  <a:pt x="980630" y="1044892"/>
                </a:lnTo>
                <a:lnTo>
                  <a:pt x="945007" y="1083818"/>
                </a:lnTo>
                <a:lnTo>
                  <a:pt x="905713" y="1119174"/>
                </a:lnTo>
                <a:lnTo>
                  <a:pt x="863600" y="1150200"/>
                </a:lnTo>
                <a:lnTo>
                  <a:pt x="818934" y="1176769"/>
                </a:lnTo>
                <a:lnTo>
                  <a:pt x="772007" y="1198778"/>
                </a:lnTo>
                <a:lnTo>
                  <a:pt x="723138" y="1216088"/>
                </a:lnTo>
                <a:lnTo>
                  <a:pt x="672592" y="1228610"/>
                </a:lnTo>
                <a:lnTo>
                  <a:pt x="620674" y="1236205"/>
                </a:lnTo>
                <a:lnTo>
                  <a:pt x="567677" y="1238770"/>
                </a:lnTo>
                <a:lnTo>
                  <a:pt x="514692" y="1236205"/>
                </a:lnTo>
                <a:lnTo>
                  <a:pt x="462775" y="1228610"/>
                </a:lnTo>
                <a:lnTo>
                  <a:pt x="412229" y="1216088"/>
                </a:lnTo>
                <a:lnTo>
                  <a:pt x="363359" y="1198778"/>
                </a:lnTo>
                <a:lnTo>
                  <a:pt x="316433" y="1176769"/>
                </a:lnTo>
                <a:lnTo>
                  <a:pt x="271767" y="1150200"/>
                </a:lnTo>
                <a:lnTo>
                  <a:pt x="229654" y="1119174"/>
                </a:lnTo>
                <a:lnTo>
                  <a:pt x="190373" y="1083818"/>
                </a:lnTo>
                <a:lnTo>
                  <a:pt x="154736" y="1044892"/>
                </a:lnTo>
                <a:lnTo>
                  <a:pt x="123456" y="1003147"/>
                </a:lnTo>
                <a:lnTo>
                  <a:pt x="96647" y="958888"/>
                </a:lnTo>
                <a:lnTo>
                  <a:pt x="74434" y="912406"/>
                </a:lnTo>
                <a:lnTo>
                  <a:pt x="56946" y="863981"/>
                </a:lnTo>
                <a:lnTo>
                  <a:pt x="44297" y="813892"/>
                </a:lnTo>
                <a:lnTo>
                  <a:pt x="36614" y="762457"/>
                </a:lnTo>
                <a:lnTo>
                  <a:pt x="34036" y="709930"/>
                </a:lnTo>
                <a:lnTo>
                  <a:pt x="36614" y="657415"/>
                </a:lnTo>
                <a:lnTo>
                  <a:pt x="44297" y="605980"/>
                </a:lnTo>
                <a:lnTo>
                  <a:pt x="56946" y="555891"/>
                </a:lnTo>
                <a:lnTo>
                  <a:pt x="74434" y="507466"/>
                </a:lnTo>
                <a:lnTo>
                  <a:pt x="96647" y="460984"/>
                </a:lnTo>
                <a:lnTo>
                  <a:pt x="123456" y="416725"/>
                </a:lnTo>
                <a:lnTo>
                  <a:pt x="154736" y="374980"/>
                </a:lnTo>
                <a:lnTo>
                  <a:pt x="190373" y="336042"/>
                </a:lnTo>
                <a:lnTo>
                  <a:pt x="223253" y="306463"/>
                </a:lnTo>
                <a:lnTo>
                  <a:pt x="225298" y="309626"/>
                </a:lnTo>
                <a:lnTo>
                  <a:pt x="255206" y="339140"/>
                </a:lnTo>
                <a:lnTo>
                  <a:pt x="291045" y="361632"/>
                </a:lnTo>
                <a:lnTo>
                  <a:pt x="331673" y="375970"/>
                </a:lnTo>
                <a:lnTo>
                  <a:pt x="375920" y="381000"/>
                </a:lnTo>
                <a:lnTo>
                  <a:pt x="420154" y="375970"/>
                </a:lnTo>
                <a:lnTo>
                  <a:pt x="460781" y="361632"/>
                </a:lnTo>
                <a:lnTo>
                  <a:pt x="496620" y="339140"/>
                </a:lnTo>
                <a:lnTo>
                  <a:pt x="526529" y="309626"/>
                </a:lnTo>
                <a:lnTo>
                  <a:pt x="549325" y="274256"/>
                </a:lnTo>
                <a:lnTo>
                  <a:pt x="563854" y="234175"/>
                </a:lnTo>
                <a:lnTo>
                  <a:pt x="568960" y="190500"/>
                </a:lnTo>
                <a:lnTo>
                  <a:pt x="567855" y="181114"/>
                </a:lnTo>
                <a:lnTo>
                  <a:pt x="620674" y="183667"/>
                </a:lnTo>
                <a:lnTo>
                  <a:pt x="672592" y="191262"/>
                </a:lnTo>
                <a:lnTo>
                  <a:pt x="723138" y="203784"/>
                </a:lnTo>
                <a:lnTo>
                  <a:pt x="772007" y="221094"/>
                </a:lnTo>
                <a:lnTo>
                  <a:pt x="818934" y="243103"/>
                </a:lnTo>
                <a:lnTo>
                  <a:pt x="863600" y="269671"/>
                </a:lnTo>
                <a:lnTo>
                  <a:pt x="905713" y="300697"/>
                </a:lnTo>
                <a:lnTo>
                  <a:pt x="945007" y="336042"/>
                </a:lnTo>
                <a:lnTo>
                  <a:pt x="980630" y="374980"/>
                </a:lnTo>
                <a:lnTo>
                  <a:pt x="1011910" y="416725"/>
                </a:lnTo>
                <a:lnTo>
                  <a:pt x="1038720" y="460984"/>
                </a:lnTo>
                <a:lnTo>
                  <a:pt x="1060932" y="507466"/>
                </a:lnTo>
                <a:lnTo>
                  <a:pt x="1078420" y="555891"/>
                </a:lnTo>
                <a:lnTo>
                  <a:pt x="1091069" y="605980"/>
                </a:lnTo>
                <a:lnTo>
                  <a:pt x="1098753" y="657415"/>
                </a:lnTo>
                <a:lnTo>
                  <a:pt x="1101344" y="709930"/>
                </a:lnTo>
                <a:lnTo>
                  <a:pt x="1101344" y="517283"/>
                </a:lnTo>
                <a:lnTo>
                  <a:pt x="1082548" y="472325"/>
                </a:lnTo>
                <a:lnTo>
                  <a:pt x="1059827" y="429158"/>
                </a:lnTo>
                <a:lnTo>
                  <a:pt x="1033284" y="387934"/>
                </a:lnTo>
                <a:lnTo>
                  <a:pt x="1002969" y="348869"/>
                </a:lnTo>
                <a:lnTo>
                  <a:pt x="969010" y="312166"/>
                </a:lnTo>
                <a:lnTo>
                  <a:pt x="932027" y="278485"/>
                </a:lnTo>
                <a:lnTo>
                  <a:pt x="892632" y="248450"/>
                </a:lnTo>
                <a:lnTo>
                  <a:pt x="851039" y="222135"/>
                </a:lnTo>
                <a:lnTo>
                  <a:pt x="807466" y="199631"/>
                </a:lnTo>
                <a:lnTo>
                  <a:pt x="762330" y="181102"/>
                </a:lnTo>
                <a:lnTo>
                  <a:pt x="715276" y="166408"/>
                </a:lnTo>
                <a:lnTo>
                  <a:pt x="667092" y="155867"/>
                </a:lnTo>
                <a:lnTo>
                  <a:pt x="617829" y="149479"/>
                </a:lnTo>
                <a:lnTo>
                  <a:pt x="567690" y="147320"/>
                </a:lnTo>
                <a:lnTo>
                  <a:pt x="563918" y="147485"/>
                </a:lnTo>
                <a:lnTo>
                  <a:pt x="563854" y="146837"/>
                </a:lnTo>
                <a:lnTo>
                  <a:pt x="549325" y="106756"/>
                </a:lnTo>
                <a:lnTo>
                  <a:pt x="526529" y="71386"/>
                </a:lnTo>
                <a:lnTo>
                  <a:pt x="496620" y="41871"/>
                </a:lnTo>
                <a:lnTo>
                  <a:pt x="460781" y="19380"/>
                </a:lnTo>
                <a:lnTo>
                  <a:pt x="420154" y="5041"/>
                </a:lnTo>
                <a:lnTo>
                  <a:pt x="375920" y="0"/>
                </a:lnTo>
                <a:lnTo>
                  <a:pt x="331673" y="5041"/>
                </a:lnTo>
                <a:lnTo>
                  <a:pt x="291045" y="19380"/>
                </a:lnTo>
                <a:lnTo>
                  <a:pt x="255206" y="41871"/>
                </a:lnTo>
                <a:lnTo>
                  <a:pt x="225298" y="71386"/>
                </a:lnTo>
                <a:lnTo>
                  <a:pt x="202501" y="106756"/>
                </a:lnTo>
                <a:lnTo>
                  <a:pt x="187972" y="146837"/>
                </a:lnTo>
                <a:lnTo>
                  <a:pt x="182880" y="190500"/>
                </a:lnTo>
                <a:lnTo>
                  <a:pt x="187972" y="234175"/>
                </a:lnTo>
                <a:lnTo>
                  <a:pt x="202501" y="274256"/>
                </a:lnTo>
                <a:lnTo>
                  <a:pt x="204597" y="277533"/>
                </a:lnTo>
                <a:lnTo>
                  <a:pt x="203339" y="278485"/>
                </a:lnTo>
                <a:lnTo>
                  <a:pt x="166370" y="312166"/>
                </a:lnTo>
                <a:lnTo>
                  <a:pt x="132372" y="348869"/>
                </a:lnTo>
                <a:lnTo>
                  <a:pt x="102057" y="387934"/>
                </a:lnTo>
                <a:lnTo>
                  <a:pt x="75501" y="429158"/>
                </a:lnTo>
                <a:lnTo>
                  <a:pt x="52806" y="472325"/>
                </a:lnTo>
                <a:lnTo>
                  <a:pt x="34023" y="517232"/>
                </a:lnTo>
                <a:lnTo>
                  <a:pt x="19278" y="563664"/>
                </a:lnTo>
                <a:lnTo>
                  <a:pt x="8623" y="611390"/>
                </a:lnTo>
                <a:lnTo>
                  <a:pt x="2171" y="660222"/>
                </a:lnTo>
                <a:lnTo>
                  <a:pt x="0" y="709930"/>
                </a:lnTo>
                <a:lnTo>
                  <a:pt x="2171" y="759650"/>
                </a:lnTo>
                <a:lnTo>
                  <a:pt x="8623" y="808494"/>
                </a:lnTo>
                <a:lnTo>
                  <a:pt x="19278" y="856234"/>
                </a:lnTo>
                <a:lnTo>
                  <a:pt x="34036" y="902677"/>
                </a:lnTo>
                <a:lnTo>
                  <a:pt x="52819" y="947597"/>
                </a:lnTo>
                <a:lnTo>
                  <a:pt x="75539" y="990777"/>
                </a:lnTo>
                <a:lnTo>
                  <a:pt x="102082" y="1032002"/>
                </a:lnTo>
                <a:lnTo>
                  <a:pt x="132397" y="1071041"/>
                </a:lnTo>
                <a:lnTo>
                  <a:pt x="166370" y="1107694"/>
                </a:lnTo>
                <a:lnTo>
                  <a:pt x="203339" y="1141387"/>
                </a:lnTo>
                <a:lnTo>
                  <a:pt x="242735" y="1171422"/>
                </a:lnTo>
                <a:lnTo>
                  <a:pt x="284327" y="1197737"/>
                </a:lnTo>
                <a:lnTo>
                  <a:pt x="327901" y="1220241"/>
                </a:lnTo>
                <a:lnTo>
                  <a:pt x="373227" y="1238846"/>
                </a:lnTo>
                <a:lnTo>
                  <a:pt x="420090" y="1253464"/>
                </a:lnTo>
                <a:lnTo>
                  <a:pt x="468274" y="1264005"/>
                </a:lnTo>
                <a:lnTo>
                  <a:pt x="517537" y="1270393"/>
                </a:lnTo>
                <a:lnTo>
                  <a:pt x="567690" y="1272540"/>
                </a:lnTo>
                <a:lnTo>
                  <a:pt x="617829" y="1270393"/>
                </a:lnTo>
                <a:lnTo>
                  <a:pt x="667092" y="1264005"/>
                </a:lnTo>
                <a:lnTo>
                  <a:pt x="715276" y="1253464"/>
                </a:lnTo>
                <a:lnTo>
                  <a:pt x="762139" y="1238846"/>
                </a:lnTo>
                <a:lnTo>
                  <a:pt x="807466" y="1220241"/>
                </a:lnTo>
                <a:lnTo>
                  <a:pt x="851039" y="1197737"/>
                </a:lnTo>
                <a:lnTo>
                  <a:pt x="892632" y="1171422"/>
                </a:lnTo>
                <a:lnTo>
                  <a:pt x="932027" y="1141387"/>
                </a:lnTo>
                <a:lnTo>
                  <a:pt x="969010" y="1107694"/>
                </a:lnTo>
                <a:lnTo>
                  <a:pt x="1002969" y="1071041"/>
                </a:lnTo>
                <a:lnTo>
                  <a:pt x="1033284" y="1032002"/>
                </a:lnTo>
                <a:lnTo>
                  <a:pt x="1059827" y="990777"/>
                </a:lnTo>
                <a:lnTo>
                  <a:pt x="1082548" y="947597"/>
                </a:lnTo>
                <a:lnTo>
                  <a:pt x="1101331" y="902677"/>
                </a:lnTo>
                <a:lnTo>
                  <a:pt x="1116088" y="856234"/>
                </a:lnTo>
                <a:lnTo>
                  <a:pt x="1126744" y="808494"/>
                </a:lnTo>
                <a:lnTo>
                  <a:pt x="1133195" y="759650"/>
                </a:lnTo>
                <a:lnTo>
                  <a:pt x="1135380" y="709930"/>
                </a:lnTo>
                <a:close/>
              </a:path>
              <a:path w="1191259" h="2364740">
                <a:moveTo>
                  <a:pt x="1191260" y="1972310"/>
                </a:moveTo>
                <a:lnTo>
                  <a:pt x="1187818" y="1920722"/>
                </a:lnTo>
                <a:lnTo>
                  <a:pt x="1177671" y="1870456"/>
                </a:lnTo>
                <a:lnTo>
                  <a:pt x="1161072" y="1822145"/>
                </a:lnTo>
                <a:lnTo>
                  <a:pt x="1138288" y="1776361"/>
                </a:lnTo>
                <a:lnTo>
                  <a:pt x="1109573" y="1733715"/>
                </a:lnTo>
                <a:lnTo>
                  <a:pt x="1075182" y="1694815"/>
                </a:lnTo>
                <a:lnTo>
                  <a:pt x="1035926" y="1660779"/>
                </a:lnTo>
                <a:lnTo>
                  <a:pt x="992898" y="1632343"/>
                </a:lnTo>
                <a:lnTo>
                  <a:pt x="946683" y="1609775"/>
                </a:lnTo>
                <a:lnTo>
                  <a:pt x="897915" y="1593342"/>
                </a:lnTo>
                <a:lnTo>
                  <a:pt x="847191" y="1583296"/>
                </a:lnTo>
                <a:lnTo>
                  <a:pt x="795147" y="1579880"/>
                </a:lnTo>
                <a:lnTo>
                  <a:pt x="451993" y="1579880"/>
                </a:lnTo>
                <a:lnTo>
                  <a:pt x="399935" y="1583296"/>
                </a:lnTo>
                <a:lnTo>
                  <a:pt x="349211" y="1593342"/>
                </a:lnTo>
                <a:lnTo>
                  <a:pt x="300443" y="1609775"/>
                </a:lnTo>
                <a:lnTo>
                  <a:pt x="254228" y="1632343"/>
                </a:lnTo>
                <a:lnTo>
                  <a:pt x="211201" y="1660779"/>
                </a:lnTo>
                <a:lnTo>
                  <a:pt x="171958" y="1694815"/>
                </a:lnTo>
                <a:lnTo>
                  <a:pt x="137553" y="1733715"/>
                </a:lnTo>
                <a:lnTo>
                  <a:pt x="108839" y="1776361"/>
                </a:lnTo>
                <a:lnTo>
                  <a:pt x="86055" y="1822145"/>
                </a:lnTo>
                <a:lnTo>
                  <a:pt x="69456" y="1870456"/>
                </a:lnTo>
                <a:lnTo>
                  <a:pt x="59309" y="1920722"/>
                </a:lnTo>
                <a:lnTo>
                  <a:pt x="55880" y="1972310"/>
                </a:lnTo>
                <a:lnTo>
                  <a:pt x="59309" y="2023910"/>
                </a:lnTo>
                <a:lnTo>
                  <a:pt x="69456" y="2074176"/>
                </a:lnTo>
                <a:lnTo>
                  <a:pt x="86055" y="2122487"/>
                </a:lnTo>
                <a:lnTo>
                  <a:pt x="108839" y="2168271"/>
                </a:lnTo>
                <a:lnTo>
                  <a:pt x="137553" y="2210917"/>
                </a:lnTo>
                <a:lnTo>
                  <a:pt x="171958" y="2249805"/>
                </a:lnTo>
                <a:lnTo>
                  <a:pt x="211201" y="2283853"/>
                </a:lnTo>
                <a:lnTo>
                  <a:pt x="254228" y="2312289"/>
                </a:lnTo>
                <a:lnTo>
                  <a:pt x="300443" y="2334857"/>
                </a:lnTo>
                <a:lnTo>
                  <a:pt x="349211" y="2351290"/>
                </a:lnTo>
                <a:lnTo>
                  <a:pt x="399935" y="2361336"/>
                </a:lnTo>
                <a:lnTo>
                  <a:pt x="451993" y="2364740"/>
                </a:lnTo>
                <a:lnTo>
                  <a:pt x="795147" y="2364740"/>
                </a:lnTo>
                <a:lnTo>
                  <a:pt x="844816" y="2361692"/>
                </a:lnTo>
                <a:lnTo>
                  <a:pt x="892644" y="2352764"/>
                </a:lnTo>
                <a:lnTo>
                  <a:pt x="938276" y="2338336"/>
                </a:lnTo>
                <a:lnTo>
                  <a:pt x="981329" y="2318778"/>
                </a:lnTo>
                <a:lnTo>
                  <a:pt x="1021422" y="2294445"/>
                </a:lnTo>
                <a:lnTo>
                  <a:pt x="1058189" y="2265730"/>
                </a:lnTo>
                <a:lnTo>
                  <a:pt x="1091260" y="2232964"/>
                </a:lnTo>
                <a:lnTo>
                  <a:pt x="1120267" y="2196541"/>
                </a:lnTo>
                <a:lnTo>
                  <a:pt x="1144828" y="2156828"/>
                </a:lnTo>
                <a:lnTo>
                  <a:pt x="1164577" y="2114169"/>
                </a:lnTo>
                <a:lnTo>
                  <a:pt x="1179156" y="2068957"/>
                </a:lnTo>
                <a:lnTo>
                  <a:pt x="1188161" y="2021547"/>
                </a:lnTo>
                <a:lnTo>
                  <a:pt x="1191260" y="1972310"/>
                </a:lnTo>
                <a:close/>
              </a:path>
            </a:pathLst>
          </a:custGeom>
          <a:solidFill>
            <a:srgbClr val="0A76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7990205" y="2113279"/>
            <a:ext cx="1479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solidFill>
                  <a:srgbClr val="FFFBF1"/>
                </a:solidFill>
                <a:latin typeface="Trebuchet MS"/>
                <a:cs typeface="Trebuchet MS"/>
              </a:rPr>
              <a:t>7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816215" y="3837304"/>
            <a:ext cx="988060" cy="40386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indent="96520">
              <a:lnSpc>
                <a:spcPct val="77400"/>
              </a:lnSpc>
              <a:spcBef>
                <a:spcPts val="480"/>
              </a:spcBef>
            </a:pPr>
            <a:r>
              <a:rPr sz="1400" spc="-10" dirty="0">
                <a:solidFill>
                  <a:srgbClr val="FFFBF1"/>
                </a:solidFill>
                <a:latin typeface="Trebuchet MS"/>
                <a:cs typeface="Trebuchet MS"/>
              </a:rPr>
              <a:t>Entidades </a:t>
            </a:r>
            <a:r>
              <a:rPr sz="1400" spc="-25" dirty="0">
                <a:solidFill>
                  <a:srgbClr val="FFFBF1"/>
                </a:solidFill>
                <a:latin typeface="Trebuchet MS"/>
                <a:cs typeface="Trebuchet MS"/>
              </a:rPr>
              <a:t>Regulatorias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743443" y="5036566"/>
            <a:ext cx="105981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190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Trebuchet MS"/>
                <a:cs typeface="Trebuchet MS"/>
              </a:rPr>
              <a:t>Indica</a:t>
            </a:r>
            <a:r>
              <a:rPr sz="1200" spc="-105" dirty="0">
                <a:latin typeface="Trebuchet MS"/>
                <a:cs typeface="Trebuchet MS"/>
              </a:rPr>
              <a:t> </a:t>
            </a:r>
            <a:r>
              <a:rPr sz="1200" dirty="0">
                <a:latin typeface="Trebuchet MS"/>
                <a:cs typeface="Trebuchet MS"/>
              </a:rPr>
              <a:t>que</a:t>
            </a:r>
            <a:r>
              <a:rPr sz="1200" spc="-9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la </a:t>
            </a:r>
            <a:r>
              <a:rPr sz="1200" dirty="0">
                <a:latin typeface="Trebuchet MS"/>
                <a:cs typeface="Trebuchet MS"/>
              </a:rPr>
              <a:t>CREG</a:t>
            </a:r>
            <a:r>
              <a:rPr sz="1200" spc="45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tendrá </a:t>
            </a:r>
            <a:r>
              <a:rPr sz="1200" dirty="0">
                <a:latin typeface="Trebuchet MS"/>
                <a:cs typeface="Trebuchet MS"/>
              </a:rPr>
              <a:t>funciones</a:t>
            </a:r>
            <a:r>
              <a:rPr sz="1200" spc="-70" dirty="0">
                <a:latin typeface="Trebuchet MS"/>
                <a:cs typeface="Trebuchet MS"/>
              </a:rPr>
              <a:t> </a:t>
            </a:r>
            <a:r>
              <a:rPr sz="1200" spc="-20" dirty="0">
                <a:latin typeface="Trebuchet MS"/>
                <a:cs typeface="Trebuchet MS"/>
              </a:rPr>
              <a:t>para </a:t>
            </a:r>
            <a:r>
              <a:rPr sz="1200" spc="-40" dirty="0">
                <a:latin typeface="Trebuchet MS"/>
                <a:cs typeface="Trebuchet MS"/>
              </a:rPr>
              <a:t>dictar</a:t>
            </a:r>
            <a:r>
              <a:rPr sz="1200" spc="-65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acuerdos </a:t>
            </a:r>
            <a:r>
              <a:rPr sz="1200" dirty="0">
                <a:latin typeface="Trebuchet MS"/>
                <a:cs typeface="Trebuchet MS"/>
              </a:rPr>
              <a:t>sobre</a:t>
            </a:r>
            <a:r>
              <a:rPr sz="1200" spc="-9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aspectos técnicos</a:t>
            </a:r>
            <a:r>
              <a:rPr sz="1200" spc="-4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del </a:t>
            </a:r>
            <a:r>
              <a:rPr sz="1200" spc="-10" dirty="0">
                <a:latin typeface="Trebuchet MS"/>
                <a:cs typeface="Trebuchet MS"/>
              </a:rPr>
              <a:t>sistema interconectado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873120" y="4997704"/>
            <a:ext cx="1053465" cy="16725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254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Trebuchet MS"/>
                <a:cs typeface="Trebuchet MS"/>
              </a:rPr>
              <a:t>Establecer </a:t>
            </a:r>
            <a:r>
              <a:rPr sz="1200" spc="-35" dirty="0">
                <a:latin typeface="Trebuchet MS"/>
                <a:cs typeface="Trebuchet MS"/>
              </a:rPr>
              <a:t>directrices</a:t>
            </a:r>
            <a:r>
              <a:rPr sz="1200" spc="10" dirty="0">
                <a:latin typeface="Trebuchet MS"/>
                <a:cs typeface="Trebuchet MS"/>
              </a:rPr>
              <a:t> </a:t>
            </a:r>
            <a:r>
              <a:rPr sz="1200" spc="-20" dirty="0">
                <a:latin typeface="Trebuchet MS"/>
                <a:cs typeface="Trebuchet MS"/>
              </a:rPr>
              <a:t>para </a:t>
            </a:r>
            <a:r>
              <a:rPr sz="1200" spc="-45" dirty="0">
                <a:latin typeface="Trebuchet MS"/>
                <a:cs typeface="Trebuchet MS"/>
              </a:rPr>
              <a:t>garantizar</a:t>
            </a:r>
            <a:r>
              <a:rPr sz="1200" spc="-50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la </a:t>
            </a:r>
            <a:r>
              <a:rPr sz="1200" spc="-30" dirty="0">
                <a:latin typeface="Trebuchet MS"/>
                <a:cs typeface="Trebuchet MS"/>
              </a:rPr>
              <a:t>continuidad,</a:t>
            </a:r>
            <a:r>
              <a:rPr sz="1200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la </a:t>
            </a:r>
            <a:r>
              <a:rPr sz="1200" spc="-30" dirty="0">
                <a:latin typeface="Trebuchet MS"/>
                <a:cs typeface="Trebuchet MS"/>
              </a:rPr>
              <a:t>eficiencia</a:t>
            </a:r>
            <a:r>
              <a:rPr sz="1200" spc="-50" dirty="0">
                <a:latin typeface="Trebuchet MS"/>
                <a:cs typeface="Trebuchet MS"/>
              </a:rPr>
              <a:t> </a:t>
            </a:r>
            <a:r>
              <a:rPr sz="1200" spc="-55" dirty="0">
                <a:latin typeface="Trebuchet MS"/>
                <a:cs typeface="Trebuchet MS"/>
              </a:rPr>
              <a:t>y</a:t>
            </a:r>
            <a:r>
              <a:rPr sz="1200" spc="-100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la </a:t>
            </a:r>
            <a:r>
              <a:rPr sz="1200" spc="-10" dirty="0">
                <a:latin typeface="Trebuchet MS"/>
                <a:cs typeface="Trebuchet MS"/>
              </a:rPr>
              <a:t>seguridad</a:t>
            </a:r>
            <a:r>
              <a:rPr sz="1200" spc="-6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en</a:t>
            </a:r>
            <a:r>
              <a:rPr sz="1200" spc="-9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la </a:t>
            </a:r>
            <a:r>
              <a:rPr sz="1200" spc="-20" dirty="0">
                <a:latin typeface="Trebuchet MS"/>
                <a:cs typeface="Trebuchet MS"/>
              </a:rPr>
              <a:t>prestación</a:t>
            </a:r>
            <a:r>
              <a:rPr sz="1200" spc="-5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del </a:t>
            </a:r>
            <a:r>
              <a:rPr sz="1200" spc="-10" dirty="0">
                <a:latin typeface="Trebuchet MS"/>
                <a:cs typeface="Trebuchet MS"/>
              </a:rPr>
              <a:t>servicio eléctrico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649095" y="4997704"/>
            <a:ext cx="106235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Trebuchet MS"/>
                <a:cs typeface="Trebuchet MS"/>
              </a:rPr>
              <a:t>Promover </a:t>
            </a:r>
            <a:r>
              <a:rPr sz="1200" spc="-20" dirty="0">
                <a:latin typeface="Trebuchet MS"/>
                <a:cs typeface="Trebuchet MS"/>
              </a:rPr>
              <a:t>prácticas</a:t>
            </a:r>
            <a:r>
              <a:rPr sz="1200" spc="-30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que </a:t>
            </a:r>
            <a:r>
              <a:rPr sz="1200" spc="-10" dirty="0">
                <a:latin typeface="Trebuchet MS"/>
                <a:cs typeface="Trebuchet MS"/>
              </a:rPr>
              <a:t>aseguren</a:t>
            </a:r>
            <a:r>
              <a:rPr sz="1200" spc="-35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un </a:t>
            </a:r>
            <a:r>
              <a:rPr sz="1200" spc="-10" dirty="0">
                <a:latin typeface="Trebuchet MS"/>
                <a:cs typeface="Trebuchet MS"/>
              </a:rPr>
              <a:t>crecimiento sostenible</a:t>
            </a:r>
            <a:r>
              <a:rPr sz="1200" spc="-60" dirty="0">
                <a:latin typeface="Trebuchet MS"/>
                <a:cs typeface="Trebuchet MS"/>
              </a:rPr>
              <a:t> </a:t>
            </a:r>
            <a:r>
              <a:rPr sz="1200" spc="-10" dirty="0">
                <a:latin typeface="Trebuchet MS"/>
                <a:cs typeface="Trebuchet MS"/>
              </a:rPr>
              <a:t>en</a:t>
            </a:r>
            <a:r>
              <a:rPr sz="1200" spc="-90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el </a:t>
            </a:r>
            <a:r>
              <a:rPr sz="1200" spc="-20" dirty="0">
                <a:latin typeface="Trebuchet MS"/>
                <a:cs typeface="Trebuchet MS"/>
              </a:rPr>
              <a:t>sector</a:t>
            </a:r>
            <a:r>
              <a:rPr sz="1200" spc="-70" dirty="0">
                <a:latin typeface="Trebuchet MS"/>
                <a:cs typeface="Trebuchet MS"/>
              </a:rPr>
              <a:t> </a:t>
            </a:r>
            <a:r>
              <a:rPr sz="1200" spc="-25" dirty="0">
                <a:latin typeface="Trebuchet MS"/>
                <a:cs typeface="Trebuchet MS"/>
              </a:rPr>
              <a:t>eléctrico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58" name="object 5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231640" y="2542539"/>
            <a:ext cx="698500" cy="678179"/>
          </a:xfrm>
          <a:prstGeom prst="rect">
            <a:avLst/>
          </a:prstGeom>
        </p:spPr>
      </p:pic>
      <p:grpSp>
        <p:nvGrpSpPr>
          <p:cNvPr id="59" name="object 59"/>
          <p:cNvGrpSpPr/>
          <p:nvPr/>
        </p:nvGrpSpPr>
        <p:grpSpPr>
          <a:xfrm>
            <a:off x="6639559" y="2506979"/>
            <a:ext cx="2006600" cy="701040"/>
            <a:chOff x="6639559" y="2506979"/>
            <a:chExt cx="2006600" cy="701040"/>
          </a:xfrm>
        </p:grpSpPr>
        <p:pic>
          <p:nvPicPr>
            <p:cNvPr id="60" name="object 6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639559" y="2532379"/>
              <a:ext cx="652779" cy="6350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27339" y="2506979"/>
              <a:ext cx="718820" cy="701039"/>
            </a:xfrm>
            <a:prstGeom prst="rect">
              <a:avLst/>
            </a:prstGeom>
          </p:spPr>
        </p:pic>
      </p:grpSp>
      <p:sp>
        <p:nvSpPr>
          <p:cNvPr id="62" name="object 62"/>
          <p:cNvSpPr/>
          <p:nvPr/>
        </p:nvSpPr>
        <p:spPr>
          <a:xfrm>
            <a:off x="58419" y="1071880"/>
            <a:ext cx="9027160" cy="769620"/>
          </a:xfrm>
          <a:custGeom>
            <a:avLst/>
            <a:gdLst/>
            <a:ahLst/>
            <a:cxnLst/>
            <a:rect l="l" t="t" r="r" b="b"/>
            <a:pathLst>
              <a:path w="9027160" h="769619">
                <a:moveTo>
                  <a:pt x="9027160" y="0"/>
                </a:moveTo>
                <a:lnTo>
                  <a:pt x="0" y="0"/>
                </a:lnTo>
                <a:lnTo>
                  <a:pt x="0" y="769620"/>
                </a:lnTo>
                <a:lnTo>
                  <a:pt x="9027160" y="769620"/>
                </a:lnTo>
                <a:lnTo>
                  <a:pt x="902716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>
            <a:spLocks noGrp="1"/>
          </p:cNvSpPr>
          <p:nvPr>
            <p:ph type="title"/>
          </p:nvPr>
        </p:nvSpPr>
        <p:spPr>
          <a:xfrm>
            <a:off x="138429" y="961072"/>
            <a:ext cx="886777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85165" algn="l"/>
                <a:tab pos="1399540" algn="l"/>
                <a:tab pos="1938020" algn="l"/>
                <a:tab pos="2941955" algn="l"/>
              </a:tabLst>
            </a:pPr>
            <a:r>
              <a:rPr sz="2700" spc="-25" dirty="0"/>
              <a:t>Ley</a:t>
            </a:r>
            <a:r>
              <a:rPr sz="2700" dirty="0"/>
              <a:t>	</a:t>
            </a:r>
            <a:r>
              <a:rPr sz="2700" spc="-25" dirty="0"/>
              <a:t>143</a:t>
            </a:r>
            <a:r>
              <a:rPr sz="2700" dirty="0"/>
              <a:t>	</a:t>
            </a:r>
            <a:r>
              <a:rPr sz="2700" spc="-25" dirty="0"/>
              <a:t>de</a:t>
            </a:r>
            <a:r>
              <a:rPr sz="2700" dirty="0"/>
              <a:t>	</a:t>
            </a:r>
            <a:r>
              <a:rPr sz="2700" spc="-20" dirty="0"/>
              <a:t>1994:</a:t>
            </a:r>
            <a:r>
              <a:rPr sz="2700" dirty="0"/>
              <a:t>	</a:t>
            </a:r>
            <a:r>
              <a:rPr sz="1700" spc="-10" dirty="0"/>
              <a:t>Promover</a:t>
            </a:r>
            <a:r>
              <a:rPr sz="1700" spc="130" dirty="0"/>
              <a:t> </a:t>
            </a:r>
            <a:r>
              <a:rPr sz="1700" dirty="0"/>
              <a:t>un</a:t>
            </a:r>
            <a:r>
              <a:rPr sz="1700" spc="150" dirty="0"/>
              <a:t> </a:t>
            </a:r>
            <a:r>
              <a:rPr sz="1700" dirty="0"/>
              <a:t>desarrollo</a:t>
            </a:r>
            <a:r>
              <a:rPr sz="1700" spc="130" dirty="0"/>
              <a:t> </a:t>
            </a:r>
            <a:r>
              <a:rPr sz="1700" dirty="0"/>
              <a:t>sustentable</a:t>
            </a:r>
            <a:r>
              <a:rPr sz="1700" spc="135" dirty="0"/>
              <a:t> </a:t>
            </a:r>
            <a:r>
              <a:rPr sz="1700" dirty="0"/>
              <a:t>del</a:t>
            </a:r>
            <a:r>
              <a:rPr sz="1700" spc="135" dirty="0"/>
              <a:t> </a:t>
            </a:r>
            <a:r>
              <a:rPr sz="1700" spc="-20" dirty="0"/>
              <a:t>sector,</a:t>
            </a:r>
            <a:r>
              <a:rPr sz="1700" spc="150" dirty="0"/>
              <a:t> </a:t>
            </a:r>
            <a:r>
              <a:rPr sz="1700" spc="-40" dirty="0"/>
              <a:t>garantizar</a:t>
            </a:r>
            <a:r>
              <a:rPr sz="1700" spc="145" dirty="0"/>
              <a:t> </a:t>
            </a:r>
            <a:r>
              <a:rPr sz="1700" spc="-25" dirty="0"/>
              <a:t>la</a:t>
            </a:r>
            <a:endParaRPr sz="1700"/>
          </a:p>
        </p:txBody>
      </p:sp>
      <p:sp>
        <p:nvSpPr>
          <p:cNvPr id="64" name="object 64"/>
          <p:cNvSpPr txBox="1"/>
          <p:nvPr/>
        </p:nvSpPr>
        <p:spPr>
          <a:xfrm>
            <a:off x="138429" y="1360423"/>
            <a:ext cx="8870315" cy="518159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>
              <a:lnSpc>
                <a:spcPts val="1839"/>
              </a:lnSpc>
              <a:spcBef>
                <a:spcPts val="325"/>
              </a:spcBef>
            </a:pPr>
            <a:r>
              <a:rPr sz="1700" spc="-20" dirty="0">
                <a:latin typeface="Trebuchet MS"/>
                <a:cs typeface="Trebuchet MS"/>
              </a:rPr>
              <a:t>operación</a:t>
            </a:r>
            <a:r>
              <a:rPr sz="1700" spc="-75" dirty="0">
                <a:latin typeface="Trebuchet MS"/>
                <a:cs typeface="Trebuchet MS"/>
              </a:rPr>
              <a:t> </a:t>
            </a:r>
            <a:r>
              <a:rPr sz="1700" spc="-10" dirty="0">
                <a:latin typeface="Trebuchet MS"/>
                <a:cs typeface="Trebuchet MS"/>
              </a:rPr>
              <a:t>continua</a:t>
            </a:r>
            <a:r>
              <a:rPr sz="1700" spc="-65" dirty="0">
                <a:latin typeface="Trebuchet MS"/>
                <a:cs typeface="Trebuchet MS"/>
              </a:rPr>
              <a:t> </a:t>
            </a:r>
            <a:r>
              <a:rPr sz="1700" spc="-80" dirty="0">
                <a:latin typeface="Trebuchet MS"/>
                <a:cs typeface="Trebuchet MS"/>
              </a:rPr>
              <a:t>y</a:t>
            </a:r>
            <a:r>
              <a:rPr sz="1700" spc="-65" dirty="0">
                <a:latin typeface="Trebuchet MS"/>
                <a:cs typeface="Trebuchet MS"/>
              </a:rPr>
              <a:t> </a:t>
            </a:r>
            <a:r>
              <a:rPr sz="1700" spc="-50" dirty="0">
                <a:latin typeface="Trebuchet MS"/>
                <a:cs typeface="Trebuchet MS"/>
              </a:rPr>
              <a:t>eficiente </a:t>
            </a:r>
            <a:r>
              <a:rPr sz="1700" spc="-10" dirty="0">
                <a:latin typeface="Trebuchet MS"/>
                <a:cs typeface="Trebuchet MS"/>
              </a:rPr>
              <a:t>del</a:t>
            </a:r>
            <a:r>
              <a:rPr sz="1700" spc="-65" dirty="0">
                <a:latin typeface="Trebuchet MS"/>
                <a:cs typeface="Trebuchet MS"/>
              </a:rPr>
              <a:t> </a:t>
            </a:r>
            <a:r>
              <a:rPr sz="1700" spc="-10" dirty="0">
                <a:latin typeface="Trebuchet MS"/>
                <a:cs typeface="Trebuchet MS"/>
              </a:rPr>
              <a:t>sistema,</a:t>
            </a:r>
            <a:r>
              <a:rPr sz="1700" spc="-50" dirty="0">
                <a:latin typeface="Trebuchet MS"/>
                <a:cs typeface="Trebuchet MS"/>
              </a:rPr>
              <a:t> </a:t>
            </a:r>
            <a:r>
              <a:rPr sz="1700" spc="-80" dirty="0">
                <a:latin typeface="Trebuchet MS"/>
                <a:cs typeface="Trebuchet MS"/>
              </a:rPr>
              <a:t>y</a:t>
            </a:r>
            <a:r>
              <a:rPr sz="1700" spc="-65" dirty="0">
                <a:latin typeface="Trebuchet MS"/>
                <a:cs typeface="Trebuchet MS"/>
              </a:rPr>
              <a:t> </a:t>
            </a:r>
            <a:r>
              <a:rPr sz="1700" spc="-20" dirty="0">
                <a:latin typeface="Trebuchet MS"/>
                <a:cs typeface="Trebuchet MS"/>
              </a:rPr>
              <a:t>asegurar</a:t>
            </a:r>
            <a:r>
              <a:rPr sz="1700" spc="-55" dirty="0">
                <a:latin typeface="Trebuchet MS"/>
                <a:cs typeface="Trebuchet MS"/>
              </a:rPr>
              <a:t> </a:t>
            </a:r>
            <a:r>
              <a:rPr sz="1700" spc="-30" dirty="0">
                <a:latin typeface="Trebuchet MS"/>
                <a:cs typeface="Trebuchet MS"/>
              </a:rPr>
              <a:t>el</a:t>
            </a:r>
            <a:r>
              <a:rPr sz="1700" spc="-65" dirty="0">
                <a:latin typeface="Trebuchet MS"/>
                <a:cs typeface="Trebuchet MS"/>
              </a:rPr>
              <a:t> </a:t>
            </a:r>
            <a:r>
              <a:rPr sz="1700" spc="-25" dirty="0">
                <a:latin typeface="Trebuchet MS"/>
                <a:cs typeface="Trebuchet MS"/>
              </a:rPr>
              <a:t>cumplimiento</a:t>
            </a:r>
            <a:r>
              <a:rPr sz="1700" spc="-55" dirty="0">
                <a:latin typeface="Trebuchet MS"/>
                <a:cs typeface="Trebuchet MS"/>
              </a:rPr>
              <a:t> </a:t>
            </a:r>
            <a:r>
              <a:rPr sz="1700" dirty="0">
                <a:latin typeface="Trebuchet MS"/>
                <a:cs typeface="Trebuchet MS"/>
              </a:rPr>
              <a:t>de</a:t>
            </a:r>
            <a:r>
              <a:rPr sz="1700" spc="-65" dirty="0">
                <a:latin typeface="Trebuchet MS"/>
                <a:cs typeface="Trebuchet MS"/>
              </a:rPr>
              <a:t> </a:t>
            </a:r>
            <a:r>
              <a:rPr sz="1700" dirty="0">
                <a:latin typeface="Trebuchet MS"/>
                <a:cs typeface="Trebuchet MS"/>
              </a:rPr>
              <a:t>las</a:t>
            </a:r>
            <a:r>
              <a:rPr sz="1700" spc="-70" dirty="0">
                <a:latin typeface="Trebuchet MS"/>
                <a:cs typeface="Trebuchet MS"/>
              </a:rPr>
              <a:t> </a:t>
            </a:r>
            <a:r>
              <a:rPr sz="1700" spc="-10" dirty="0">
                <a:latin typeface="Trebuchet MS"/>
                <a:cs typeface="Trebuchet MS"/>
              </a:rPr>
              <a:t>obligaciones</a:t>
            </a:r>
            <a:r>
              <a:rPr sz="1700" spc="-85" dirty="0">
                <a:latin typeface="Trebuchet MS"/>
                <a:cs typeface="Trebuchet MS"/>
              </a:rPr>
              <a:t> </a:t>
            </a:r>
            <a:r>
              <a:rPr sz="1700" spc="-25" dirty="0">
                <a:latin typeface="Trebuchet MS"/>
                <a:cs typeface="Trebuchet MS"/>
              </a:rPr>
              <a:t>de </a:t>
            </a:r>
            <a:r>
              <a:rPr sz="1700" spc="-30" dirty="0">
                <a:latin typeface="Trebuchet MS"/>
                <a:cs typeface="Trebuchet MS"/>
              </a:rPr>
              <a:t>servicio</a:t>
            </a:r>
            <a:r>
              <a:rPr sz="1700" spc="-125" dirty="0">
                <a:latin typeface="Trebuchet MS"/>
                <a:cs typeface="Trebuchet MS"/>
              </a:rPr>
              <a:t> </a:t>
            </a:r>
            <a:r>
              <a:rPr sz="1700" spc="-10" dirty="0">
                <a:latin typeface="Trebuchet MS"/>
                <a:cs typeface="Trebuchet MS"/>
              </a:rPr>
              <a:t>público</a:t>
            </a:r>
            <a:r>
              <a:rPr sz="1700" spc="-170" dirty="0">
                <a:latin typeface="Trebuchet MS"/>
                <a:cs typeface="Trebuchet MS"/>
              </a:rPr>
              <a:t> </a:t>
            </a:r>
            <a:r>
              <a:rPr sz="1700" spc="-85" dirty="0">
                <a:latin typeface="Trebuchet MS"/>
                <a:cs typeface="Trebuchet MS"/>
              </a:rPr>
              <a:t>y</a:t>
            </a:r>
            <a:r>
              <a:rPr sz="1700" spc="-165" dirty="0">
                <a:latin typeface="Trebuchet MS"/>
                <a:cs typeface="Trebuchet MS"/>
              </a:rPr>
              <a:t> </a:t>
            </a:r>
            <a:r>
              <a:rPr sz="1700" spc="-10" dirty="0">
                <a:latin typeface="Trebuchet MS"/>
                <a:cs typeface="Trebuchet MS"/>
              </a:rPr>
              <a:t>universal</a:t>
            </a:r>
            <a:r>
              <a:rPr sz="1600" spc="-10" dirty="0">
                <a:latin typeface="Trebuchet MS"/>
                <a:cs typeface="Trebuchet MS"/>
              </a:rPr>
              <a:t>.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8221"/>
            <a:ext cx="4866640" cy="6830059"/>
            <a:chOff x="0" y="28221"/>
            <a:chExt cx="4866640" cy="683005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8221"/>
              <a:ext cx="1539239" cy="68297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4400" y="4671060"/>
              <a:ext cx="3952240" cy="1844039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5168646" y="3386772"/>
            <a:ext cx="361696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rebuchet MS"/>
                <a:cs typeface="Trebuchet MS"/>
              </a:rPr>
              <a:t>Beneficios</a:t>
            </a:r>
            <a:r>
              <a:rPr sz="1600" b="1" spc="-55" dirty="0">
                <a:latin typeface="Trebuchet MS"/>
                <a:cs typeface="Trebuchet MS"/>
              </a:rPr>
              <a:t> </a:t>
            </a:r>
            <a:r>
              <a:rPr sz="1600" b="1" dirty="0">
                <a:latin typeface="Trebuchet MS"/>
                <a:cs typeface="Trebuchet MS"/>
              </a:rPr>
              <a:t>que</a:t>
            </a:r>
            <a:r>
              <a:rPr sz="1600" b="1" spc="-65" dirty="0">
                <a:latin typeface="Trebuchet MS"/>
                <a:cs typeface="Trebuchet MS"/>
              </a:rPr>
              <a:t> trajo</a:t>
            </a:r>
            <a:r>
              <a:rPr sz="1600" b="1" spc="-50" dirty="0">
                <a:latin typeface="Trebuchet MS"/>
                <a:cs typeface="Trebuchet MS"/>
              </a:rPr>
              <a:t> </a:t>
            </a:r>
            <a:r>
              <a:rPr sz="1600" b="1" dirty="0">
                <a:latin typeface="Trebuchet MS"/>
                <a:cs typeface="Trebuchet MS"/>
              </a:rPr>
              <a:t>al</a:t>
            </a:r>
            <a:r>
              <a:rPr sz="1600" b="1" spc="-30" dirty="0">
                <a:latin typeface="Trebuchet MS"/>
                <a:cs typeface="Trebuchet MS"/>
              </a:rPr>
              <a:t> </a:t>
            </a:r>
            <a:r>
              <a:rPr sz="1600" b="1" dirty="0">
                <a:latin typeface="Trebuchet MS"/>
                <a:cs typeface="Trebuchet MS"/>
              </a:rPr>
              <a:t>mercado</a:t>
            </a:r>
            <a:r>
              <a:rPr sz="1600" b="1" spc="-55" dirty="0">
                <a:latin typeface="Trebuchet MS"/>
                <a:cs typeface="Trebuchet MS"/>
              </a:rPr>
              <a:t> </a:t>
            </a:r>
            <a:r>
              <a:rPr sz="1600" b="1" dirty="0">
                <a:latin typeface="Trebuchet MS"/>
                <a:cs typeface="Trebuchet MS"/>
              </a:rPr>
              <a:t>la</a:t>
            </a:r>
            <a:r>
              <a:rPr sz="1600" b="1" spc="-60" dirty="0">
                <a:latin typeface="Trebuchet MS"/>
                <a:cs typeface="Trebuchet MS"/>
              </a:rPr>
              <a:t> </a:t>
            </a:r>
            <a:r>
              <a:rPr sz="1600" b="1" spc="-25" dirty="0">
                <a:latin typeface="Trebuchet MS"/>
                <a:cs typeface="Trebuchet MS"/>
              </a:rPr>
              <a:t>Ley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68646" y="3559492"/>
            <a:ext cx="90995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25" dirty="0">
                <a:latin typeface="Trebuchet MS"/>
                <a:cs typeface="Trebuchet MS"/>
              </a:rPr>
              <a:t>Eléctrica: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68646" y="4022831"/>
            <a:ext cx="3619500" cy="165925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315"/>
              </a:spcBef>
              <a:buClr>
                <a:srgbClr val="2C7ECF"/>
              </a:buClr>
              <a:buFont typeface="Wingdings"/>
              <a:buChar char=""/>
              <a:tabLst>
                <a:tab pos="469265" algn="l"/>
              </a:tabLst>
            </a:pPr>
            <a:r>
              <a:rPr sz="1600" spc="-30" dirty="0">
                <a:latin typeface="Trebuchet MS"/>
                <a:cs typeface="Trebuchet MS"/>
              </a:rPr>
              <a:t>Cobertura</a:t>
            </a:r>
            <a:r>
              <a:rPr sz="1600" spc="-114" dirty="0">
                <a:latin typeface="Trebuchet MS"/>
                <a:cs typeface="Trebuchet MS"/>
              </a:rPr>
              <a:t> </a:t>
            </a:r>
            <a:r>
              <a:rPr sz="1600" spc="-40" dirty="0">
                <a:latin typeface="Trebuchet MS"/>
                <a:cs typeface="Trebuchet MS"/>
              </a:rPr>
              <a:t>del</a:t>
            </a:r>
            <a:r>
              <a:rPr sz="1600" spc="-15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servicio</a:t>
            </a:r>
            <a:endParaRPr sz="1600">
              <a:latin typeface="Trebuchet MS"/>
              <a:cs typeface="Trebuchet MS"/>
            </a:endParaRPr>
          </a:p>
          <a:p>
            <a:pPr marL="469265" indent="-456565">
              <a:lnSpc>
                <a:spcPct val="100000"/>
              </a:lnSpc>
              <a:spcBef>
                <a:spcPts val="220"/>
              </a:spcBef>
              <a:buClr>
                <a:srgbClr val="2C7ECF"/>
              </a:buClr>
              <a:buFont typeface="Wingdings"/>
              <a:buChar char=""/>
              <a:tabLst>
                <a:tab pos="469265" algn="l"/>
              </a:tabLst>
            </a:pPr>
            <a:r>
              <a:rPr sz="1600" spc="-20" dirty="0">
                <a:latin typeface="Trebuchet MS"/>
                <a:cs typeface="Trebuchet MS"/>
              </a:rPr>
              <a:t>Ayudó</a:t>
            </a:r>
            <a:r>
              <a:rPr sz="1600" spc="-114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a</a:t>
            </a:r>
            <a:r>
              <a:rPr sz="1600" spc="-125" dirty="0">
                <a:latin typeface="Trebuchet MS"/>
                <a:cs typeface="Trebuchet MS"/>
              </a:rPr>
              <a:t> </a:t>
            </a:r>
            <a:r>
              <a:rPr sz="1600" spc="-35" dirty="0">
                <a:latin typeface="Trebuchet MS"/>
                <a:cs typeface="Trebuchet MS"/>
              </a:rPr>
              <a:t>la</a:t>
            </a:r>
            <a:r>
              <a:rPr sz="1600" spc="-145" dirty="0">
                <a:latin typeface="Trebuchet MS"/>
                <a:cs typeface="Trebuchet MS"/>
              </a:rPr>
              <a:t> </a:t>
            </a:r>
            <a:r>
              <a:rPr sz="1600" spc="-25" dirty="0">
                <a:latin typeface="Trebuchet MS"/>
                <a:cs typeface="Trebuchet MS"/>
              </a:rPr>
              <a:t>equidad</a:t>
            </a:r>
            <a:r>
              <a:rPr sz="1600" spc="-12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(subsidies)</a:t>
            </a:r>
            <a:endParaRPr sz="1600">
              <a:latin typeface="Trebuchet MS"/>
              <a:cs typeface="Trebuchet MS"/>
            </a:endParaRPr>
          </a:p>
          <a:p>
            <a:pPr marL="469265" indent="-456565">
              <a:lnSpc>
                <a:spcPct val="100000"/>
              </a:lnSpc>
              <a:spcBef>
                <a:spcPts val="225"/>
              </a:spcBef>
              <a:buClr>
                <a:srgbClr val="2C7ECF"/>
              </a:buClr>
              <a:buFont typeface="Wingdings"/>
              <a:buChar char=""/>
              <a:tabLst>
                <a:tab pos="469265" algn="l"/>
              </a:tabLst>
            </a:pPr>
            <a:r>
              <a:rPr sz="1600" spc="85" dirty="0">
                <a:latin typeface="Trebuchet MS"/>
                <a:cs typeface="Trebuchet MS"/>
              </a:rPr>
              <a:t>NO</a:t>
            </a:r>
            <a:r>
              <a:rPr sz="1600" spc="-15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apagones</a:t>
            </a:r>
            <a:endParaRPr sz="1600">
              <a:latin typeface="Trebuchet MS"/>
              <a:cs typeface="Trebuchet MS"/>
            </a:endParaRPr>
          </a:p>
          <a:p>
            <a:pPr marL="469265" indent="-456565">
              <a:lnSpc>
                <a:spcPct val="100000"/>
              </a:lnSpc>
              <a:spcBef>
                <a:spcPts val="240"/>
              </a:spcBef>
              <a:buClr>
                <a:srgbClr val="2C7ECF"/>
              </a:buClr>
              <a:buFont typeface="Wingdings"/>
              <a:buChar char=""/>
              <a:tabLst>
                <a:tab pos="469265" algn="l"/>
              </a:tabLst>
            </a:pPr>
            <a:r>
              <a:rPr sz="1600" spc="-80" dirty="0">
                <a:latin typeface="Trebuchet MS"/>
                <a:cs typeface="Trebuchet MS"/>
              </a:rPr>
              <a:t>Atrajo</a:t>
            </a:r>
            <a:r>
              <a:rPr sz="1600" spc="-145" dirty="0">
                <a:latin typeface="Trebuchet MS"/>
                <a:cs typeface="Trebuchet MS"/>
              </a:rPr>
              <a:t> </a:t>
            </a:r>
            <a:r>
              <a:rPr sz="1600" spc="-40" dirty="0">
                <a:latin typeface="Trebuchet MS"/>
                <a:cs typeface="Trebuchet MS"/>
              </a:rPr>
              <a:t>inversión</a:t>
            </a:r>
            <a:r>
              <a:rPr sz="1600" spc="-7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privada</a:t>
            </a:r>
            <a:endParaRPr sz="1600">
              <a:latin typeface="Trebuchet MS"/>
              <a:cs typeface="Trebuchet MS"/>
            </a:endParaRPr>
          </a:p>
          <a:p>
            <a:pPr marL="469265" indent="-456565">
              <a:lnSpc>
                <a:spcPct val="100000"/>
              </a:lnSpc>
              <a:spcBef>
                <a:spcPts val="219"/>
              </a:spcBef>
              <a:buClr>
                <a:srgbClr val="2C7ECF"/>
              </a:buClr>
              <a:buFont typeface="Wingdings"/>
              <a:buChar char=""/>
              <a:tabLst>
                <a:tab pos="469265" algn="l"/>
              </a:tabLst>
            </a:pPr>
            <a:r>
              <a:rPr sz="1600" dirty="0">
                <a:latin typeface="Trebuchet MS"/>
                <a:cs typeface="Trebuchet MS"/>
              </a:rPr>
              <a:t>Se</a:t>
            </a:r>
            <a:r>
              <a:rPr sz="1600" spc="-130" dirty="0">
                <a:latin typeface="Trebuchet MS"/>
                <a:cs typeface="Trebuchet MS"/>
              </a:rPr>
              <a:t> </a:t>
            </a:r>
            <a:r>
              <a:rPr sz="1600" spc="-25" dirty="0">
                <a:latin typeface="Trebuchet MS"/>
                <a:cs typeface="Trebuchet MS"/>
              </a:rPr>
              <a:t>creó</a:t>
            </a:r>
            <a:r>
              <a:rPr sz="1600" spc="-135" dirty="0">
                <a:latin typeface="Trebuchet MS"/>
                <a:cs typeface="Trebuchet MS"/>
              </a:rPr>
              <a:t> </a:t>
            </a:r>
            <a:r>
              <a:rPr sz="1600" spc="-35" dirty="0">
                <a:latin typeface="Trebuchet MS"/>
                <a:cs typeface="Trebuchet MS"/>
              </a:rPr>
              <a:t>la</a:t>
            </a:r>
            <a:r>
              <a:rPr sz="1600" spc="-11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Competencia</a:t>
            </a:r>
            <a:endParaRPr sz="1600">
              <a:latin typeface="Trebuchet MS"/>
              <a:cs typeface="Trebuchet MS"/>
            </a:endParaRPr>
          </a:p>
          <a:p>
            <a:pPr marL="469265" indent="-456565">
              <a:lnSpc>
                <a:spcPct val="100000"/>
              </a:lnSpc>
              <a:spcBef>
                <a:spcPts val="220"/>
              </a:spcBef>
              <a:buClr>
                <a:srgbClr val="2C7ECF"/>
              </a:buClr>
              <a:buFont typeface="Wingdings"/>
              <a:buChar char=""/>
              <a:tabLst>
                <a:tab pos="469265" algn="l"/>
              </a:tabLst>
            </a:pPr>
            <a:r>
              <a:rPr sz="1600" spc="-40" dirty="0">
                <a:latin typeface="Trebuchet MS"/>
                <a:cs typeface="Trebuchet MS"/>
              </a:rPr>
              <a:t>Participación</a:t>
            </a:r>
            <a:r>
              <a:rPr sz="1600" spc="-65" dirty="0">
                <a:latin typeface="Trebuchet MS"/>
                <a:cs typeface="Trebuchet MS"/>
              </a:rPr>
              <a:t> </a:t>
            </a:r>
            <a:r>
              <a:rPr sz="1600" spc="-25" dirty="0">
                <a:latin typeface="Trebuchet MS"/>
                <a:cs typeface="Trebuchet MS"/>
              </a:rPr>
              <a:t>de</a:t>
            </a:r>
            <a:r>
              <a:rPr sz="1600" spc="-70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empresas</a:t>
            </a:r>
            <a:r>
              <a:rPr sz="1600" spc="-6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públicas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25846" y="5582602"/>
            <a:ext cx="91376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80" dirty="0">
                <a:latin typeface="Trebuchet MS"/>
                <a:cs typeface="Trebuchet MS"/>
              </a:rPr>
              <a:t>y</a:t>
            </a:r>
            <a:r>
              <a:rPr sz="1600" spc="-14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privadas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68646" y="5854382"/>
            <a:ext cx="3619500" cy="442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265" indent="-456565">
              <a:lnSpc>
                <a:spcPts val="1639"/>
              </a:lnSpc>
              <a:spcBef>
                <a:spcPts val="100"/>
              </a:spcBef>
              <a:buClr>
                <a:srgbClr val="2C7ECF"/>
              </a:buClr>
              <a:buFont typeface="Wingdings"/>
              <a:buChar char=""/>
              <a:tabLst>
                <a:tab pos="469265" algn="l"/>
              </a:tabLst>
            </a:pPr>
            <a:r>
              <a:rPr sz="1600" dirty="0">
                <a:latin typeface="Trebuchet MS"/>
                <a:cs typeface="Trebuchet MS"/>
              </a:rPr>
              <a:t>Estado</a:t>
            </a:r>
            <a:r>
              <a:rPr sz="1600" spc="90" dirty="0">
                <a:latin typeface="Trebuchet MS"/>
                <a:cs typeface="Trebuchet MS"/>
              </a:rPr>
              <a:t> </a:t>
            </a:r>
            <a:r>
              <a:rPr sz="1600" spc="-25" dirty="0">
                <a:latin typeface="Trebuchet MS"/>
                <a:cs typeface="Trebuchet MS"/>
              </a:rPr>
              <a:t>garante</a:t>
            </a:r>
            <a:r>
              <a:rPr sz="1600" spc="9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pero</a:t>
            </a:r>
            <a:r>
              <a:rPr sz="1600" spc="90" dirty="0">
                <a:latin typeface="Trebuchet MS"/>
                <a:cs typeface="Trebuchet MS"/>
              </a:rPr>
              <a:t> </a:t>
            </a:r>
            <a:r>
              <a:rPr sz="1600" spc="85" dirty="0">
                <a:latin typeface="Trebuchet MS"/>
                <a:cs typeface="Trebuchet MS"/>
              </a:rPr>
              <a:t>NO</a:t>
            </a:r>
            <a:r>
              <a:rPr sz="1600" spc="9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prestador</a:t>
            </a:r>
            <a:endParaRPr sz="1600">
              <a:latin typeface="Trebuchet MS"/>
              <a:cs typeface="Trebuchet MS"/>
            </a:endParaRPr>
          </a:p>
          <a:p>
            <a:pPr marL="469900">
              <a:lnSpc>
                <a:spcPts val="1639"/>
              </a:lnSpc>
            </a:pPr>
            <a:r>
              <a:rPr sz="1600" spc="-25" dirty="0">
                <a:latin typeface="Trebuchet MS"/>
                <a:cs typeface="Trebuchet MS"/>
              </a:rPr>
              <a:t>de</a:t>
            </a:r>
            <a:r>
              <a:rPr sz="1600" spc="-16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servicios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10479" y="1341119"/>
            <a:ext cx="3754120" cy="194310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993457" y="1166748"/>
            <a:ext cx="38106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377825" algn="l"/>
                <a:tab pos="1305560" algn="l"/>
                <a:tab pos="1724660" algn="l"/>
                <a:tab pos="2085975" algn="l"/>
                <a:tab pos="3434715" algn="l"/>
              </a:tabLst>
            </a:pPr>
            <a:r>
              <a:rPr sz="1600" b="1" spc="-25" dirty="0">
                <a:latin typeface="Trebuchet MS"/>
                <a:cs typeface="Trebuchet MS"/>
              </a:rPr>
              <a:t>El</a:t>
            </a:r>
            <a:r>
              <a:rPr sz="1600" b="1" dirty="0">
                <a:latin typeface="Trebuchet MS"/>
                <a:cs typeface="Trebuchet MS"/>
              </a:rPr>
              <a:t>	</a:t>
            </a:r>
            <a:r>
              <a:rPr sz="1600" b="1" spc="-10" dirty="0">
                <a:latin typeface="Trebuchet MS"/>
                <a:cs typeface="Trebuchet MS"/>
              </a:rPr>
              <a:t>objetivo</a:t>
            </a:r>
            <a:r>
              <a:rPr sz="1600" b="1" dirty="0">
                <a:latin typeface="Trebuchet MS"/>
                <a:cs typeface="Trebuchet MS"/>
              </a:rPr>
              <a:t>	</a:t>
            </a:r>
            <a:r>
              <a:rPr sz="1600" b="1" spc="-25" dirty="0">
                <a:latin typeface="Trebuchet MS"/>
                <a:cs typeface="Trebuchet MS"/>
              </a:rPr>
              <a:t>de</a:t>
            </a:r>
            <a:r>
              <a:rPr sz="1600" b="1" dirty="0">
                <a:latin typeface="Trebuchet MS"/>
                <a:cs typeface="Trebuchet MS"/>
              </a:rPr>
              <a:t>	</a:t>
            </a:r>
            <a:r>
              <a:rPr sz="1600" b="1" spc="-25" dirty="0">
                <a:latin typeface="Trebuchet MS"/>
                <a:cs typeface="Trebuchet MS"/>
              </a:rPr>
              <a:t>la</a:t>
            </a:r>
            <a:r>
              <a:rPr sz="1600" b="1" dirty="0">
                <a:latin typeface="Trebuchet MS"/>
                <a:cs typeface="Trebuchet MS"/>
              </a:rPr>
              <a:t>	</a:t>
            </a:r>
            <a:r>
              <a:rPr sz="1600" b="1" spc="-10" dirty="0">
                <a:latin typeface="Trebuchet MS"/>
                <a:cs typeface="Trebuchet MS"/>
              </a:rPr>
              <a:t>LIBERACIÓN</a:t>
            </a:r>
            <a:r>
              <a:rPr sz="1600" b="1" dirty="0">
                <a:latin typeface="Trebuchet MS"/>
                <a:cs typeface="Trebuchet MS"/>
              </a:rPr>
              <a:t>	</a:t>
            </a:r>
            <a:r>
              <a:rPr sz="1600" b="1" spc="-25" dirty="0">
                <a:latin typeface="Trebuchet MS"/>
                <a:cs typeface="Trebuchet MS"/>
              </a:rPr>
              <a:t>DEL </a:t>
            </a:r>
            <a:r>
              <a:rPr sz="1600" b="1" dirty="0">
                <a:latin typeface="Trebuchet MS"/>
                <a:cs typeface="Trebuchet MS"/>
              </a:rPr>
              <a:t>MERCADO,</a:t>
            </a:r>
            <a:r>
              <a:rPr sz="1600" b="1" spc="-40" dirty="0">
                <a:latin typeface="Trebuchet MS"/>
                <a:cs typeface="Trebuchet MS"/>
              </a:rPr>
              <a:t> fue</a:t>
            </a:r>
            <a:r>
              <a:rPr sz="1600" b="1" spc="-65" dirty="0">
                <a:latin typeface="Trebuchet MS"/>
                <a:cs typeface="Trebuchet MS"/>
              </a:rPr>
              <a:t> </a:t>
            </a:r>
            <a:r>
              <a:rPr sz="1600" b="1" spc="-45" dirty="0">
                <a:latin typeface="Trebuchet MS"/>
                <a:cs typeface="Trebuchet MS"/>
              </a:rPr>
              <a:t>abrirlo</a:t>
            </a:r>
            <a:r>
              <a:rPr sz="1600" b="1" spc="-40" dirty="0">
                <a:latin typeface="Trebuchet MS"/>
                <a:cs typeface="Trebuchet MS"/>
              </a:rPr>
              <a:t> </a:t>
            </a:r>
            <a:r>
              <a:rPr sz="1600" b="1" spc="-35" dirty="0">
                <a:latin typeface="Trebuchet MS"/>
                <a:cs typeface="Trebuchet MS"/>
              </a:rPr>
              <a:t>progresivamente </a:t>
            </a:r>
            <a:r>
              <a:rPr sz="1600" b="1" spc="-50" dirty="0">
                <a:latin typeface="Trebuchet MS"/>
                <a:cs typeface="Trebuchet MS"/>
              </a:rPr>
              <a:t>a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93457" y="1654809"/>
            <a:ext cx="195643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2940" algn="l"/>
              </a:tabLst>
            </a:pPr>
            <a:r>
              <a:rPr sz="1600" b="1" spc="-25" dirty="0">
                <a:latin typeface="Trebuchet MS"/>
                <a:cs typeface="Trebuchet MS"/>
              </a:rPr>
              <a:t>la</a:t>
            </a:r>
            <a:r>
              <a:rPr sz="1600" b="1" dirty="0">
                <a:latin typeface="Trebuchet MS"/>
                <a:cs typeface="Trebuchet MS"/>
              </a:rPr>
              <a:t>	</a:t>
            </a:r>
            <a:r>
              <a:rPr sz="1600" b="1" spc="-10" dirty="0">
                <a:latin typeface="Trebuchet MS"/>
                <a:cs typeface="Trebuchet MS"/>
              </a:rPr>
              <a:t>competencia,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02076" y="1654809"/>
            <a:ext cx="75120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60" dirty="0">
                <a:latin typeface="Trebuchet MS"/>
                <a:cs typeface="Trebuchet MS"/>
              </a:rPr>
              <a:t>reforzar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93457" y="1654809"/>
            <a:ext cx="381254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612515" algn="just">
              <a:lnSpc>
                <a:spcPct val="100000"/>
              </a:lnSpc>
              <a:spcBef>
                <a:spcPts val="100"/>
              </a:spcBef>
            </a:pPr>
            <a:r>
              <a:rPr sz="1600" b="1" spc="-25" dirty="0">
                <a:latin typeface="Trebuchet MS"/>
                <a:cs typeface="Trebuchet MS"/>
              </a:rPr>
              <a:t>la </a:t>
            </a:r>
            <a:r>
              <a:rPr sz="1600" b="1" dirty="0">
                <a:latin typeface="Trebuchet MS"/>
                <a:cs typeface="Trebuchet MS"/>
              </a:rPr>
              <a:t>competitividad</a:t>
            </a:r>
            <a:r>
              <a:rPr sz="1600" b="1" spc="110" dirty="0">
                <a:latin typeface="Trebuchet MS"/>
                <a:cs typeface="Trebuchet MS"/>
              </a:rPr>
              <a:t>  </a:t>
            </a:r>
            <a:r>
              <a:rPr sz="1600" b="1" dirty="0">
                <a:latin typeface="Trebuchet MS"/>
                <a:cs typeface="Trebuchet MS"/>
              </a:rPr>
              <a:t>de</a:t>
            </a:r>
            <a:r>
              <a:rPr sz="1600" b="1" spc="100" dirty="0">
                <a:latin typeface="Trebuchet MS"/>
                <a:cs typeface="Trebuchet MS"/>
              </a:rPr>
              <a:t>  </a:t>
            </a:r>
            <a:r>
              <a:rPr sz="1600" b="1" dirty="0">
                <a:latin typeface="Trebuchet MS"/>
                <a:cs typeface="Trebuchet MS"/>
              </a:rPr>
              <a:t>la</a:t>
            </a:r>
            <a:r>
              <a:rPr sz="1600" b="1" spc="105" dirty="0">
                <a:latin typeface="Trebuchet MS"/>
                <a:cs typeface="Trebuchet MS"/>
              </a:rPr>
              <a:t>  </a:t>
            </a:r>
            <a:r>
              <a:rPr sz="1600" b="1" dirty="0">
                <a:latin typeface="Trebuchet MS"/>
                <a:cs typeface="Trebuchet MS"/>
              </a:rPr>
              <a:t>economía</a:t>
            </a:r>
            <a:r>
              <a:rPr sz="1600" b="1" spc="105" dirty="0">
                <a:latin typeface="Trebuchet MS"/>
                <a:cs typeface="Trebuchet MS"/>
              </a:rPr>
              <a:t>  </a:t>
            </a:r>
            <a:r>
              <a:rPr sz="1600" b="1" dirty="0">
                <a:latin typeface="Trebuchet MS"/>
                <a:cs typeface="Trebuchet MS"/>
              </a:rPr>
              <a:t>y</a:t>
            </a:r>
            <a:r>
              <a:rPr sz="1600" b="1" spc="100" dirty="0">
                <a:latin typeface="Trebuchet MS"/>
                <a:cs typeface="Trebuchet MS"/>
              </a:rPr>
              <a:t>  </a:t>
            </a:r>
            <a:r>
              <a:rPr sz="1600" b="1" spc="-25" dirty="0">
                <a:latin typeface="Trebuchet MS"/>
                <a:cs typeface="Trebuchet MS"/>
              </a:rPr>
              <a:t>el </a:t>
            </a:r>
            <a:r>
              <a:rPr sz="1600" b="1" spc="-35" dirty="0">
                <a:latin typeface="Trebuchet MS"/>
                <a:cs typeface="Trebuchet MS"/>
              </a:rPr>
              <a:t>bienestar</a:t>
            </a:r>
            <a:r>
              <a:rPr sz="1600" b="1" spc="-90" dirty="0">
                <a:latin typeface="Trebuchet MS"/>
                <a:cs typeface="Trebuchet MS"/>
              </a:rPr>
              <a:t> </a:t>
            </a:r>
            <a:r>
              <a:rPr sz="1600" b="1" spc="-25" dirty="0">
                <a:latin typeface="Trebuchet MS"/>
                <a:cs typeface="Trebuchet MS"/>
              </a:rPr>
              <a:t>de</a:t>
            </a:r>
            <a:r>
              <a:rPr sz="1600" b="1" spc="-125" dirty="0">
                <a:latin typeface="Trebuchet MS"/>
                <a:cs typeface="Trebuchet MS"/>
              </a:rPr>
              <a:t> </a:t>
            </a:r>
            <a:r>
              <a:rPr sz="1600" b="1" spc="80" dirty="0">
                <a:latin typeface="Trebuchet MS"/>
                <a:cs typeface="Trebuchet MS"/>
              </a:rPr>
              <a:t>sus</a:t>
            </a:r>
            <a:r>
              <a:rPr sz="1600" b="1" spc="-145" dirty="0">
                <a:latin typeface="Trebuchet MS"/>
                <a:cs typeface="Trebuchet MS"/>
              </a:rPr>
              <a:t> </a:t>
            </a:r>
            <a:r>
              <a:rPr sz="1600" b="1" spc="-10" dirty="0">
                <a:latin typeface="Trebuchet MS"/>
                <a:cs typeface="Trebuchet MS"/>
              </a:rPr>
              <a:t>ciudadanos.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93457" y="2434971"/>
            <a:ext cx="3810635" cy="2073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8630" marR="6985" indent="-456565" algn="just">
              <a:lnSpc>
                <a:spcPct val="100000"/>
              </a:lnSpc>
              <a:spcBef>
                <a:spcPts val="100"/>
              </a:spcBef>
              <a:buClr>
                <a:srgbClr val="2C7ECF"/>
              </a:buClr>
              <a:buFont typeface="Wingdings"/>
              <a:buChar char=""/>
              <a:tabLst>
                <a:tab pos="469900" algn="l"/>
              </a:tabLst>
            </a:pPr>
            <a:r>
              <a:rPr sz="1600" dirty="0">
                <a:latin typeface="Trebuchet MS"/>
                <a:cs typeface="Trebuchet MS"/>
              </a:rPr>
              <a:t>Res</a:t>
            </a:r>
            <a:r>
              <a:rPr sz="1600" spc="-45" dirty="0">
                <a:latin typeface="Trebuchet MS"/>
                <a:cs typeface="Trebuchet MS"/>
              </a:rPr>
              <a:t> </a:t>
            </a:r>
            <a:r>
              <a:rPr sz="1600" spc="50" dirty="0">
                <a:latin typeface="Trebuchet MS"/>
                <a:cs typeface="Trebuchet MS"/>
              </a:rPr>
              <a:t>CREG</a:t>
            </a:r>
            <a:r>
              <a:rPr sz="1600" spc="-10" dirty="0">
                <a:latin typeface="Trebuchet MS"/>
                <a:cs typeface="Trebuchet MS"/>
              </a:rPr>
              <a:t> </a:t>
            </a:r>
            <a:r>
              <a:rPr sz="1600" spc="-35" dirty="0">
                <a:latin typeface="Trebuchet MS"/>
                <a:cs typeface="Trebuchet MS"/>
              </a:rPr>
              <a:t>010-</a:t>
            </a:r>
            <a:r>
              <a:rPr sz="1600" spc="-25" dirty="0">
                <a:latin typeface="Trebuchet MS"/>
                <a:cs typeface="Trebuchet MS"/>
              </a:rPr>
              <a:t>1993:</a:t>
            </a:r>
            <a:r>
              <a:rPr sz="1600" spc="-4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Competencia</a:t>
            </a:r>
            <a:r>
              <a:rPr sz="1600" spc="-30" dirty="0">
                <a:latin typeface="Trebuchet MS"/>
                <a:cs typeface="Trebuchet MS"/>
              </a:rPr>
              <a:t> </a:t>
            </a:r>
            <a:r>
              <a:rPr sz="1600" spc="-25" dirty="0">
                <a:latin typeface="Trebuchet MS"/>
                <a:cs typeface="Trebuchet MS"/>
              </a:rPr>
              <a:t>en 	</a:t>
            </a:r>
            <a:r>
              <a:rPr sz="1600" spc="-55" dirty="0">
                <a:latin typeface="Trebuchet MS"/>
                <a:cs typeface="Trebuchet MS"/>
              </a:rPr>
              <a:t>el</a:t>
            </a:r>
            <a:r>
              <a:rPr sz="1600" spc="-150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Mercado</a:t>
            </a:r>
            <a:r>
              <a:rPr sz="1600" spc="-175" dirty="0">
                <a:latin typeface="Trebuchet MS"/>
                <a:cs typeface="Trebuchet MS"/>
              </a:rPr>
              <a:t> </a:t>
            </a:r>
            <a:r>
              <a:rPr sz="1600" spc="50" dirty="0">
                <a:latin typeface="Trebuchet MS"/>
                <a:cs typeface="Trebuchet MS"/>
              </a:rPr>
              <a:t>No</a:t>
            </a:r>
            <a:r>
              <a:rPr sz="1600" spc="-13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Regulado</a:t>
            </a:r>
            <a:endParaRPr sz="16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380"/>
              </a:spcBef>
              <a:buClr>
                <a:srgbClr val="2C7ECF"/>
              </a:buClr>
              <a:buFont typeface="Wingdings"/>
              <a:buChar char=""/>
              <a:tabLst>
                <a:tab pos="469900" algn="l"/>
              </a:tabLst>
            </a:pPr>
            <a:r>
              <a:rPr sz="1600" dirty="0">
                <a:latin typeface="Trebuchet MS"/>
                <a:cs typeface="Trebuchet MS"/>
              </a:rPr>
              <a:t>Acceso</a:t>
            </a:r>
            <a:r>
              <a:rPr sz="1600" spc="24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de</a:t>
            </a:r>
            <a:r>
              <a:rPr sz="1600" spc="250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los</a:t>
            </a:r>
            <a:r>
              <a:rPr sz="1600" spc="254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Comercializadores</a:t>
            </a:r>
            <a:r>
              <a:rPr sz="1600" spc="254" dirty="0">
                <a:latin typeface="Trebuchet MS"/>
                <a:cs typeface="Trebuchet MS"/>
              </a:rPr>
              <a:t> </a:t>
            </a:r>
            <a:r>
              <a:rPr sz="1600" spc="-25" dirty="0">
                <a:latin typeface="Trebuchet MS"/>
                <a:cs typeface="Trebuchet MS"/>
              </a:rPr>
              <a:t>al</a:t>
            </a:r>
            <a:endParaRPr sz="1600">
              <a:latin typeface="Trebuchet MS"/>
              <a:cs typeface="Trebuchet MS"/>
            </a:endParaRPr>
          </a:p>
          <a:p>
            <a:pPr marL="469900">
              <a:lnSpc>
                <a:spcPct val="100000"/>
              </a:lnSpc>
            </a:pPr>
            <a:r>
              <a:rPr sz="1600" spc="55" dirty="0">
                <a:latin typeface="Trebuchet MS"/>
                <a:cs typeface="Trebuchet MS"/>
              </a:rPr>
              <a:t>MEM</a:t>
            </a:r>
            <a:endParaRPr sz="1600">
              <a:latin typeface="Trebuchet MS"/>
              <a:cs typeface="Trebuchet MS"/>
            </a:endParaRPr>
          </a:p>
          <a:p>
            <a:pPr marL="468630" marR="5080" indent="-456565" algn="just">
              <a:lnSpc>
                <a:spcPct val="100000"/>
              </a:lnSpc>
              <a:spcBef>
                <a:spcPts val="380"/>
              </a:spcBef>
              <a:buClr>
                <a:srgbClr val="2C7ECF"/>
              </a:buClr>
              <a:buFont typeface="Wingdings"/>
              <a:buChar char=""/>
              <a:tabLst>
                <a:tab pos="469900" algn="l"/>
              </a:tabLst>
            </a:pPr>
            <a:r>
              <a:rPr sz="1600" dirty="0">
                <a:latin typeface="Trebuchet MS"/>
                <a:cs typeface="Trebuchet MS"/>
              </a:rPr>
              <a:t>Res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50" dirty="0">
                <a:latin typeface="Trebuchet MS"/>
                <a:cs typeface="Trebuchet MS"/>
              </a:rPr>
              <a:t>CREG</a:t>
            </a:r>
            <a:r>
              <a:rPr sz="1600" spc="-6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117-</a:t>
            </a:r>
            <a:r>
              <a:rPr sz="1600" spc="-50" dirty="0">
                <a:latin typeface="Trebuchet MS"/>
                <a:cs typeface="Trebuchet MS"/>
              </a:rPr>
              <a:t>97:</a:t>
            </a:r>
            <a:r>
              <a:rPr sz="1600" spc="-6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Competencia</a:t>
            </a:r>
            <a:r>
              <a:rPr sz="1600" spc="-55" dirty="0">
                <a:latin typeface="Trebuchet MS"/>
                <a:cs typeface="Trebuchet MS"/>
              </a:rPr>
              <a:t> </a:t>
            </a:r>
            <a:r>
              <a:rPr sz="1600" spc="-50" dirty="0">
                <a:latin typeface="Trebuchet MS"/>
                <a:cs typeface="Trebuchet MS"/>
              </a:rPr>
              <a:t>en</a:t>
            </a:r>
            <a:r>
              <a:rPr sz="1600" spc="-70" dirty="0">
                <a:latin typeface="Trebuchet MS"/>
                <a:cs typeface="Trebuchet MS"/>
              </a:rPr>
              <a:t> </a:t>
            </a:r>
            <a:r>
              <a:rPr sz="1600" spc="-25" dirty="0">
                <a:latin typeface="Trebuchet MS"/>
                <a:cs typeface="Trebuchet MS"/>
              </a:rPr>
              <a:t>el 	</a:t>
            </a:r>
            <a:r>
              <a:rPr sz="1600" dirty="0">
                <a:latin typeface="Trebuchet MS"/>
                <a:cs typeface="Trebuchet MS"/>
              </a:rPr>
              <a:t>Mercado</a:t>
            </a:r>
            <a:r>
              <a:rPr sz="1600" spc="465" dirty="0">
                <a:latin typeface="Trebuchet MS"/>
                <a:cs typeface="Trebuchet MS"/>
              </a:rPr>
              <a:t>  </a:t>
            </a:r>
            <a:r>
              <a:rPr sz="1600" dirty="0">
                <a:latin typeface="Trebuchet MS"/>
                <a:cs typeface="Trebuchet MS"/>
              </a:rPr>
              <a:t>Regulado</a:t>
            </a:r>
            <a:r>
              <a:rPr sz="1600" spc="47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(Aplicando</a:t>
            </a:r>
            <a:r>
              <a:rPr sz="1600" spc="459" dirty="0">
                <a:latin typeface="Trebuchet MS"/>
                <a:cs typeface="Trebuchet MS"/>
              </a:rPr>
              <a:t> </a:t>
            </a:r>
            <a:r>
              <a:rPr sz="1600" spc="-25" dirty="0">
                <a:latin typeface="Trebuchet MS"/>
                <a:cs typeface="Trebuchet MS"/>
              </a:rPr>
              <a:t>las 	</a:t>
            </a:r>
            <a:r>
              <a:rPr sz="1600" dirty="0">
                <a:latin typeface="Trebuchet MS"/>
                <a:cs typeface="Trebuchet MS"/>
              </a:rPr>
              <a:t>mismas</a:t>
            </a:r>
            <a:r>
              <a:rPr sz="1600" spc="409" dirty="0">
                <a:latin typeface="Trebuchet MS"/>
                <a:cs typeface="Trebuchet MS"/>
              </a:rPr>
              <a:t>  </a:t>
            </a:r>
            <a:r>
              <a:rPr sz="1600" dirty="0">
                <a:latin typeface="Trebuchet MS"/>
                <a:cs typeface="Trebuchet MS"/>
              </a:rPr>
              <a:t>condiciones</a:t>
            </a:r>
            <a:r>
              <a:rPr sz="1600" spc="415" dirty="0">
                <a:latin typeface="Trebuchet MS"/>
                <a:cs typeface="Trebuchet MS"/>
              </a:rPr>
              <a:t>  </a:t>
            </a:r>
            <a:r>
              <a:rPr sz="1600" spc="-10" dirty="0">
                <a:latin typeface="Trebuchet MS"/>
                <a:cs typeface="Trebuchet MS"/>
              </a:rPr>
              <a:t>establecidas 	</a:t>
            </a:r>
            <a:r>
              <a:rPr sz="1600" spc="-30" dirty="0">
                <a:latin typeface="Trebuchet MS"/>
                <a:cs typeface="Trebuchet MS"/>
              </a:rPr>
              <a:t>para</a:t>
            </a:r>
            <a:r>
              <a:rPr sz="1600" spc="-160" dirty="0">
                <a:latin typeface="Trebuchet MS"/>
                <a:cs typeface="Trebuchet MS"/>
              </a:rPr>
              <a:t> </a:t>
            </a:r>
            <a:r>
              <a:rPr sz="1600" spc="-55" dirty="0">
                <a:latin typeface="Trebuchet MS"/>
                <a:cs typeface="Trebuchet MS"/>
              </a:rPr>
              <a:t>el</a:t>
            </a:r>
            <a:r>
              <a:rPr sz="1600" spc="-14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Mercado</a:t>
            </a:r>
            <a:r>
              <a:rPr sz="1600" spc="-165" dirty="0">
                <a:latin typeface="Trebuchet MS"/>
                <a:cs typeface="Trebuchet MS"/>
              </a:rPr>
              <a:t> </a:t>
            </a:r>
            <a:r>
              <a:rPr sz="1600" spc="50" dirty="0">
                <a:latin typeface="Trebuchet MS"/>
                <a:cs typeface="Trebuchet MS"/>
              </a:rPr>
              <a:t>No</a:t>
            </a:r>
            <a:r>
              <a:rPr sz="1600" spc="-13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Regulado)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8221"/>
            <a:ext cx="1539239" cy="68297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9590" rIns="0" bIns="0" rtlCol="0">
            <a:spAutoFit/>
          </a:bodyPr>
          <a:lstStyle/>
          <a:p>
            <a:pPr marL="63055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AGENDA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52588" y="22859"/>
            <a:ext cx="1138223" cy="51304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074419" y="2150490"/>
            <a:ext cx="6369050" cy="2952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69900" algn="l"/>
              </a:tabLst>
            </a:pPr>
            <a:r>
              <a:rPr sz="2400" spc="-40" dirty="0">
                <a:solidFill>
                  <a:srgbClr val="E8E8E8"/>
                </a:solidFill>
                <a:latin typeface="Trebuchet MS"/>
                <a:cs typeface="Trebuchet MS"/>
              </a:rPr>
              <a:t>Antecedentes</a:t>
            </a:r>
            <a:r>
              <a:rPr sz="2400" spc="-15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455" dirty="0">
                <a:solidFill>
                  <a:srgbClr val="E8E8E8"/>
                </a:solidFill>
                <a:latin typeface="Trebuchet MS"/>
                <a:cs typeface="Trebuchet MS"/>
              </a:rPr>
              <a:t>/</a:t>
            </a:r>
            <a:r>
              <a:rPr sz="2400" spc="-17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E8E8E8"/>
                </a:solidFill>
                <a:latin typeface="Trebuchet MS"/>
                <a:cs typeface="Trebuchet MS"/>
              </a:rPr>
              <a:t>Marco</a:t>
            </a:r>
            <a:r>
              <a:rPr sz="2400" spc="-16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Regulatorio</a:t>
            </a:r>
            <a:endParaRPr sz="2400">
              <a:latin typeface="Trebuchet MS"/>
              <a:cs typeface="Trebuchet MS"/>
            </a:endParaRPr>
          </a:p>
          <a:p>
            <a:pPr marL="469900" marR="678815" indent="-457834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z="2400" b="1" spc="-30" dirty="0">
                <a:latin typeface="Trebuchet MS"/>
                <a:cs typeface="Trebuchet MS"/>
              </a:rPr>
              <a:t>Introducción</a:t>
            </a:r>
            <a:r>
              <a:rPr sz="2400" b="1" spc="-195" dirty="0">
                <a:latin typeface="Trebuchet MS"/>
                <a:cs typeface="Trebuchet MS"/>
              </a:rPr>
              <a:t> </a:t>
            </a:r>
            <a:r>
              <a:rPr sz="2400" b="1" dirty="0">
                <a:latin typeface="Trebuchet MS"/>
                <a:cs typeface="Trebuchet MS"/>
              </a:rPr>
              <a:t>al</a:t>
            </a:r>
            <a:r>
              <a:rPr sz="2400" b="1" spc="-170" dirty="0">
                <a:latin typeface="Trebuchet MS"/>
                <a:cs typeface="Trebuchet MS"/>
              </a:rPr>
              <a:t> </a:t>
            </a:r>
            <a:r>
              <a:rPr sz="2400" b="1" dirty="0">
                <a:latin typeface="Trebuchet MS"/>
                <a:cs typeface="Trebuchet MS"/>
              </a:rPr>
              <a:t>Mercado</a:t>
            </a:r>
            <a:r>
              <a:rPr sz="2400" b="1" spc="-165" dirty="0">
                <a:latin typeface="Trebuchet MS"/>
                <a:cs typeface="Trebuchet MS"/>
              </a:rPr>
              <a:t> </a:t>
            </a:r>
            <a:r>
              <a:rPr sz="2400" b="1" spc="-10" dirty="0">
                <a:latin typeface="Trebuchet MS"/>
                <a:cs typeface="Trebuchet MS"/>
              </a:rPr>
              <a:t>Mayorista</a:t>
            </a:r>
            <a:r>
              <a:rPr sz="2400" b="1" spc="-180" dirty="0">
                <a:latin typeface="Trebuchet MS"/>
                <a:cs typeface="Trebuchet MS"/>
              </a:rPr>
              <a:t> </a:t>
            </a:r>
            <a:r>
              <a:rPr sz="2400" b="1" spc="-25" dirty="0">
                <a:latin typeface="Trebuchet MS"/>
                <a:cs typeface="Trebuchet MS"/>
              </a:rPr>
              <a:t>de Electricidad</a:t>
            </a:r>
            <a:r>
              <a:rPr sz="2400" b="1" spc="-204" dirty="0">
                <a:latin typeface="Trebuchet MS"/>
                <a:cs typeface="Trebuchet MS"/>
              </a:rPr>
              <a:t> </a:t>
            </a:r>
            <a:r>
              <a:rPr sz="2400" b="1" spc="-50" dirty="0">
                <a:latin typeface="Trebuchet MS"/>
                <a:cs typeface="Trebuchet MS"/>
              </a:rPr>
              <a:t>en</a:t>
            </a:r>
            <a:r>
              <a:rPr sz="2400" b="1" spc="-185" dirty="0">
                <a:latin typeface="Trebuchet MS"/>
                <a:cs typeface="Trebuchet MS"/>
              </a:rPr>
              <a:t> </a:t>
            </a:r>
            <a:r>
              <a:rPr sz="2400" b="1" spc="-10" dirty="0">
                <a:latin typeface="Trebuchet MS"/>
                <a:cs typeface="Trebuchet MS"/>
              </a:rPr>
              <a:t>Colombia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z="2400" spc="-40" dirty="0">
                <a:solidFill>
                  <a:srgbClr val="E8E8E8"/>
                </a:solidFill>
                <a:latin typeface="Trebuchet MS"/>
                <a:cs typeface="Trebuchet MS"/>
              </a:rPr>
              <a:t>Experiencias</a:t>
            </a:r>
            <a:r>
              <a:rPr sz="2400" spc="-13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105" dirty="0">
                <a:solidFill>
                  <a:srgbClr val="E8E8E8"/>
                </a:solidFill>
                <a:latin typeface="Trebuchet MS"/>
                <a:cs typeface="Trebuchet MS"/>
              </a:rPr>
              <a:t>TIE’s</a:t>
            </a:r>
            <a:r>
              <a:rPr sz="2400" spc="-12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E8E8E8"/>
                </a:solidFill>
                <a:latin typeface="Trebuchet MS"/>
                <a:cs typeface="Trebuchet MS"/>
              </a:rPr>
              <a:t>Colombia-</a:t>
            </a: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Ecuador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z="2400" dirty="0">
                <a:solidFill>
                  <a:srgbClr val="E8E8E8"/>
                </a:solidFill>
                <a:latin typeface="Trebuchet MS"/>
                <a:cs typeface="Trebuchet MS"/>
              </a:rPr>
              <a:t>Estado</a:t>
            </a:r>
            <a:r>
              <a:rPr sz="2400" spc="-19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40" dirty="0">
                <a:solidFill>
                  <a:srgbClr val="E8E8E8"/>
                </a:solidFill>
                <a:latin typeface="Trebuchet MS"/>
                <a:cs typeface="Trebuchet MS"/>
              </a:rPr>
              <a:t>de</a:t>
            </a:r>
            <a:r>
              <a:rPr sz="2400" spc="-18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E8E8E8"/>
                </a:solidFill>
                <a:latin typeface="Trebuchet MS"/>
                <a:cs typeface="Trebuchet MS"/>
              </a:rPr>
              <a:t>las</a:t>
            </a:r>
            <a:r>
              <a:rPr sz="2400" spc="-17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55" dirty="0">
                <a:solidFill>
                  <a:srgbClr val="E8E8E8"/>
                </a:solidFill>
                <a:latin typeface="Trebuchet MS"/>
                <a:cs typeface="Trebuchet MS"/>
              </a:rPr>
              <a:t>interconexiones</a:t>
            </a:r>
            <a:r>
              <a:rPr sz="2400" spc="-13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35" dirty="0">
                <a:solidFill>
                  <a:srgbClr val="E8E8E8"/>
                </a:solidFill>
                <a:latin typeface="Trebuchet MS"/>
                <a:cs typeface="Trebuchet MS"/>
              </a:rPr>
              <a:t>en</a:t>
            </a:r>
            <a:r>
              <a:rPr sz="2400" spc="-18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Suramérica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69900" algn="l"/>
              </a:tabLst>
            </a:pPr>
            <a:r>
              <a:rPr sz="2400" spc="-65" dirty="0">
                <a:solidFill>
                  <a:srgbClr val="E8E8E8"/>
                </a:solidFill>
                <a:latin typeface="Trebuchet MS"/>
                <a:cs typeface="Trebuchet MS"/>
              </a:rPr>
              <a:t>Interconexión</a:t>
            </a:r>
            <a:r>
              <a:rPr sz="2400" spc="-30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25" dirty="0">
                <a:solidFill>
                  <a:srgbClr val="E8E8E8"/>
                </a:solidFill>
                <a:latin typeface="Trebuchet MS"/>
                <a:cs typeface="Trebuchet MS"/>
              </a:rPr>
              <a:t>Ecuador-</a:t>
            </a:r>
            <a:r>
              <a:rPr sz="2400" spc="-20" dirty="0">
                <a:solidFill>
                  <a:srgbClr val="E8E8E8"/>
                </a:solidFill>
                <a:latin typeface="Trebuchet MS"/>
                <a:cs typeface="Trebuchet MS"/>
              </a:rPr>
              <a:t>Perú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Oportunidades</a:t>
            </a:r>
            <a:r>
              <a:rPr sz="2400" spc="-204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114" dirty="0">
                <a:solidFill>
                  <a:srgbClr val="E8E8E8"/>
                </a:solidFill>
                <a:latin typeface="Trebuchet MS"/>
                <a:cs typeface="Trebuchet MS"/>
              </a:rPr>
              <a:t>y</a:t>
            </a:r>
            <a:r>
              <a:rPr sz="2400" spc="-225" dirty="0">
                <a:solidFill>
                  <a:srgbClr val="E8E8E8"/>
                </a:solidFill>
                <a:latin typeface="Trebuchet MS"/>
                <a:cs typeface="Trebuchet MS"/>
              </a:rPr>
              <a:t> </a:t>
            </a:r>
            <a:r>
              <a:rPr sz="2400" spc="-20" dirty="0">
                <a:solidFill>
                  <a:srgbClr val="E8E8E8"/>
                </a:solidFill>
                <a:latin typeface="Trebuchet MS"/>
                <a:cs typeface="Trebuchet MS"/>
              </a:rPr>
              <a:t>Retos</a:t>
            </a:r>
            <a:endParaRPr sz="240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z="2400" spc="-10" dirty="0">
                <a:solidFill>
                  <a:srgbClr val="E8E8E8"/>
                </a:solidFill>
                <a:latin typeface="Trebuchet MS"/>
                <a:cs typeface="Trebuchet MS"/>
              </a:rPr>
              <a:t>Conclusiones</a:t>
            </a:r>
            <a:endParaRPr sz="2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6788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2102</Words>
  <Application>Microsoft Office PowerPoint</Application>
  <PresentationFormat>On-screen Show (4:3)</PresentationFormat>
  <Paragraphs>330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7" baseType="lpstr">
      <vt:lpstr>Aptos</vt:lpstr>
      <vt:lpstr>Arial</vt:lpstr>
      <vt:lpstr>Arial MT</vt:lpstr>
      <vt:lpstr>Calibri</vt:lpstr>
      <vt:lpstr>Tahoma</vt:lpstr>
      <vt:lpstr>Times New Roman</vt:lpstr>
      <vt:lpstr>Trebuchet MS</vt:lpstr>
      <vt:lpstr>Wingdings</vt:lpstr>
      <vt:lpstr>Office Theme</vt:lpstr>
      <vt:lpstr>PowerPoint Presentation</vt:lpstr>
      <vt:lpstr>PowerPoint Presentation</vt:lpstr>
      <vt:lpstr>AGENDA</vt:lpstr>
      <vt:lpstr>AGENDA</vt:lpstr>
      <vt:lpstr>1. Antecedentes / Marco Regulatorio</vt:lpstr>
      <vt:lpstr>PowerPoint Presentation</vt:lpstr>
      <vt:lpstr>Ley 143 de 1994: Promover un desarrollo sustentable del sector, garantizar la</vt:lpstr>
      <vt:lpstr>PowerPoint Presentation</vt:lpstr>
      <vt:lpstr>AGENDA</vt:lpstr>
      <vt:lpstr>Estructura del Mercado:</vt:lpstr>
      <vt:lpstr>Infraestructura:</vt:lpstr>
      <vt:lpstr>Funcionamiento:</vt:lpstr>
      <vt:lpstr>Composición del Mercado:</vt:lpstr>
      <vt:lpstr>Capacidad Efectiva Neta (2015-2025):: Evolución de la capacidad efectiva neta (MW) por tipo de energía en la última década, destacando el impacto de la Ley 1715 de2014.</vt:lpstr>
      <vt:lpstr>Evolución de fronteras por tipo:</vt:lpstr>
      <vt:lpstr>AGENDA</vt:lpstr>
      <vt:lpstr>3. TIE’s: Oportunidades y Retos</vt:lpstr>
      <vt:lpstr>PowerPoint Presentation</vt:lpstr>
      <vt:lpstr>PowerPoint Presentation</vt:lpstr>
      <vt:lpstr>Principios Fundamentales:</vt:lpstr>
      <vt:lpstr>PowerPoint Presentation</vt:lpstr>
      <vt:lpstr>Cantidades y Valores:</vt:lpstr>
      <vt:lpstr>PowerPoint Presentation</vt:lpstr>
      <vt:lpstr>AGENDA</vt:lpstr>
      <vt:lpstr>Infraestructura:</vt:lpstr>
      <vt:lpstr>En SINEA:</vt:lpstr>
      <vt:lpstr>En SIESUR:</vt:lpstr>
      <vt:lpstr>PowerPoint Presentation</vt:lpstr>
      <vt:lpstr>AGENDA</vt:lpstr>
      <vt:lpstr>Nace la idea, dada la buena perspectiva de intercambio energético  que  se  presentó  con  la  interconexión  con Colombia.</vt:lpstr>
      <vt:lpstr>5. Interconexión Ecuador - Perú</vt:lpstr>
      <vt:lpstr>PowerPoint Presentation</vt:lpstr>
      <vt:lpstr>AGENDA</vt:lpstr>
      <vt:lpstr>Aspectos clave:</vt:lpstr>
      <vt:lpstr>Oportunidades y Retos:</vt:lpstr>
      <vt:lpstr>AGENDA</vt:lpstr>
      <vt:lpstr>PowerPoint Presentation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Alexandra Virguez CCEnergia</dc:creator>
  <cp:lastModifiedBy>Quillahuaman Ttito Dushan Willy</cp:lastModifiedBy>
  <cp:revision>1</cp:revision>
  <dcterms:created xsi:type="dcterms:W3CDTF">2025-10-24T14:36:16Z</dcterms:created>
  <dcterms:modified xsi:type="dcterms:W3CDTF">2025-10-24T14:39:10Z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2025-10-23T00:00:00Z</vt:filetime>
  </property>
  <property fmtid="{D5CDD505-2E9C-101B-9397-08002B2CF9AE}" pid="3" name="Creator">
    <vt:lpwstr>Microsoft® PowerPoint® LTSC</vt:lpwstr>
  </property>
  <property fmtid="{D5CDD505-2E9C-101B-9397-08002B2CF9AE}" pid="4" name="LastSaved">
    <vt:filetime>2025-10-24T00:00:00Z</vt:filetime>
  </property>
  <property fmtid="{D5CDD505-2E9C-101B-9397-08002B2CF9AE}" pid="5" name="Producer">
    <vt:lpwstr>Microsoft® PowerPoint® LTSC</vt:lpwstr>
  </property>
</Properties>
</file>