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4"/>
  </p:notesMasterIdLst>
  <p:sldIdLst>
    <p:sldId id="259" r:id="rId2"/>
    <p:sldId id="257" r:id="rId3"/>
    <p:sldId id="286" r:id="rId4"/>
    <p:sldId id="285" r:id="rId5"/>
    <p:sldId id="288" r:id="rId6"/>
    <p:sldId id="274" r:id="rId7"/>
    <p:sldId id="275" r:id="rId8"/>
    <p:sldId id="276" r:id="rId9"/>
    <p:sldId id="277" r:id="rId10"/>
    <p:sldId id="287" r:id="rId11"/>
    <p:sldId id="284" r:id="rId12"/>
    <p:sldId id="278" r:id="rId13"/>
    <p:sldId id="279" r:id="rId14"/>
    <p:sldId id="290" r:id="rId15"/>
    <p:sldId id="282" r:id="rId16"/>
    <p:sldId id="283" r:id="rId17"/>
    <p:sldId id="262" r:id="rId18"/>
    <p:sldId id="281" r:id="rId19"/>
    <p:sldId id="280" r:id="rId20"/>
    <p:sldId id="292" r:id="rId21"/>
    <p:sldId id="291" r:id="rId22"/>
    <p:sldId id="289" r:id="rId23"/>
  </p:sldIdLst>
  <p:sldSz cx="12192000" cy="6858000"/>
  <p:notesSz cx="6858000" cy="9144000"/>
  <p:defaultTextStyle>
    <a:defPPr>
      <a:defRPr lang="es-P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4995" autoAdjust="0"/>
    <p:restoredTop sz="94660"/>
  </p:normalViewPr>
  <p:slideViewPr>
    <p:cSldViewPr snapToGrid="0">
      <p:cViewPr varScale="1">
        <p:scale>
          <a:sx n="71" d="100"/>
          <a:sy n="71" d="100"/>
        </p:scale>
        <p:origin x="484" y="48"/>
      </p:cViewPr>
      <p:guideLst/>
    </p:cSldViewPr>
  </p:slideViewPr>
  <p:notesTextViewPr>
    <p:cViewPr>
      <p:scale>
        <a:sx n="1" d="1"/>
        <a:sy n="1" d="1"/>
      </p:scale>
      <p:origin x="0" y="0"/>
    </p:cViewPr>
  </p:notesTextViewPr>
  <p:sorterViewPr>
    <p:cViewPr varScale="1">
      <p:scale>
        <a:sx n="100" d="100"/>
        <a:sy n="100" d="100"/>
      </p:scale>
      <p:origin x="0" y="-655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esar Butron" userId="fe2dca68-62f5-4502-b643-83477fd03e18" providerId="ADAL" clId="{30B3103F-D296-432D-99AE-61A146F314A8}"/>
    <pc:docChg chg="delSld">
      <pc:chgData name="Cesar Butron" userId="fe2dca68-62f5-4502-b643-83477fd03e18" providerId="ADAL" clId="{30B3103F-D296-432D-99AE-61A146F314A8}" dt="2025-10-26T23:46:20.486" v="0" actId="47"/>
      <pc:docMkLst>
        <pc:docMk/>
      </pc:docMkLst>
      <pc:sldChg chg="del">
        <pc:chgData name="Cesar Butron" userId="fe2dca68-62f5-4502-b643-83477fd03e18" providerId="ADAL" clId="{30B3103F-D296-432D-99AE-61A146F314A8}" dt="2025-10-26T23:46:20.486" v="0" actId="47"/>
        <pc:sldMkLst>
          <pc:docMk/>
          <pc:sldMk cId="0" sldId="273"/>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PE"/>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6B0ECF-C512-4EE2-8F85-2C613BE9C64C}" type="datetimeFigureOut">
              <a:rPr lang="es-PE" smtClean="0"/>
              <a:t>26/10/2025</a:t>
            </a:fld>
            <a:endParaRPr lang="es-PE"/>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PE"/>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PE"/>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PE"/>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E282DB7-F040-45D8-873C-5CB9A37F9197}" type="slidenum">
              <a:rPr lang="es-PE" smtClean="0"/>
              <a:t>‹Nº›</a:t>
            </a:fld>
            <a:endParaRPr lang="es-PE"/>
          </a:p>
        </p:txBody>
      </p:sp>
    </p:spTree>
    <p:extLst>
      <p:ext uri="{BB962C8B-B14F-4D97-AF65-F5344CB8AC3E}">
        <p14:creationId xmlns:p14="http://schemas.microsoft.com/office/powerpoint/2010/main" val="4148590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415611" y="992767"/>
            <a:ext cx="11360800" cy="27368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6933"/>
            </a:lvl1pPr>
            <a:lvl2pPr lvl="1" algn="ctr">
              <a:spcBef>
                <a:spcPts val="0"/>
              </a:spcBef>
              <a:spcAft>
                <a:spcPts val="0"/>
              </a:spcAft>
              <a:buSzPts val="5200"/>
              <a:buNone/>
              <a:defRPr sz="6933"/>
            </a:lvl2pPr>
            <a:lvl3pPr lvl="2" algn="ctr">
              <a:spcBef>
                <a:spcPts val="0"/>
              </a:spcBef>
              <a:spcAft>
                <a:spcPts val="0"/>
              </a:spcAft>
              <a:buSzPts val="5200"/>
              <a:buNone/>
              <a:defRPr sz="6933"/>
            </a:lvl3pPr>
            <a:lvl4pPr lvl="3" algn="ctr">
              <a:spcBef>
                <a:spcPts val="0"/>
              </a:spcBef>
              <a:spcAft>
                <a:spcPts val="0"/>
              </a:spcAft>
              <a:buSzPts val="5200"/>
              <a:buNone/>
              <a:defRPr sz="6933"/>
            </a:lvl4pPr>
            <a:lvl5pPr lvl="4" algn="ctr">
              <a:spcBef>
                <a:spcPts val="0"/>
              </a:spcBef>
              <a:spcAft>
                <a:spcPts val="0"/>
              </a:spcAft>
              <a:buSzPts val="5200"/>
              <a:buNone/>
              <a:defRPr sz="6933"/>
            </a:lvl5pPr>
            <a:lvl6pPr lvl="5" algn="ctr">
              <a:spcBef>
                <a:spcPts val="0"/>
              </a:spcBef>
              <a:spcAft>
                <a:spcPts val="0"/>
              </a:spcAft>
              <a:buSzPts val="5200"/>
              <a:buNone/>
              <a:defRPr sz="6933"/>
            </a:lvl6pPr>
            <a:lvl7pPr lvl="6" algn="ctr">
              <a:spcBef>
                <a:spcPts val="0"/>
              </a:spcBef>
              <a:spcAft>
                <a:spcPts val="0"/>
              </a:spcAft>
              <a:buSzPts val="5200"/>
              <a:buNone/>
              <a:defRPr sz="6933"/>
            </a:lvl7pPr>
            <a:lvl8pPr lvl="7" algn="ctr">
              <a:spcBef>
                <a:spcPts val="0"/>
              </a:spcBef>
              <a:spcAft>
                <a:spcPts val="0"/>
              </a:spcAft>
              <a:buSzPts val="5200"/>
              <a:buNone/>
              <a:defRPr sz="6933"/>
            </a:lvl8pPr>
            <a:lvl9pPr lvl="8" algn="ctr">
              <a:spcBef>
                <a:spcPts val="0"/>
              </a:spcBef>
              <a:spcAft>
                <a:spcPts val="0"/>
              </a:spcAft>
              <a:buSzPts val="5200"/>
              <a:buNone/>
              <a:defRPr sz="6933"/>
            </a:lvl9pPr>
          </a:lstStyle>
          <a:p>
            <a:endParaRPr/>
          </a:p>
        </p:txBody>
      </p:sp>
      <p:sp>
        <p:nvSpPr>
          <p:cNvPr id="11" name="Google Shape;11;p2"/>
          <p:cNvSpPr txBox="1">
            <a:spLocks noGrp="1"/>
          </p:cNvSpPr>
          <p:nvPr>
            <p:ph type="subTitle" idx="1"/>
          </p:nvPr>
        </p:nvSpPr>
        <p:spPr>
          <a:xfrm>
            <a:off x="415600" y="3778833"/>
            <a:ext cx="11360800" cy="105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3733"/>
            </a:lvl1pPr>
            <a:lvl2pPr lvl="1" algn="ctr">
              <a:lnSpc>
                <a:spcPct val="100000"/>
              </a:lnSpc>
              <a:spcBef>
                <a:spcPts val="0"/>
              </a:spcBef>
              <a:spcAft>
                <a:spcPts val="0"/>
              </a:spcAft>
              <a:buSzPts val="2800"/>
              <a:buNone/>
              <a:defRPr sz="3733"/>
            </a:lvl2pPr>
            <a:lvl3pPr lvl="2" algn="ctr">
              <a:lnSpc>
                <a:spcPct val="100000"/>
              </a:lnSpc>
              <a:spcBef>
                <a:spcPts val="0"/>
              </a:spcBef>
              <a:spcAft>
                <a:spcPts val="0"/>
              </a:spcAft>
              <a:buSzPts val="2800"/>
              <a:buNone/>
              <a:defRPr sz="3733"/>
            </a:lvl3pPr>
            <a:lvl4pPr lvl="3" algn="ctr">
              <a:lnSpc>
                <a:spcPct val="100000"/>
              </a:lnSpc>
              <a:spcBef>
                <a:spcPts val="0"/>
              </a:spcBef>
              <a:spcAft>
                <a:spcPts val="0"/>
              </a:spcAft>
              <a:buSzPts val="2800"/>
              <a:buNone/>
              <a:defRPr sz="3733"/>
            </a:lvl4pPr>
            <a:lvl5pPr lvl="4" algn="ctr">
              <a:lnSpc>
                <a:spcPct val="100000"/>
              </a:lnSpc>
              <a:spcBef>
                <a:spcPts val="0"/>
              </a:spcBef>
              <a:spcAft>
                <a:spcPts val="0"/>
              </a:spcAft>
              <a:buSzPts val="2800"/>
              <a:buNone/>
              <a:defRPr sz="3733"/>
            </a:lvl5pPr>
            <a:lvl6pPr lvl="5" algn="ctr">
              <a:lnSpc>
                <a:spcPct val="100000"/>
              </a:lnSpc>
              <a:spcBef>
                <a:spcPts val="0"/>
              </a:spcBef>
              <a:spcAft>
                <a:spcPts val="0"/>
              </a:spcAft>
              <a:buSzPts val="2800"/>
              <a:buNone/>
              <a:defRPr sz="3733"/>
            </a:lvl6pPr>
            <a:lvl7pPr lvl="6" algn="ctr">
              <a:lnSpc>
                <a:spcPct val="100000"/>
              </a:lnSpc>
              <a:spcBef>
                <a:spcPts val="0"/>
              </a:spcBef>
              <a:spcAft>
                <a:spcPts val="0"/>
              </a:spcAft>
              <a:buSzPts val="2800"/>
              <a:buNone/>
              <a:defRPr sz="3733"/>
            </a:lvl7pPr>
            <a:lvl8pPr lvl="7" algn="ctr">
              <a:lnSpc>
                <a:spcPct val="100000"/>
              </a:lnSpc>
              <a:spcBef>
                <a:spcPts val="0"/>
              </a:spcBef>
              <a:spcAft>
                <a:spcPts val="0"/>
              </a:spcAft>
              <a:buSzPts val="2800"/>
              <a:buNone/>
              <a:defRPr sz="3733"/>
            </a:lvl8pPr>
            <a:lvl9pPr lvl="8" algn="ctr">
              <a:lnSpc>
                <a:spcPct val="100000"/>
              </a:lnSpc>
              <a:spcBef>
                <a:spcPts val="0"/>
              </a:spcBef>
              <a:spcAft>
                <a:spcPts val="0"/>
              </a:spcAft>
              <a:buSzPts val="2800"/>
              <a:buNone/>
              <a:defRPr sz="3733"/>
            </a:lvl9pPr>
          </a:lstStyle>
          <a:p>
            <a:endParaRPr/>
          </a:p>
        </p:txBody>
      </p:sp>
      <p:sp>
        <p:nvSpPr>
          <p:cNvPr id="12" name="Google Shape;12;p2"/>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s-PE" smtClean="0"/>
              <a:pPr/>
              <a:t>‹Nº›</a:t>
            </a:fld>
            <a:endParaRPr lang="es-PE"/>
          </a:p>
        </p:txBody>
      </p:sp>
    </p:spTree>
    <p:extLst>
      <p:ext uri="{BB962C8B-B14F-4D97-AF65-F5344CB8AC3E}">
        <p14:creationId xmlns:p14="http://schemas.microsoft.com/office/powerpoint/2010/main" val="6927882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t>xx%</a:t>
            </a:r>
          </a:p>
        </p:txBody>
      </p:sp>
      <p:sp>
        <p:nvSpPr>
          <p:cNvPr id="46" name="Google Shape;4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57189" algn="ctr">
              <a:spcBef>
                <a:spcPts val="0"/>
              </a:spcBef>
              <a:spcAft>
                <a:spcPts val="0"/>
              </a:spcAft>
              <a:buSzPts val="1800"/>
              <a:buChar char="●"/>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s-PE" smtClean="0"/>
              <a:pPr/>
              <a:t>‹Nº›</a:t>
            </a:fld>
            <a:endParaRPr lang="es-PE"/>
          </a:p>
        </p:txBody>
      </p:sp>
    </p:spTree>
    <p:extLst>
      <p:ext uri="{BB962C8B-B14F-4D97-AF65-F5344CB8AC3E}">
        <p14:creationId xmlns:p14="http://schemas.microsoft.com/office/powerpoint/2010/main" val="38152731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s-PE" smtClean="0"/>
              <a:pPr/>
              <a:t>‹Nº›</a:t>
            </a:fld>
            <a:endParaRPr lang="es-PE"/>
          </a:p>
        </p:txBody>
      </p:sp>
    </p:spTree>
    <p:extLst>
      <p:ext uri="{BB962C8B-B14F-4D97-AF65-F5344CB8AC3E}">
        <p14:creationId xmlns:p14="http://schemas.microsoft.com/office/powerpoint/2010/main" val="17467563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415600" y="2867800"/>
            <a:ext cx="11360800" cy="1122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4800"/>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a:p>
        </p:txBody>
      </p:sp>
      <p:sp>
        <p:nvSpPr>
          <p:cNvPr id="15" name="Google Shape;15;p3"/>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s-PE" smtClean="0"/>
              <a:pPr/>
              <a:t>‹Nº›</a:t>
            </a:fld>
            <a:endParaRPr lang="es-PE"/>
          </a:p>
        </p:txBody>
      </p:sp>
    </p:spTree>
    <p:extLst>
      <p:ext uri="{BB962C8B-B14F-4D97-AF65-F5344CB8AC3E}">
        <p14:creationId xmlns:p14="http://schemas.microsoft.com/office/powerpoint/2010/main" val="28710157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415600" y="1536633"/>
            <a:ext cx="11360800" cy="4555200"/>
          </a:xfrm>
          <a:prstGeom prst="rect">
            <a:avLst/>
          </a:prstGeom>
        </p:spPr>
        <p:txBody>
          <a:bodyPr spcFirstLastPara="1" wrap="square" lIns="91425" tIns="91425" rIns="91425" bIns="91425" anchor="t" anchorCtr="0">
            <a:normAutofit/>
          </a:bodyPr>
          <a:lstStyle>
            <a:lvl1pPr marL="609585" lvl="0" indent="-457189">
              <a:spcBef>
                <a:spcPts val="0"/>
              </a:spcBef>
              <a:spcAft>
                <a:spcPts val="0"/>
              </a:spcAft>
              <a:buSzPts val="18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s-PE" smtClean="0"/>
              <a:pPr/>
              <a:t>‹Nº›</a:t>
            </a:fld>
            <a:endParaRPr lang="es-PE"/>
          </a:p>
        </p:txBody>
      </p:sp>
    </p:spTree>
    <p:extLst>
      <p:ext uri="{BB962C8B-B14F-4D97-AF65-F5344CB8AC3E}">
        <p14:creationId xmlns:p14="http://schemas.microsoft.com/office/powerpoint/2010/main" val="281097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415600" y="1536633"/>
            <a:ext cx="5333200" cy="45552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1867"/>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a:p>
        </p:txBody>
      </p:sp>
      <p:sp>
        <p:nvSpPr>
          <p:cNvPr id="23" name="Google Shape;23;p5"/>
          <p:cNvSpPr txBox="1">
            <a:spLocks noGrp="1"/>
          </p:cNvSpPr>
          <p:nvPr>
            <p:ph type="body" idx="2"/>
          </p:nvPr>
        </p:nvSpPr>
        <p:spPr>
          <a:xfrm>
            <a:off x="6443200" y="1536633"/>
            <a:ext cx="5333200" cy="45552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1867"/>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a:p>
        </p:txBody>
      </p:sp>
      <p:sp>
        <p:nvSpPr>
          <p:cNvPr id="24" name="Google Shape;24;p5"/>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s-PE" smtClean="0"/>
              <a:pPr/>
              <a:t>‹Nº›</a:t>
            </a:fld>
            <a:endParaRPr lang="es-PE"/>
          </a:p>
        </p:txBody>
      </p:sp>
    </p:spTree>
    <p:extLst>
      <p:ext uri="{BB962C8B-B14F-4D97-AF65-F5344CB8AC3E}">
        <p14:creationId xmlns:p14="http://schemas.microsoft.com/office/powerpoint/2010/main" val="4032569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s-PE" smtClean="0"/>
              <a:pPr/>
              <a:t>‹Nº›</a:t>
            </a:fld>
            <a:endParaRPr lang="es-PE"/>
          </a:p>
        </p:txBody>
      </p:sp>
    </p:spTree>
    <p:extLst>
      <p:ext uri="{BB962C8B-B14F-4D97-AF65-F5344CB8AC3E}">
        <p14:creationId xmlns:p14="http://schemas.microsoft.com/office/powerpoint/2010/main" val="40430475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a:p>
        </p:txBody>
      </p:sp>
      <p:sp>
        <p:nvSpPr>
          <p:cNvPr id="30" name="Google Shape;30;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1600"/>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a:p>
        </p:txBody>
      </p:sp>
      <p:sp>
        <p:nvSpPr>
          <p:cNvPr id="31" name="Google Shape;31;p7"/>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s-PE" smtClean="0"/>
              <a:pPr/>
              <a:t>‹Nº›</a:t>
            </a:fld>
            <a:endParaRPr lang="es-PE"/>
          </a:p>
        </p:txBody>
      </p:sp>
    </p:spTree>
    <p:extLst>
      <p:ext uri="{BB962C8B-B14F-4D97-AF65-F5344CB8AC3E}">
        <p14:creationId xmlns:p14="http://schemas.microsoft.com/office/powerpoint/2010/main" val="40240668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a:p>
        </p:txBody>
      </p:sp>
      <p:sp>
        <p:nvSpPr>
          <p:cNvPr id="34" name="Google Shape;34;p8"/>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s-PE" smtClean="0"/>
              <a:pPr/>
              <a:t>‹Nº›</a:t>
            </a:fld>
            <a:endParaRPr lang="es-PE"/>
          </a:p>
        </p:txBody>
      </p:sp>
    </p:spTree>
    <p:extLst>
      <p:ext uri="{BB962C8B-B14F-4D97-AF65-F5344CB8AC3E}">
        <p14:creationId xmlns:p14="http://schemas.microsoft.com/office/powerpoint/2010/main" val="1333072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35"/>
        <p:cNvGrpSpPr/>
        <p:nvPr/>
      </p:nvGrpSpPr>
      <p:grpSpPr>
        <a:xfrm>
          <a:off x="0" y="0"/>
          <a:ext cx="0" cy="0"/>
          <a:chOff x="0" y="0"/>
          <a:chExt cx="0" cy="0"/>
        </a:xfrm>
      </p:grpSpPr>
      <p:sp>
        <p:nvSpPr>
          <p:cNvPr id="36" name="Google Shape;36;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7" name="Google Shape;37;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a:p>
        </p:txBody>
      </p:sp>
      <p:sp>
        <p:nvSpPr>
          <p:cNvPr id="38" name="Google Shape;38;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9" name="Google Shape;39;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57189">
              <a:spcBef>
                <a:spcPts val="0"/>
              </a:spcBef>
              <a:spcAft>
                <a:spcPts val="0"/>
              </a:spcAft>
              <a:buSzPts val="18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s-PE" smtClean="0"/>
              <a:pPr/>
              <a:t>‹Nº›</a:t>
            </a:fld>
            <a:endParaRPr lang="es-PE"/>
          </a:p>
        </p:txBody>
      </p:sp>
    </p:spTree>
    <p:extLst>
      <p:ext uri="{BB962C8B-B14F-4D97-AF65-F5344CB8AC3E}">
        <p14:creationId xmlns:p14="http://schemas.microsoft.com/office/powerpoint/2010/main" val="13745706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415600" y="5640767"/>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s-PE" smtClean="0"/>
              <a:pPr/>
              <a:t>‹Nº›</a:t>
            </a:fld>
            <a:endParaRPr lang="es-PE"/>
          </a:p>
        </p:txBody>
      </p:sp>
    </p:spTree>
    <p:extLst>
      <p:ext uri="{BB962C8B-B14F-4D97-AF65-F5344CB8AC3E}">
        <p14:creationId xmlns:p14="http://schemas.microsoft.com/office/powerpoint/2010/main" val="34646683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15600" y="593367"/>
            <a:ext cx="11360800" cy="7636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415600" y="1536633"/>
            <a:ext cx="11360800" cy="45552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rmAutofit/>
          </a:bodyPr>
          <a:lstStyle>
            <a:lvl1pPr lvl="0" algn="r">
              <a:buNone/>
              <a:defRPr sz="1333">
                <a:solidFill>
                  <a:schemeClr val="dk2"/>
                </a:solidFill>
              </a:defRPr>
            </a:lvl1pPr>
            <a:lvl2pPr lvl="1" algn="r">
              <a:buNone/>
              <a:defRPr sz="1333">
                <a:solidFill>
                  <a:schemeClr val="dk2"/>
                </a:solidFill>
              </a:defRPr>
            </a:lvl2pPr>
            <a:lvl3pPr lvl="2" algn="r">
              <a:buNone/>
              <a:defRPr sz="1333">
                <a:solidFill>
                  <a:schemeClr val="dk2"/>
                </a:solidFill>
              </a:defRPr>
            </a:lvl3pPr>
            <a:lvl4pPr lvl="3" algn="r">
              <a:buNone/>
              <a:defRPr sz="1333">
                <a:solidFill>
                  <a:schemeClr val="dk2"/>
                </a:solidFill>
              </a:defRPr>
            </a:lvl4pPr>
            <a:lvl5pPr lvl="4" algn="r">
              <a:buNone/>
              <a:defRPr sz="1333">
                <a:solidFill>
                  <a:schemeClr val="dk2"/>
                </a:solidFill>
              </a:defRPr>
            </a:lvl5pPr>
            <a:lvl6pPr lvl="5" algn="r">
              <a:buNone/>
              <a:defRPr sz="1333">
                <a:solidFill>
                  <a:schemeClr val="dk2"/>
                </a:solidFill>
              </a:defRPr>
            </a:lvl6pPr>
            <a:lvl7pPr lvl="6" algn="r">
              <a:buNone/>
              <a:defRPr sz="1333">
                <a:solidFill>
                  <a:schemeClr val="dk2"/>
                </a:solidFill>
              </a:defRPr>
            </a:lvl7pPr>
            <a:lvl8pPr lvl="7" algn="r">
              <a:buNone/>
              <a:defRPr sz="1333">
                <a:solidFill>
                  <a:schemeClr val="dk2"/>
                </a:solidFill>
              </a:defRPr>
            </a:lvl8pPr>
            <a:lvl9pPr lvl="8" algn="r">
              <a:buNone/>
              <a:defRPr sz="1333">
                <a:solidFill>
                  <a:schemeClr val="dk2"/>
                </a:solidFill>
              </a:defRPr>
            </a:lvl9pPr>
          </a:lstStyle>
          <a:p>
            <a:fld id="{00000000-1234-1234-1234-123412341234}" type="slidenum">
              <a:rPr lang="es-PE" smtClean="0"/>
              <a:pPr/>
              <a:t>‹Nº›</a:t>
            </a:fld>
            <a:endParaRPr lang="es-PE"/>
          </a:p>
        </p:txBody>
      </p:sp>
    </p:spTree>
    <p:extLst>
      <p:ext uri="{BB962C8B-B14F-4D97-AF65-F5344CB8AC3E}">
        <p14:creationId xmlns:p14="http://schemas.microsoft.com/office/powerpoint/2010/main" val="2967088685"/>
      </p:ext>
    </p:extLst>
  </p:cSld>
  <p:clrMap bg1="lt1" tx1="dk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1.xml"/><Relationship Id="rId5" Type="http://schemas.openxmlformats.org/officeDocument/2006/relationships/image" Target="../media/image22.png"/><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1.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Shape 53"/>
        <p:cNvGrpSpPr/>
        <p:nvPr/>
      </p:nvGrpSpPr>
      <p:grpSpPr>
        <a:xfrm>
          <a:off x="0" y="0"/>
          <a:ext cx="0" cy="0"/>
          <a:chOff x="0" y="0"/>
          <a:chExt cx="0" cy="0"/>
        </a:xfrm>
      </p:grpSpPr>
      <p:sp>
        <p:nvSpPr>
          <p:cNvPr id="7" name="CuadroTexto 6">
            <a:extLst>
              <a:ext uri="{FF2B5EF4-FFF2-40B4-BE49-F238E27FC236}">
                <a16:creationId xmlns:a16="http://schemas.microsoft.com/office/drawing/2014/main" id="{55D06FAB-47F1-A27D-0FDA-ED49BDE19273}"/>
              </a:ext>
            </a:extLst>
          </p:cNvPr>
          <p:cNvSpPr txBox="1"/>
          <p:nvPr/>
        </p:nvSpPr>
        <p:spPr>
          <a:xfrm>
            <a:off x="9735928" y="485119"/>
            <a:ext cx="2127848" cy="235898"/>
          </a:xfrm>
          <a:prstGeom prst="rect">
            <a:avLst/>
          </a:prstGeom>
          <a:noFill/>
        </p:spPr>
        <p:txBody>
          <a:bodyPr wrap="square">
            <a:spAutoFit/>
          </a:bodyPr>
          <a:lstStyle/>
          <a:p>
            <a:pPr algn="r" defTabSz="1219170">
              <a:buClr>
                <a:srgbClr val="000000"/>
              </a:buClr>
            </a:pPr>
            <a:r>
              <a:rPr lang="es-MX" sz="933" kern="0" dirty="0">
                <a:solidFill>
                  <a:srgbClr val="FEFEFE"/>
                </a:solidFill>
                <a:latin typeface="Cairo" pitchFamily="2" charset="-78"/>
                <a:cs typeface="Cairo" pitchFamily="2" charset="-78"/>
                <a:sym typeface="Arial"/>
              </a:rPr>
              <a:t>WWW.COES.ORG.PE</a:t>
            </a:r>
            <a:endParaRPr lang="es-MX" sz="933" kern="0" dirty="0">
              <a:solidFill>
                <a:srgbClr val="FEFEFE"/>
              </a:solidFill>
              <a:latin typeface="Cairo SemiBold" pitchFamily="2" charset="-78"/>
              <a:cs typeface="Cairo SemiBold" pitchFamily="2" charset="-78"/>
              <a:sym typeface="Arial"/>
            </a:endParaRPr>
          </a:p>
        </p:txBody>
      </p:sp>
      <p:sp>
        <p:nvSpPr>
          <p:cNvPr id="9" name="CuadroTexto 8">
            <a:extLst>
              <a:ext uri="{FF2B5EF4-FFF2-40B4-BE49-F238E27FC236}">
                <a16:creationId xmlns:a16="http://schemas.microsoft.com/office/drawing/2014/main" id="{517C3708-1A52-603D-AEDF-A427BD611E3D}"/>
              </a:ext>
            </a:extLst>
          </p:cNvPr>
          <p:cNvSpPr txBox="1"/>
          <p:nvPr/>
        </p:nvSpPr>
        <p:spPr>
          <a:xfrm>
            <a:off x="328224" y="6161524"/>
            <a:ext cx="2878113" cy="235898"/>
          </a:xfrm>
          <a:prstGeom prst="rect">
            <a:avLst/>
          </a:prstGeom>
          <a:noFill/>
        </p:spPr>
        <p:txBody>
          <a:bodyPr wrap="square">
            <a:spAutoFit/>
          </a:bodyPr>
          <a:lstStyle/>
          <a:p>
            <a:pPr defTabSz="1219170">
              <a:buClr>
                <a:srgbClr val="000000"/>
              </a:buClr>
            </a:pPr>
            <a:r>
              <a:rPr lang="es-MX" sz="933" kern="0" dirty="0">
                <a:solidFill>
                  <a:srgbClr val="FDFFFE"/>
                </a:solidFill>
                <a:latin typeface="Cairo" pitchFamily="2" charset="-78"/>
                <a:cs typeface="Cairo" pitchFamily="2" charset="-78"/>
                <a:sym typeface="Arial"/>
              </a:rPr>
              <a:t>Unidos por un Perú con energía</a:t>
            </a:r>
            <a:endParaRPr lang="es-MX" sz="933" kern="0" dirty="0">
              <a:solidFill>
                <a:srgbClr val="FDFFFE"/>
              </a:solidFill>
              <a:latin typeface="Cairo SemiBold" pitchFamily="2" charset="-78"/>
              <a:cs typeface="Cairo SemiBold" pitchFamily="2" charset="-78"/>
              <a:sym typeface="Arial"/>
            </a:endParaRPr>
          </a:p>
        </p:txBody>
      </p:sp>
      <p:sp>
        <p:nvSpPr>
          <p:cNvPr id="14" name="CuadroTexto 13">
            <a:extLst>
              <a:ext uri="{FF2B5EF4-FFF2-40B4-BE49-F238E27FC236}">
                <a16:creationId xmlns:a16="http://schemas.microsoft.com/office/drawing/2014/main" id="{2BD224CE-FDC7-8C36-BCA4-052E61EDCCC1}"/>
              </a:ext>
            </a:extLst>
          </p:cNvPr>
          <p:cNvSpPr txBox="1"/>
          <p:nvPr/>
        </p:nvSpPr>
        <p:spPr>
          <a:xfrm>
            <a:off x="328223" y="3963691"/>
            <a:ext cx="7237989" cy="1200329"/>
          </a:xfrm>
          <a:prstGeom prst="rect">
            <a:avLst/>
          </a:prstGeom>
          <a:noFill/>
        </p:spPr>
        <p:txBody>
          <a:bodyPr wrap="square">
            <a:spAutoFit/>
          </a:bodyPr>
          <a:lstStyle/>
          <a:p>
            <a:pPr defTabSz="1219170">
              <a:buClr>
                <a:srgbClr val="000000"/>
              </a:buClr>
            </a:pPr>
            <a:r>
              <a:rPr lang="es-ES" sz="2400" dirty="0">
                <a:solidFill>
                  <a:schemeClr val="bg1"/>
                </a:solidFill>
              </a:rPr>
              <a:t>Inflexibilidades en el Mercado Eléctrico Peruano: Problemas Persistentes, Impactos Económicos y Rutas de Solución</a:t>
            </a:r>
            <a:endParaRPr lang="es-MX" sz="5400" kern="0" dirty="0">
              <a:solidFill>
                <a:schemeClr val="bg1"/>
              </a:solidFill>
              <a:latin typeface="Cairo" pitchFamily="2" charset="-78"/>
              <a:cs typeface="Cairo" pitchFamily="2" charset="-78"/>
              <a:sym typeface="Arial"/>
            </a:endParaRPr>
          </a:p>
        </p:txBody>
      </p:sp>
      <p:pic>
        <p:nvPicPr>
          <p:cNvPr id="13" name="Imagen 12">
            <a:extLst>
              <a:ext uri="{FF2B5EF4-FFF2-40B4-BE49-F238E27FC236}">
                <a16:creationId xmlns:a16="http://schemas.microsoft.com/office/drawing/2014/main" id="{609C2E74-CF69-5DFA-B79B-38E9FB12175A}"/>
              </a:ext>
            </a:extLst>
          </p:cNvPr>
          <p:cNvPicPr>
            <a:picLocks noChangeAspect="1"/>
          </p:cNvPicPr>
          <p:nvPr/>
        </p:nvPicPr>
        <p:blipFill>
          <a:blip r:embed="rId4"/>
          <a:stretch>
            <a:fillRect/>
          </a:stretch>
        </p:blipFill>
        <p:spPr>
          <a:xfrm>
            <a:off x="410522" y="2527616"/>
            <a:ext cx="2833999" cy="1149808"/>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a:extLst>
              <a:ext uri="{FF2B5EF4-FFF2-40B4-BE49-F238E27FC236}">
                <a16:creationId xmlns:a16="http://schemas.microsoft.com/office/drawing/2014/main" id="{BF7A93E2-FC67-9775-43FE-872967DF69F2}"/>
              </a:ext>
            </a:extLst>
          </p:cNvPr>
          <p:cNvPicPr>
            <a:picLocks noChangeAspect="1"/>
          </p:cNvPicPr>
          <p:nvPr/>
        </p:nvPicPr>
        <p:blipFill>
          <a:blip r:embed="rId2"/>
          <a:stretch>
            <a:fillRect/>
          </a:stretch>
        </p:blipFill>
        <p:spPr>
          <a:xfrm>
            <a:off x="660868" y="716056"/>
            <a:ext cx="6833628" cy="2802828"/>
          </a:xfrm>
          <a:prstGeom prst="rect">
            <a:avLst/>
          </a:prstGeom>
        </p:spPr>
      </p:pic>
      <p:pic>
        <p:nvPicPr>
          <p:cNvPr id="8" name="Imagen 7">
            <a:extLst>
              <a:ext uri="{FF2B5EF4-FFF2-40B4-BE49-F238E27FC236}">
                <a16:creationId xmlns:a16="http://schemas.microsoft.com/office/drawing/2014/main" id="{9EC5D5E0-4B34-4D7B-1F2D-03D6A0CE6212}"/>
              </a:ext>
            </a:extLst>
          </p:cNvPr>
          <p:cNvPicPr>
            <a:picLocks noChangeAspect="1"/>
          </p:cNvPicPr>
          <p:nvPr/>
        </p:nvPicPr>
        <p:blipFill>
          <a:blip r:embed="rId3"/>
          <a:stretch>
            <a:fillRect/>
          </a:stretch>
        </p:blipFill>
        <p:spPr>
          <a:xfrm>
            <a:off x="660868" y="3763922"/>
            <a:ext cx="6949328" cy="2589812"/>
          </a:xfrm>
          <a:prstGeom prst="rect">
            <a:avLst/>
          </a:prstGeom>
        </p:spPr>
      </p:pic>
      <p:sp>
        <p:nvSpPr>
          <p:cNvPr id="11" name="CuadroTexto 10">
            <a:extLst>
              <a:ext uri="{FF2B5EF4-FFF2-40B4-BE49-F238E27FC236}">
                <a16:creationId xmlns:a16="http://schemas.microsoft.com/office/drawing/2014/main" id="{9C3743EE-7E7C-A62E-2C71-430D79298484}"/>
              </a:ext>
            </a:extLst>
          </p:cNvPr>
          <p:cNvSpPr txBox="1"/>
          <p:nvPr/>
        </p:nvSpPr>
        <p:spPr>
          <a:xfrm>
            <a:off x="8695764" y="6248400"/>
            <a:ext cx="2958353" cy="369332"/>
          </a:xfrm>
          <a:prstGeom prst="rect">
            <a:avLst/>
          </a:prstGeom>
          <a:noFill/>
        </p:spPr>
        <p:txBody>
          <a:bodyPr wrap="square" rtlCol="0">
            <a:spAutoFit/>
          </a:bodyPr>
          <a:lstStyle/>
          <a:p>
            <a:r>
              <a:rPr lang="es-PE" dirty="0"/>
              <a:t>25  de enero de 2019</a:t>
            </a:r>
          </a:p>
        </p:txBody>
      </p:sp>
      <p:sp>
        <p:nvSpPr>
          <p:cNvPr id="12" name="CuadroTexto 11">
            <a:extLst>
              <a:ext uri="{FF2B5EF4-FFF2-40B4-BE49-F238E27FC236}">
                <a16:creationId xmlns:a16="http://schemas.microsoft.com/office/drawing/2014/main" id="{86409680-2C6A-E012-00AC-5C38A4DE19D2}"/>
              </a:ext>
            </a:extLst>
          </p:cNvPr>
          <p:cNvSpPr txBox="1"/>
          <p:nvPr/>
        </p:nvSpPr>
        <p:spPr>
          <a:xfrm>
            <a:off x="8480612" y="1864659"/>
            <a:ext cx="3050520" cy="1200329"/>
          </a:xfrm>
          <a:prstGeom prst="rect">
            <a:avLst/>
          </a:prstGeom>
          <a:noFill/>
        </p:spPr>
        <p:txBody>
          <a:bodyPr wrap="square" rtlCol="0">
            <a:spAutoFit/>
          </a:bodyPr>
          <a:lstStyle/>
          <a:p>
            <a:r>
              <a:rPr lang="es-PE" dirty="0"/>
              <a:t>Resultado:</a:t>
            </a:r>
          </a:p>
          <a:p>
            <a:endParaRPr lang="es-PE" dirty="0"/>
          </a:p>
          <a:p>
            <a:r>
              <a:rPr lang="es-PE" dirty="0"/>
              <a:t>Multas al COES 1 600 000 soles</a:t>
            </a:r>
          </a:p>
        </p:txBody>
      </p:sp>
    </p:spTree>
    <p:extLst>
      <p:ext uri="{BB962C8B-B14F-4D97-AF65-F5344CB8AC3E}">
        <p14:creationId xmlns:p14="http://schemas.microsoft.com/office/powerpoint/2010/main" val="10462528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75108748-09AF-6337-4902-DC68B688C859}"/>
              </a:ext>
            </a:extLst>
          </p:cNvPr>
          <p:cNvPicPr>
            <a:picLocks noChangeAspect="1"/>
          </p:cNvPicPr>
          <p:nvPr/>
        </p:nvPicPr>
        <p:blipFill>
          <a:blip r:embed="rId2"/>
          <a:stretch>
            <a:fillRect/>
          </a:stretch>
        </p:blipFill>
        <p:spPr>
          <a:xfrm>
            <a:off x="1524001" y="2673075"/>
            <a:ext cx="6938682" cy="3940636"/>
          </a:xfrm>
          <a:prstGeom prst="rect">
            <a:avLst/>
          </a:prstGeom>
        </p:spPr>
      </p:pic>
      <p:pic>
        <p:nvPicPr>
          <p:cNvPr id="5" name="Imagen 4">
            <a:extLst>
              <a:ext uri="{FF2B5EF4-FFF2-40B4-BE49-F238E27FC236}">
                <a16:creationId xmlns:a16="http://schemas.microsoft.com/office/drawing/2014/main" id="{925E6BC4-CBC7-84D9-C177-F507EA045008}"/>
              </a:ext>
            </a:extLst>
          </p:cNvPr>
          <p:cNvPicPr>
            <a:picLocks noChangeAspect="1"/>
          </p:cNvPicPr>
          <p:nvPr/>
        </p:nvPicPr>
        <p:blipFill>
          <a:blip r:embed="rId3"/>
          <a:stretch>
            <a:fillRect/>
          </a:stretch>
        </p:blipFill>
        <p:spPr>
          <a:xfrm>
            <a:off x="1835804" y="56142"/>
            <a:ext cx="6626879" cy="2616933"/>
          </a:xfrm>
          <a:prstGeom prst="rect">
            <a:avLst/>
          </a:prstGeom>
        </p:spPr>
      </p:pic>
    </p:spTree>
    <p:extLst>
      <p:ext uri="{BB962C8B-B14F-4D97-AF65-F5344CB8AC3E}">
        <p14:creationId xmlns:p14="http://schemas.microsoft.com/office/powerpoint/2010/main" val="5531541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4869C9-214A-D1A0-4857-E147DB5C5E1C}"/>
            </a:ext>
          </a:extLst>
        </p:cNvPr>
        <p:cNvGrpSpPr/>
        <p:nvPr/>
      </p:nvGrpSpPr>
      <p:grpSpPr>
        <a:xfrm>
          <a:off x="0" y="0"/>
          <a:ext cx="0" cy="0"/>
          <a:chOff x="0" y="0"/>
          <a:chExt cx="0" cy="0"/>
        </a:xfrm>
      </p:grpSpPr>
      <p:pic>
        <p:nvPicPr>
          <p:cNvPr id="4" name="Imagen 3">
            <a:extLst>
              <a:ext uri="{FF2B5EF4-FFF2-40B4-BE49-F238E27FC236}">
                <a16:creationId xmlns:a16="http://schemas.microsoft.com/office/drawing/2014/main" id="{D39FD5AF-29D1-3BFA-D28F-F574506315B2}"/>
              </a:ext>
            </a:extLst>
          </p:cNvPr>
          <p:cNvPicPr>
            <a:picLocks noChangeAspect="1"/>
          </p:cNvPicPr>
          <p:nvPr/>
        </p:nvPicPr>
        <p:blipFill>
          <a:blip r:embed="rId2"/>
          <a:stretch>
            <a:fillRect/>
          </a:stretch>
        </p:blipFill>
        <p:spPr>
          <a:xfrm>
            <a:off x="723900" y="1947862"/>
            <a:ext cx="5372100" cy="4791075"/>
          </a:xfrm>
          <a:prstGeom prst="rect">
            <a:avLst/>
          </a:prstGeom>
        </p:spPr>
      </p:pic>
      <p:pic>
        <p:nvPicPr>
          <p:cNvPr id="7" name="Imagen 6">
            <a:extLst>
              <a:ext uri="{FF2B5EF4-FFF2-40B4-BE49-F238E27FC236}">
                <a16:creationId xmlns:a16="http://schemas.microsoft.com/office/drawing/2014/main" id="{A0C6BE9C-192F-7F3B-62A7-1CC800B85832}"/>
              </a:ext>
            </a:extLst>
          </p:cNvPr>
          <p:cNvPicPr>
            <a:picLocks noChangeAspect="1"/>
          </p:cNvPicPr>
          <p:nvPr/>
        </p:nvPicPr>
        <p:blipFill>
          <a:blip r:embed="rId3"/>
          <a:stretch>
            <a:fillRect/>
          </a:stretch>
        </p:blipFill>
        <p:spPr>
          <a:xfrm>
            <a:off x="1727498" y="453103"/>
            <a:ext cx="3364904" cy="1602335"/>
          </a:xfrm>
          <a:prstGeom prst="rect">
            <a:avLst/>
          </a:prstGeom>
        </p:spPr>
      </p:pic>
      <p:pic>
        <p:nvPicPr>
          <p:cNvPr id="9" name="Imagen 8">
            <a:extLst>
              <a:ext uri="{FF2B5EF4-FFF2-40B4-BE49-F238E27FC236}">
                <a16:creationId xmlns:a16="http://schemas.microsoft.com/office/drawing/2014/main" id="{58A8846E-1431-27C6-6D84-8994CCED4826}"/>
              </a:ext>
            </a:extLst>
          </p:cNvPr>
          <p:cNvPicPr>
            <a:picLocks noChangeAspect="1"/>
          </p:cNvPicPr>
          <p:nvPr/>
        </p:nvPicPr>
        <p:blipFill>
          <a:blip r:embed="rId4"/>
          <a:stretch>
            <a:fillRect/>
          </a:stretch>
        </p:blipFill>
        <p:spPr>
          <a:xfrm>
            <a:off x="1457325" y="100678"/>
            <a:ext cx="3905250" cy="352425"/>
          </a:xfrm>
          <a:prstGeom prst="rect">
            <a:avLst/>
          </a:prstGeom>
        </p:spPr>
      </p:pic>
      <p:pic>
        <p:nvPicPr>
          <p:cNvPr id="13" name="Imagen 12">
            <a:extLst>
              <a:ext uri="{FF2B5EF4-FFF2-40B4-BE49-F238E27FC236}">
                <a16:creationId xmlns:a16="http://schemas.microsoft.com/office/drawing/2014/main" id="{9A8FCD57-CE22-ED61-A6A9-13DED2F1E7E2}"/>
              </a:ext>
            </a:extLst>
          </p:cNvPr>
          <p:cNvPicPr>
            <a:picLocks noChangeAspect="1"/>
          </p:cNvPicPr>
          <p:nvPr/>
        </p:nvPicPr>
        <p:blipFill>
          <a:blip r:embed="rId5"/>
          <a:stretch>
            <a:fillRect/>
          </a:stretch>
        </p:blipFill>
        <p:spPr>
          <a:xfrm>
            <a:off x="6473638" y="1932453"/>
            <a:ext cx="5200650" cy="3171825"/>
          </a:xfrm>
          <a:prstGeom prst="rect">
            <a:avLst/>
          </a:prstGeom>
        </p:spPr>
      </p:pic>
      <p:cxnSp>
        <p:nvCxnSpPr>
          <p:cNvPr id="2" name="Conector recto 1">
            <a:extLst>
              <a:ext uri="{FF2B5EF4-FFF2-40B4-BE49-F238E27FC236}">
                <a16:creationId xmlns:a16="http://schemas.microsoft.com/office/drawing/2014/main" id="{3D05E4CB-4797-FB13-5EEC-A3FAA5F5D7F7}"/>
              </a:ext>
            </a:extLst>
          </p:cNvPr>
          <p:cNvCxnSpPr>
            <a:cxnSpLocks/>
          </p:cNvCxnSpPr>
          <p:nvPr/>
        </p:nvCxnSpPr>
        <p:spPr>
          <a:xfrm>
            <a:off x="870027" y="5844989"/>
            <a:ext cx="3890232"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 name="Conector recto 5">
            <a:extLst>
              <a:ext uri="{FF2B5EF4-FFF2-40B4-BE49-F238E27FC236}">
                <a16:creationId xmlns:a16="http://schemas.microsoft.com/office/drawing/2014/main" id="{A05E290F-36E4-B249-E31E-6A23DC573EAD}"/>
              </a:ext>
            </a:extLst>
          </p:cNvPr>
          <p:cNvCxnSpPr>
            <a:cxnSpLocks/>
          </p:cNvCxnSpPr>
          <p:nvPr/>
        </p:nvCxnSpPr>
        <p:spPr>
          <a:xfrm>
            <a:off x="870027" y="5405718"/>
            <a:ext cx="5037714"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Conector recto 10">
            <a:extLst>
              <a:ext uri="{FF2B5EF4-FFF2-40B4-BE49-F238E27FC236}">
                <a16:creationId xmlns:a16="http://schemas.microsoft.com/office/drawing/2014/main" id="{5A767E18-F89F-C978-840C-51D5A603DE21}"/>
              </a:ext>
            </a:extLst>
          </p:cNvPr>
          <p:cNvCxnSpPr>
            <a:cxnSpLocks/>
          </p:cNvCxnSpPr>
          <p:nvPr/>
        </p:nvCxnSpPr>
        <p:spPr>
          <a:xfrm>
            <a:off x="870027" y="5629836"/>
            <a:ext cx="5037714"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Conector recto 14">
            <a:extLst>
              <a:ext uri="{FF2B5EF4-FFF2-40B4-BE49-F238E27FC236}">
                <a16:creationId xmlns:a16="http://schemas.microsoft.com/office/drawing/2014/main" id="{93158349-0DD4-725C-2F47-5C7B31EC7D90}"/>
              </a:ext>
            </a:extLst>
          </p:cNvPr>
          <p:cNvCxnSpPr>
            <a:cxnSpLocks/>
          </p:cNvCxnSpPr>
          <p:nvPr/>
        </p:nvCxnSpPr>
        <p:spPr>
          <a:xfrm>
            <a:off x="7871012" y="2886636"/>
            <a:ext cx="3702423"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 name="Conector recto 18">
            <a:extLst>
              <a:ext uri="{FF2B5EF4-FFF2-40B4-BE49-F238E27FC236}">
                <a16:creationId xmlns:a16="http://schemas.microsoft.com/office/drawing/2014/main" id="{2CF9B4C7-448A-8D91-52CF-8E4A0436C6DB}"/>
              </a:ext>
            </a:extLst>
          </p:cNvPr>
          <p:cNvCxnSpPr>
            <a:cxnSpLocks/>
          </p:cNvCxnSpPr>
          <p:nvPr/>
        </p:nvCxnSpPr>
        <p:spPr>
          <a:xfrm>
            <a:off x="7871012" y="4347883"/>
            <a:ext cx="3702423"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972590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94083A5B-066C-94C8-0610-1889CFF6CE73}"/>
              </a:ext>
            </a:extLst>
          </p:cNvPr>
          <p:cNvPicPr>
            <a:picLocks noChangeAspect="1"/>
          </p:cNvPicPr>
          <p:nvPr/>
        </p:nvPicPr>
        <p:blipFill>
          <a:blip r:embed="rId2"/>
          <a:stretch>
            <a:fillRect/>
          </a:stretch>
        </p:blipFill>
        <p:spPr>
          <a:xfrm>
            <a:off x="1214717" y="1373000"/>
            <a:ext cx="9601200" cy="3000375"/>
          </a:xfrm>
          <a:prstGeom prst="rect">
            <a:avLst/>
          </a:prstGeom>
        </p:spPr>
      </p:pic>
      <p:sp>
        <p:nvSpPr>
          <p:cNvPr id="4" name="CuadroTexto 3">
            <a:extLst>
              <a:ext uri="{FF2B5EF4-FFF2-40B4-BE49-F238E27FC236}">
                <a16:creationId xmlns:a16="http://schemas.microsoft.com/office/drawing/2014/main" id="{C895557C-B5F3-08D1-F99A-887BC5DC727F}"/>
              </a:ext>
            </a:extLst>
          </p:cNvPr>
          <p:cNvSpPr txBox="1"/>
          <p:nvPr/>
        </p:nvSpPr>
        <p:spPr>
          <a:xfrm>
            <a:off x="2626659" y="4715559"/>
            <a:ext cx="6293224" cy="769441"/>
          </a:xfrm>
          <a:prstGeom prst="rect">
            <a:avLst/>
          </a:prstGeom>
          <a:noFill/>
        </p:spPr>
        <p:txBody>
          <a:bodyPr wrap="square" rtlCol="0">
            <a:spAutoFit/>
          </a:bodyPr>
          <a:lstStyle/>
          <a:p>
            <a:pPr algn="ctr"/>
            <a:r>
              <a:rPr lang="es-PE" sz="4400" dirty="0">
                <a:solidFill>
                  <a:srgbClr val="FF0000"/>
                </a:solidFill>
              </a:rPr>
              <a:t>15 meses después</a:t>
            </a:r>
          </a:p>
        </p:txBody>
      </p:sp>
    </p:spTree>
    <p:extLst>
      <p:ext uri="{BB962C8B-B14F-4D97-AF65-F5344CB8AC3E}">
        <p14:creationId xmlns:p14="http://schemas.microsoft.com/office/powerpoint/2010/main" val="24128679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4D345BB0-35D8-E57C-2F49-08468211B9E4}"/>
              </a:ext>
            </a:extLst>
          </p:cNvPr>
          <p:cNvPicPr>
            <a:picLocks noChangeAspect="1"/>
          </p:cNvPicPr>
          <p:nvPr/>
        </p:nvPicPr>
        <p:blipFill>
          <a:blip r:embed="rId2"/>
          <a:stretch>
            <a:fillRect/>
          </a:stretch>
        </p:blipFill>
        <p:spPr>
          <a:xfrm>
            <a:off x="0" y="0"/>
            <a:ext cx="7812911" cy="6858000"/>
          </a:xfrm>
          <a:prstGeom prst="rect">
            <a:avLst/>
          </a:prstGeom>
        </p:spPr>
      </p:pic>
      <p:sp>
        <p:nvSpPr>
          <p:cNvPr id="4" name="CuadroTexto 3">
            <a:extLst>
              <a:ext uri="{FF2B5EF4-FFF2-40B4-BE49-F238E27FC236}">
                <a16:creationId xmlns:a16="http://schemas.microsoft.com/office/drawing/2014/main" id="{A071FA3F-F269-1B02-AEFC-7F06838A6DEE}"/>
              </a:ext>
            </a:extLst>
          </p:cNvPr>
          <p:cNvSpPr txBox="1"/>
          <p:nvPr/>
        </p:nvSpPr>
        <p:spPr>
          <a:xfrm>
            <a:off x="8247530" y="1470212"/>
            <a:ext cx="3307976" cy="4555093"/>
          </a:xfrm>
          <a:prstGeom prst="rect">
            <a:avLst/>
          </a:prstGeom>
          <a:noFill/>
          <a:ln w="28575">
            <a:solidFill>
              <a:schemeClr val="tx1"/>
            </a:solidFill>
          </a:ln>
        </p:spPr>
        <p:txBody>
          <a:bodyPr wrap="square" rtlCol="0">
            <a:spAutoFit/>
          </a:bodyPr>
          <a:lstStyle/>
          <a:p>
            <a:r>
              <a:rPr lang="es-PE" dirty="0"/>
              <a:t>Osinergmin “comunica” al COES los parámetros de Inflexibilidades Operativas</a:t>
            </a:r>
          </a:p>
          <a:p>
            <a:endParaRPr lang="es-PE" dirty="0"/>
          </a:p>
          <a:p>
            <a:r>
              <a:rPr lang="es-PE" dirty="0"/>
              <a:t>Previamente “ha determinado los valores de inflexibilidades Operativas”.</a:t>
            </a:r>
          </a:p>
          <a:p>
            <a:endParaRPr lang="es-PE" dirty="0"/>
          </a:p>
          <a:p>
            <a:r>
              <a:rPr lang="es-PE" sz="3200" b="1" dirty="0">
                <a:solidFill>
                  <a:srgbClr val="FF0000"/>
                </a:solidFill>
              </a:rPr>
              <a:t>!!6 años después de la emisión del DS 040-2017-EM!!</a:t>
            </a:r>
          </a:p>
          <a:p>
            <a:endParaRPr lang="es-PE" dirty="0"/>
          </a:p>
        </p:txBody>
      </p:sp>
    </p:spTree>
    <p:extLst>
      <p:ext uri="{BB962C8B-B14F-4D97-AF65-F5344CB8AC3E}">
        <p14:creationId xmlns:p14="http://schemas.microsoft.com/office/powerpoint/2010/main" val="39229934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3BEC6B4E-F49C-4ED3-E213-59414EA97D5B}"/>
              </a:ext>
            </a:extLst>
          </p:cNvPr>
          <p:cNvPicPr>
            <a:picLocks noChangeAspect="1"/>
          </p:cNvPicPr>
          <p:nvPr/>
        </p:nvPicPr>
        <p:blipFill>
          <a:blip r:embed="rId2"/>
          <a:stretch>
            <a:fillRect/>
          </a:stretch>
        </p:blipFill>
        <p:spPr>
          <a:xfrm>
            <a:off x="867335" y="381000"/>
            <a:ext cx="9829800" cy="6096000"/>
          </a:xfrm>
          <a:prstGeom prst="rect">
            <a:avLst/>
          </a:prstGeom>
        </p:spPr>
      </p:pic>
      <p:sp>
        <p:nvSpPr>
          <p:cNvPr id="2" name="CuadroTexto 1">
            <a:extLst>
              <a:ext uri="{FF2B5EF4-FFF2-40B4-BE49-F238E27FC236}">
                <a16:creationId xmlns:a16="http://schemas.microsoft.com/office/drawing/2014/main" id="{7D0A25E8-00EE-941E-B1B6-8DBFE4C23829}"/>
              </a:ext>
            </a:extLst>
          </p:cNvPr>
          <p:cNvSpPr txBox="1"/>
          <p:nvPr/>
        </p:nvSpPr>
        <p:spPr>
          <a:xfrm>
            <a:off x="8507506" y="2653553"/>
            <a:ext cx="3307976" cy="369332"/>
          </a:xfrm>
          <a:prstGeom prst="rect">
            <a:avLst/>
          </a:prstGeom>
          <a:noFill/>
          <a:ln w="28575">
            <a:solidFill>
              <a:schemeClr val="tx1"/>
            </a:solidFill>
          </a:ln>
        </p:spPr>
        <p:txBody>
          <a:bodyPr wrap="square" rtlCol="0">
            <a:spAutoFit/>
          </a:bodyPr>
          <a:lstStyle/>
          <a:p>
            <a:r>
              <a:rPr lang="es-PE" b="1" dirty="0"/>
              <a:t>COES aplica al día siguiente</a:t>
            </a:r>
          </a:p>
        </p:txBody>
      </p:sp>
    </p:spTree>
    <p:extLst>
      <p:ext uri="{BB962C8B-B14F-4D97-AF65-F5344CB8AC3E}">
        <p14:creationId xmlns:p14="http://schemas.microsoft.com/office/powerpoint/2010/main" val="5571314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5F1D2590-51F4-A517-B6FF-742E977898C7}"/>
              </a:ext>
            </a:extLst>
          </p:cNvPr>
          <p:cNvPicPr>
            <a:picLocks noChangeAspect="1"/>
          </p:cNvPicPr>
          <p:nvPr/>
        </p:nvPicPr>
        <p:blipFill>
          <a:blip r:embed="rId2"/>
          <a:stretch>
            <a:fillRect/>
          </a:stretch>
        </p:blipFill>
        <p:spPr>
          <a:xfrm>
            <a:off x="5956087" y="403412"/>
            <a:ext cx="6235912" cy="6097517"/>
          </a:xfrm>
          <a:prstGeom prst="rect">
            <a:avLst/>
          </a:prstGeom>
        </p:spPr>
      </p:pic>
      <p:pic>
        <p:nvPicPr>
          <p:cNvPr id="9" name="Imagen 8">
            <a:extLst>
              <a:ext uri="{FF2B5EF4-FFF2-40B4-BE49-F238E27FC236}">
                <a16:creationId xmlns:a16="http://schemas.microsoft.com/office/drawing/2014/main" id="{810C1F08-E4CB-541A-CC0D-152E1595ADC1}"/>
              </a:ext>
            </a:extLst>
          </p:cNvPr>
          <p:cNvPicPr>
            <a:picLocks noChangeAspect="1"/>
          </p:cNvPicPr>
          <p:nvPr/>
        </p:nvPicPr>
        <p:blipFill>
          <a:blip r:embed="rId3"/>
          <a:stretch>
            <a:fillRect/>
          </a:stretch>
        </p:blipFill>
        <p:spPr>
          <a:xfrm>
            <a:off x="1" y="403412"/>
            <a:ext cx="5956086" cy="6176682"/>
          </a:xfrm>
          <a:prstGeom prst="rect">
            <a:avLst/>
          </a:prstGeom>
        </p:spPr>
      </p:pic>
      <p:sp>
        <p:nvSpPr>
          <p:cNvPr id="10" name="CuadroTexto 9">
            <a:extLst>
              <a:ext uri="{FF2B5EF4-FFF2-40B4-BE49-F238E27FC236}">
                <a16:creationId xmlns:a16="http://schemas.microsoft.com/office/drawing/2014/main" id="{426E14A6-507A-4051-3591-EBCF520ABD3F}"/>
              </a:ext>
            </a:extLst>
          </p:cNvPr>
          <p:cNvSpPr txBox="1"/>
          <p:nvPr/>
        </p:nvSpPr>
        <p:spPr>
          <a:xfrm>
            <a:off x="8749832" y="4487760"/>
            <a:ext cx="3162341" cy="1477328"/>
          </a:xfrm>
          <a:prstGeom prst="rect">
            <a:avLst/>
          </a:prstGeom>
          <a:noFill/>
          <a:ln w="28575">
            <a:solidFill>
              <a:schemeClr val="tx1"/>
            </a:solidFill>
          </a:ln>
        </p:spPr>
        <p:txBody>
          <a:bodyPr wrap="square" rtlCol="0">
            <a:spAutoFit/>
          </a:bodyPr>
          <a:lstStyle/>
          <a:p>
            <a:r>
              <a:rPr lang="es-ES" b="1" dirty="0"/>
              <a:t>Respuesta Osinergmin ante Reconsideración presentada por empresa afectada por nuevos valores de Inflexibilidades</a:t>
            </a:r>
            <a:endParaRPr lang="es-PE" b="1" dirty="0"/>
          </a:p>
        </p:txBody>
      </p:sp>
    </p:spTree>
    <p:extLst>
      <p:ext uri="{BB962C8B-B14F-4D97-AF65-F5344CB8AC3E}">
        <p14:creationId xmlns:p14="http://schemas.microsoft.com/office/powerpoint/2010/main" val="19503904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06001F2A-E584-426D-B24A-534BAD06D03F}"/>
              </a:ext>
            </a:extLst>
          </p:cNvPr>
          <p:cNvSpPr/>
          <p:nvPr/>
        </p:nvSpPr>
        <p:spPr>
          <a:xfrm>
            <a:off x="1628774" y="3612413"/>
            <a:ext cx="9467849" cy="1323439"/>
          </a:xfrm>
          <a:prstGeom prst="rect">
            <a:avLst/>
          </a:prstGeom>
        </p:spPr>
        <p:txBody>
          <a:bodyPr wrap="square">
            <a:spAutoFit/>
          </a:bodyPr>
          <a:lstStyle/>
          <a:p>
            <a:r>
              <a:rPr lang="es-ES" sz="1600" dirty="0">
                <a:latin typeface="Arial" panose="020B0604020202020204" pitchFamily="34" charset="0"/>
              </a:rPr>
              <a:t>Página 15.</a:t>
            </a:r>
          </a:p>
          <a:p>
            <a:pPr algn="just"/>
            <a:r>
              <a:rPr lang="es-ES" sz="1600" dirty="0">
                <a:latin typeface="Arial" panose="020B0604020202020204" pitchFamily="34" charset="0"/>
              </a:rPr>
              <a:t>“Sobre el particular, las modificaciones normativas planteadas, se sustentan en la falta de la obligación de los Generadores del COES de remitir la información sobre las Inflexibilidades Operativas al Osinergmin, con el objetivo de que este último organismo supervise y/o fiscalice la información proporcionada, y verifique que se adecua a la realidad de los hechos.”</a:t>
            </a:r>
            <a:endParaRPr lang="es-PE" sz="1600" dirty="0"/>
          </a:p>
        </p:txBody>
      </p:sp>
      <p:sp>
        <p:nvSpPr>
          <p:cNvPr id="3" name="Rectángulo 2">
            <a:extLst>
              <a:ext uri="{FF2B5EF4-FFF2-40B4-BE49-F238E27FC236}">
                <a16:creationId xmlns:a16="http://schemas.microsoft.com/office/drawing/2014/main" id="{CAFA5F49-56B6-4E08-B826-32C391D71801}"/>
              </a:ext>
            </a:extLst>
          </p:cNvPr>
          <p:cNvSpPr/>
          <p:nvPr/>
        </p:nvSpPr>
        <p:spPr>
          <a:xfrm>
            <a:off x="1628774" y="5171762"/>
            <a:ext cx="9467849" cy="830997"/>
          </a:xfrm>
          <a:prstGeom prst="rect">
            <a:avLst/>
          </a:prstGeom>
        </p:spPr>
        <p:txBody>
          <a:bodyPr wrap="square">
            <a:spAutoFit/>
          </a:bodyPr>
          <a:lstStyle/>
          <a:p>
            <a:r>
              <a:rPr lang="es-ES" sz="1600" dirty="0">
                <a:latin typeface="Arial" panose="020B0604020202020204" pitchFamily="34" charset="0"/>
              </a:rPr>
              <a:t>Página 17.</a:t>
            </a:r>
          </a:p>
          <a:p>
            <a:pPr algn="just"/>
            <a:r>
              <a:rPr lang="es-ES" sz="1600" dirty="0">
                <a:latin typeface="Arial" panose="020B0604020202020204" pitchFamily="34" charset="0"/>
              </a:rPr>
              <a:t>“Por lo expuesto, se opta por la alternativa de que la declaración de las Inflexibilidades Operativas de los Integrantes del COES sean determinadas por Osinergmin, en el marco de sus competencias.”</a:t>
            </a:r>
            <a:endParaRPr lang="es-PE" sz="1600" dirty="0"/>
          </a:p>
        </p:txBody>
      </p:sp>
      <p:sp>
        <p:nvSpPr>
          <p:cNvPr id="4" name="Rectángulo 3">
            <a:extLst>
              <a:ext uri="{FF2B5EF4-FFF2-40B4-BE49-F238E27FC236}">
                <a16:creationId xmlns:a16="http://schemas.microsoft.com/office/drawing/2014/main" id="{462E049A-1404-4FAD-B888-5C749F78C99F}"/>
              </a:ext>
            </a:extLst>
          </p:cNvPr>
          <p:cNvSpPr/>
          <p:nvPr/>
        </p:nvSpPr>
        <p:spPr>
          <a:xfrm>
            <a:off x="1628774" y="1560621"/>
            <a:ext cx="9467850" cy="1815882"/>
          </a:xfrm>
          <a:prstGeom prst="rect">
            <a:avLst/>
          </a:prstGeom>
        </p:spPr>
        <p:txBody>
          <a:bodyPr wrap="square">
            <a:spAutoFit/>
          </a:bodyPr>
          <a:lstStyle/>
          <a:p>
            <a:r>
              <a:rPr lang="es-ES" sz="1600" dirty="0">
                <a:latin typeface="Arial" panose="020B0604020202020204" pitchFamily="34" charset="0"/>
              </a:rPr>
              <a:t>Página 11.</a:t>
            </a:r>
          </a:p>
          <a:p>
            <a:pPr algn="just"/>
            <a:r>
              <a:rPr lang="es-ES" sz="1600" dirty="0">
                <a:latin typeface="Arial" panose="020B0604020202020204" pitchFamily="34" charset="0"/>
              </a:rPr>
              <a:t>“Sobre la base de lo expuesto, se hace indispensable que las restricciones operativas mencionadas sean objeto de supervisión por parte de la entidad competente, incorporando como obligación del Generador del SEIN, remitir el sustento técnico efectuado a Osinergmin, para efectos de supervisión y/o fiscalización correspondiente. Si en el marco de la supervisión efectuada, Osinergmin identifica que la información fue distorsionada, comunicará al COES los valores que deberán ser utilizados, los cuales se sustentarán en los respectivos informes técnicos </a:t>
            </a:r>
            <a:r>
              <a:rPr lang="es-PE" sz="1600" dirty="0">
                <a:latin typeface="Arial" panose="020B0604020202020204" pitchFamily="34" charset="0"/>
              </a:rPr>
              <a:t>efectuados por el </a:t>
            </a:r>
            <a:r>
              <a:rPr lang="es-PE" sz="1600" dirty="0" err="1">
                <a:latin typeface="Arial" panose="020B0604020202020204" pitchFamily="34" charset="0"/>
              </a:rPr>
              <a:t>Osinergmín</a:t>
            </a:r>
            <a:r>
              <a:rPr lang="es-PE" sz="1600" dirty="0">
                <a:latin typeface="Arial" panose="020B0604020202020204" pitchFamily="34" charset="0"/>
              </a:rPr>
              <a:t>.”</a:t>
            </a:r>
            <a:endParaRPr lang="es-PE" sz="1600" dirty="0"/>
          </a:p>
        </p:txBody>
      </p:sp>
      <p:sp>
        <p:nvSpPr>
          <p:cNvPr id="5" name="CuadroTexto 4">
            <a:extLst>
              <a:ext uri="{FF2B5EF4-FFF2-40B4-BE49-F238E27FC236}">
                <a16:creationId xmlns:a16="http://schemas.microsoft.com/office/drawing/2014/main" id="{D6E61149-6B3A-4C80-8284-E2C3DDDFBB65}"/>
              </a:ext>
            </a:extLst>
          </p:cNvPr>
          <p:cNvSpPr txBox="1"/>
          <p:nvPr/>
        </p:nvSpPr>
        <p:spPr>
          <a:xfrm>
            <a:off x="1628774" y="242337"/>
            <a:ext cx="9467849" cy="1015663"/>
          </a:xfrm>
          <a:prstGeom prst="rect">
            <a:avLst/>
          </a:prstGeom>
          <a:noFill/>
          <a:ln>
            <a:solidFill>
              <a:schemeClr val="tx1"/>
            </a:solidFill>
          </a:ln>
        </p:spPr>
        <p:txBody>
          <a:bodyPr wrap="square" rtlCol="0">
            <a:spAutoFit/>
          </a:bodyPr>
          <a:lstStyle/>
          <a:p>
            <a:pPr algn="ctr"/>
            <a:r>
              <a:rPr lang="es-PE" sz="2000" dirty="0"/>
              <a:t>La Exposición de Motivos del DS-040-2017-EM establece claramente que la responsabilidad de determinar el valor  de las inflexibilidades operativas aplicable para el despacho económico es del Osinergmin</a:t>
            </a:r>
          </a:p>
        </p:txBody>
      </p:sp>
      <p:sp>
        <p:nvSpPr>
          <p:cNvPr id="6" name="Rectángulo 5">
            <a:extLst>
              <a:ext uri="{FF2B5EF4-FFF2-40B4-BE49-F238E27FC236}">
                <a16:creationId xmlns:a16="http://schemas.microsoft.com/office/drawing/2014/main" id="{62E06CC3-DF78-44D2-8D96-E4C2926F5A6D}"/>
              </a:ext>
            </a:extLst>
          </p:cNvPr>
          <p:cNvSpPr/>
          <p:nvPr/>
        </p:nvSpPr>
        <p:spPr>
          <a:xfrm>
            <a:off x="1628774" y="5171762"/>
            <a:ext cx="9639301" cy="1000438"/>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Tree>
    <p:extLst>
      <p:ext uri="{BB962C8B-B14F-4D97-AF65-F5344CB8AC3E}">
        <p14:creationId xmlns:p14="http://schemas.microsoft.com/office/powerpoint/2010/main" val="29250624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48FD25AC-BE71-2F06-D4A6-BE250BB3FF14}"/>
              </a:ext>
            </a:extLst>
          </p:cNvPr>
          <p:cNvPicPr>
            <a:picLocks noChangeAspect="1"/>
          </p:cNvPicPr>
          <p:nvPr/>
        </p:nvPicPr>
        <p:blipFill>
          <a:blip r:embed="rId2"/>
          <a:stretch>
            <a:fillRect/>
          </a:stretch>
        </p:blipFill>
        <p:spPr>
          <a:xfrm>
            <a:off x="1514475" y="542925"/>
            <a:ext cx="9163050" cy="6315075"/>
          </a:xfrm>
          <a:prstGeom prst="rect">
            <a:avLst/>
          </a:prstGeom>
        </p:spPr>
      </p:pic>
    </p:spTree>
    <p:extLst>
      <p:ext uri="{BB962C8B-B14F-4D97-AF65-F5344CB8AC3E}">
        <p14:creationId xmlns:p14="http://schemas.microsoft.com/office/powerpoint/2010/main" val="156118833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E58AE6F9-64A8-CCD1-6668-2680218E25FB}"/>
              </a:ext>
            </a:extLst>
          </p:cNvPr>
          <p:cNvPicPr>
            <a:picLocks noChangeAspect="1"/>
          </p:cNvPicPr>
          <p:nvPr/>
        </p:nvPicPr>
        <p:blipFill>
          <a:blip r:embed="rId2"/>
          <a:stretch>
            <a:fillRect/>
          </a:stretch>
        </p:blipFill>
        <p:spPr>
          <a:xfrm>
            <a:off x="93446" y="860611"/>
            <a:ext cx="11741925" cy="4096871"/>
          </a:xfrm>
          <a:prstGeom prst="rect">
            <a:avLst/>
          </a:prstGeom>
        </p:spPr>
      </p:pic>
    </p:spTree>
    <p:extLst>
      <p:ext uri="{BB962C8B-B14F-4D97-AF65-F5344CB8AC3E}">
        <p14:creationId xmlns:p14="http://schemas.microsoft.com/office/powerpoint/2010/main" val="8747494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0C952147-5620-CEFC-A2DC-2A5E6DF74454}"/>
              </a:ext>
            </a:extLst>
          </p:cNvPr>
          <p:cNvPicPr>
            <a:picLocks noChangeAspect="1"/>
          </p:cNvPicPr>
          <p:nvPr/>
        </p:nvPicPr>
        <p:blipFill>
          <a:blip r:embed="rId2"/>
          <a:stretch>
            <a:fillRect/>
          </a:stretch>
        </p:blipFill>
        <p:spPr>
          <a:xfrm>
            <a:off x="2716306" y="1472783"/>
            <a:ext cx="7378192" cy="4961474"/>
          </a:xfrm>
          <a:prstGeom prst="rect">
            <a:avLst/>
          </a:prstGeom>
        </p:spPr>
      </p:pic>
      <p:sp>
        <p:nvSpPr>
          <p:cNvPr id="2" name="CuadroTexto 1">
            <a:extLst>
              <a:ext uri="{FF2B5EF4-FFF2-40B4-BE49-F238E27FC236}">
                <a16:creationId xmlns:a16="http://schemas.microsoft.com/office/drawing/2014/main" id="{9A15E27C-D199-3920-773E-D73234B842AD}"/>
              </a:ext>
            </a:extLst>
          </p:cNvPr>
          <p:cNvSpPr txBox="1"/>
          <p:nvPr/>
        </p:nvSpPr>
        <p:spPr>
          <a:xfrm>
            <a:off x="3415553" y="423743"/>
            <a:ext cx="6284258" cy="646331"/>
          </a:xfrm>
          <a:prstGeom prst="rect">
            <a:avLst/>
          </a:prstGeom>
        </p:spPr>
        <p:style>
          <a:lnRef idx="2">
            <a:schemeClr val="dk1">
              <a:shade val="15000"/>
            </a:schemeClr>
          </a:lnRef>
          <a:fillRef idx="1">
            <a:schemeClr val="dk1"/>
          </a:fillRef>
          <a:effectRef idx="0">
            <a:schemeClr val="dk1"/>
          </a:effectRef>
          <a:fontRef idx="minor">
            <a:schemeClr val="lt1"/>
          </a:fontRef>
        </p:style>
        <p:txBody>
          <a:bodyPr wrap="square" rtlCol="0">
            <a:spAutoFit/>
          </a:bodyPr>
          <a:lstStyle/>
          <a:p>
            <a:pPr algn="ctr"/>
            <a:r>
              <a:rPr lang="es-ES" dirty="0"/>
              <a:t>Inflexibilidades Operativas según el Procedimiento de Supervisión de Osinergmin</a:t>
            </a:r>
            <a:endParaRPr lang="es-PE" dirty="0"/>
          </a:p>
        </p:txBody>
      </p:sp>
    </p:spTree>
    <p:extLst>
      <p:ext uri="{BB962C8B-B14F-4D97-AF65-F5344CB8AC3E}">
        <p14:creationId xmlns:p14="http://schemas.microsoft.com/office/powerpoint/2010/main" val="343050260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EFCCFDC5-5533-0B78-A02B-DA54B3FB78C5}"/>
              </a:ext>
            </a:extLst>
          </p:cNvPr>
          <p:cNvSpPr>
            <a:spLocks noGrp="1"/>
          </p:cNvSpPr>
          <p:nvPr>
            <p:ph type="title"/>
          </p:nvPr>
        </p:nvSpPr>
        <p:spPr/>
        <p:txBody>
          <a:bodyPr/>
          <a:lstStyle/>
          <a:p>
            <a:r>
              <a:rPr lang="es-PE" dirty="0"/>
              <a:t>Restricciones Operativas</a:t>
            </a:r>
          </a:p>
        </p:txBody>
      </p:sp>
    </p:spTree>
    <p:extLst>
      <p:ext uri="{BB962C8B-B14F-4D97-AF65-F5344CB8AC3E}">
        <p14:creationId xmlns:p14="http://schemas.microsoft.com/office/powerpoint/2010/main" val="35700105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04546E0A-E169-BF28-B75D-8A9911FC7654}"/>
              </a:ext>
            </a:extLst>
          </p:cNvPr>
          <p:cNvPicPr>
            <a:picLocks noChangeAspect="1"/>
          </p:cNvPicPr>
          <p:nvPr/>
        </p:nvPicPr>
        <p:blipFill>
          <a:blip r:embed="rId2"/>
          <a:stretch>
            <a:fillRect/>
          </a:stretch>
        </p:blipFill>
        <p:spPr>
          <a:xfrm>
            <a:off x="916326" y="1739154"/>
            <a:ext cx="9398688" cy="4603656"/>
          </a:xfrm>
          <a:prstGeom prst="rect">
            <a:avLst/>
          </a:prstGeom>
        </p:spPr>
      </p:pic>
      <p:sp>
        <p:nvSpPr>
          <p:cNvPr id="6" name="CuadroTexto 5">
            <a:extLst>
              <a:ext uri="{FF2B5EF4-FFF2-40B4-BE49-F238E27FC236}">
                <a16:creationId xmlns:a16="http://schemas.microsoft.com/office/drawing/2014/main" id="{A2E2CF10-9BFB-EF5E-66D8-0D0D9BD8D4B5}"/>
              </a:ext>
            </a:extLst>
          </p:cNvPr>
          <p:cNvSpPr txBox="1"/>
          <p:nvPr/>
        </p:nvSpPr>
        <p:spPr>
          <a:xfrm>
            <a:off x="3021106" y="475129"/>
            <a:ext cx="6472518" cy="707886"/>
          </a:xfrm>
          <a:prstGeom prst="rect">
            <a:avLst/>
          </a:prstGeom>
          <a:noFill/>
          <a:ln w="28575">
            <a:solidFill>
              <a:schemeClr val="tx1"/>
            </a:solidFill>
          </a:ln>
        </p:spPr>
        <p:txBody>
          <a:bodyPr wrap="square" rtlCol="0">
            <a:spAutoFit/>
          </a:bodyPr>
          <a:lstStyle/>
          <a:p>
            <a:pPr algn="ctr"/>
            <a:r>
              <a:rPr lang="es-ES" sz="2000" b="1" dirty="0"/>
              <a:t>Procedimiento Técnico 01 Programación de la Operación de Corto Plazo</a:t>
            </a:r>
            <a:endParaRPr lang="es-PE" sz="2000" b="1" dirty="0"/>
          </a:p>
        </p:txBody>
      </p:sp>
      <p:sp>
        <p:nvSpPr>
          <p:cNvPr id="7" name="Elipse 6">
            <a:extLst>
              <a:ext uri="{FF2B5EF4-FFF2-40B4-BE49-F238E27FC236}">
                <a16:creationId xmlns:a16="http://schemas.microsoft.com/office/drawing/2014/main" id="{CC4618AF-ED77-91D7-2125-CF53149F6BBE}"/>
              </a:ext>
            </a:extLst>
          </p:cNvPr>
          <p:cNvSpPr/>
          <p:nvPr/>
        </p:nvSpPr>
        <p:spPr>
          <a:xfrm>
            <a:off x="403412" y="4007222"/>
            <a:ext cx="10730752" cy="2447365"/>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spTree>
    <p:extLst>
      <p:ext uri="{BB962C8B-B14F-4D97-AF65-F5344CB8AC3E}">
        <p14:creationId xmlns:p14="http://schemas.microsoft.com/office/powerpoint/2010/main" val="396125917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4716A1E7-8A3C-FA5E-A2A1-26891AC4D23A}"/>
              </a:ext>
            </a:extLst>
          </p:cNvPr>
          <p:cNvPicPr>
            <a:picLocks noChangeAspect="1"/>
          </p:cNvPicPr>
          <p:nvPr/>
        </p:nvPicPr>
        <p:blipFill>
          <a:blip r:embed="rId2"/>
          <a:stretch>
            <a:fillRect/>
          </a:stretch>
        </p:blipFill>
        <p:spPr>
          <a:xfrm>
            <a:off x="514350" y="1741114"/>
            <a:ext cx="10553700" cy="4200525"/>
          </a:xfrm>
          <a:prstGeom prst="rect">
            <a:avLst/>
          </a:prstGeom>
        </p:spPr>
      </p:pic>
      <p:sp>
        <p:nvSpPr>
          <p:cNvPr id="6" name="CuadroTexto 5">
            <a:extLst>
              <a:ext uri="{FF2B5EF4-FFF2-40B4-BE49-F238E27FC236}">
                <a16:creationId xmlns:a16="http://schemas.microsoft.com/office/drawing/2014/main" id="{C9F182BD-29B8-EF7C-291B-6A5CFC23B2BB}"/>
              </a:ext>
            </a:extLst>
          </p:cNvPr>
          <p:cNvSpPr txBox="1"/>
          <p:nvPr/>
        </p:nvSpPr>
        <p:spPr>
          <a:xfrm>
            <a:off x="3021106" y="475129"/>
            <a:ext cx="6472518" cy="707886"/>
          </a:xfrm>
          <a:prstGeom prst="rect">
            <a:avLst/>
          </a:prstGeom>
          <a:noFill/>
          <a:ln w="28575">
            <a:solidFill>
              <a:schemeClr val="tx1"/>
            </a:solidFill>
          </a:ln>
        </p:spPr>
        <p:txBody>
          <a:bodyPr wrap="square" rtlCol="0">
            <a:spAutoFit/>
          </a:bodyPr>
          <a:lstStyle/>
          <a:p>
            <a:pPr algn="ctr"/>
            <a:r>
              <a:rPr lang="es-ES" sz="2000" b="1" dirty="0"/>
              <a:t>Procedimiento Técnico 09 – Coordinación de la Operación en Tiempo Real</a:t>
            </a:r>
            <a:endParaRPr lang="es-PE" sz="2000" b="1" dirty="0"/>
          </a:p>
        </p:txBody>
      </p:sp>
      <p:cxnSp>
        <p:nvCxnSpPr>
          <p:cNvPr id="7" name="Conector recto 6">
            <a:extLst>
              <a:ext uri="{FF2B5EF4-FFF2-40B4-BE49-F238E27FC236}">
                <a16:creationId xmlns:a16="http://schemas.microsoft.com/office/drawing/2014/main" id="{C559B87E-4757-E925-DC08-15BE236C7366}"/>
              </a:ext>
            </a:extLst>
          </p:cNvPr>
          <p:cNvCxnSpPr>
            <a:cxnSpLocks/>
          </p:cNvCxnSpPr>
          <p:nvPr/>
        </p:nvCxnSpPr>
        <p:spPr>
          <a:xfrm>
            <a:off x="2142565" y="4087906"/>
            <a:ext cx="7476564"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Conector recto 8">
            <a:extLst>
              <a:ext uri="{FF2B5EF4-FFF2-40B4-BE49-F238E27FC236}">
                <a16:creationId xmlns:a16="http://schemas.microsoft.com/office/drawing/2014/main" id="{E02AC24C-1871-707E-6F4B-2CED5CA8654B}"/>
              </a:ext>
            </a:extLst>
          </p:cNvPr>
          <p:cNvCxnSpPr>
            <a:cxnSpLocks/>
          </p:cNvCxnSpPr>
          <p:nvPr/>
        </p:nvCxnSpPr>
        <p:spPr>
          <a:xfrm>
            <a:off x="10121153" y="3765177"/>
            <a:ext cx="708212"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021749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7D847D89-FE58-F6C5-348A-59E1F15E2B4E}"/>
              </a:ext>
            </a:extLst>
          </p:cNvPr>
          <p:cNvPicPr>
            <a:picLocks noChangeAspect="1"/>
          </p:cNvPicPr>
          <p:nvPr/>
        </p:nvPicPr>
        <p:blipFill>
          <a:blip r:embed="rId2"/>
          <a:stretch>
            <a:fillRect/>
          </a:stretch>
        </p:blipFill>
        <p:spPr>
          <a:xfrm>
            <a:off x="1483099" y="1291478"/>
            <a:ext cx="8705850" cy="5010150"/>
          </a:xfrm>
          <a:prstGeom prst="rect">
            <a:avLst/>
          </a:prstGeom>
        </p:spPr>
      </p:pic>
      <p:sp>
        <p:nvSpPr>
          <p:cNvPr id="2" name="CuadroTexto 1">
            <a:extLst>
              <a:ext uri="{FF2B5EF4-FFF2-40B4-BE49-F238E27FC236}">
                <a16:creationId xmlns:a16="http://schemas.microsoft.com/office/drawing/2014/main" id="{5D3B361A-F4CC-3A90-1560-13B9EC4C83CC}"/>
              </a:ext>
            </a:extLst>
          </p:cNvPr>
          <p:cNvSpPr txBox="1"/>
          <p:nvPr/>
        </p:nvSpPr>
        <p:spPr>
          <a:xfrm>
            <a:off x="3415553" y="423743"/>
            <a:ext cx="6284258" cy="369332"/>
          </a:xfrm>
          <a:prstGeom prst="rect">
            <a:avLst/>
          </a:prstGeom>
        </p:spPr>
        <p:style>
          <a:lnRef idx="2">
            <a:schemeClr val="dk1">
              <a:shade val="15000"/>
            </a:schemeClr>
          </a:lnRef>
          <a:fillRef idx="1">
            <a:schemeClr val="dk1"/>
          </a:fillRef>
          <a:effectRef idx="0">
            <a:schemeClr val="dk1"/>
          </a:effectRef>
          <a:fontRef idx="minor">
            <a:schemeClr val="lt1"/>
          </a:fontRef>
        </p:style>
        <p:txBody>
          <a:bodyPr wrap="square" rtlCol="0">
            <a:spAutoFit/>
          </a:bodyPr>
          <a:lstStyle/>
          <a:p>
            <a:pPr algn="ctr"/>
            <a:r>
              <a:rPr lang="es-ES" dirty="0"/>
              <a:t>Inflexibilidades Operativas</a:t>
            </a:r>
            <a:endParaRPr lang="es-PE" dirty="0"/>
          </a:p>
        </p:txBody>
      </p:sp>
    </p:spTree>
    <p:extLst>
      <p:ext uri="{BB962C8B-B14F-4D97-AF65-F5344CB8AC3E}">
        <p14:creationId xmlns:p14="http://schemas.microsoft.com/office/powerpoint/2010/main" val="34570279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761F164E-C437-5960-D1E6-221CF3A83346}"/>
              </a:ext>
            </a:extLst>
          </p:cNvPr>
          <p:cNvSpPr txBox="1"/>
          <p:nvPr/>
        </p:nvSpPr>
        <p:spPr>
          <a:xfrm>
            <a:off x="3783106" y="376518"/>
            <a:ext cx="4876800" cy="369332"/>
          </a:xfrm>
          <a:prstGeom prst="rect">
            <a:avLst/>
          </a:prstGeom>
          <a:noFill/>
        </p:spPr>
        <p:txBody>
          <a:bodyPr wrap="square" rtlCol="0">
            <a:spAutoFit/>
          </a:bodyPr>
          <a:lstStyle/>
          <a:p>
            <a:r>
              <a:rPr lang="es-PE" dirty="0"/>
              <a:t>Efecto de las Inflexibilidades Operativas</a:t>
            </a:r>
          </a:p>
        </p:txBody>
      </p:sp>
      <p:pic>
        <p:nvPicPr>
          <p:cNvPr id="4" name="Imagen 3">
            <a:extLst>
              <a:ext uri="{FF2B5EF4-FFF2-40B4-BE49-F238E27FC236}">
                <a16:creationId xmlns:a16="http://schemas.microsoft.com/office/drawing/2014/main" id="{8AAD22B0-EC63-F286-86E9-10A2A852BDCC}"/>
              </a:ext>
            </a:extLst>
          </p:cNvPr>
          <p:cNvPicPr>
            <a:picLocks noChangeAspect="1"/>
          </p:cNvPicPr>
          <p:nvPr/>
        </p:nvPicPr>
        <p:blipFill>
          <a:blip r:embed="rId2"/>
          <a:stretch>
            <a:fillRect/>
          </a:stretch>
        </p:blipFill>
        <p:spPr>
          <a:xfrm>
            <a:off x="591670" y="1378313"/>
            <a:ext cx="10829365" cy="5224986"/>
          </a:xfrm>
          <a:prstGeom prst="rect">
            <a:avLst/>
          </a:prstGeom>
        </p:spPr>
      </p:pic>
    </p:spTree>
    <p:extLst>
      <p:ext uri="{BB962C8B-B14F-4D97-AF65-F5344CB8AC3E}">
        <p14:creationId xmlns:p14="http://schemas.microsoft.com/office/powerpoint/2010/main" val="42789634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F24E512B-B4A5-5EB6-0297-85E4EA397792}"/>
              </a:ext>
            </a:extLst>
          </p:cNvPr>
          <p:cNvPicPr>
            <a:picLocks noChangeAspect="1"/>
          </p:cNvPicPr>
          <p:nvPr/>
        </p:nvPicPr>
        <p:blipFill>
          <a:blip r:embed="rId2"/>
          <a:stretch>
            <a:fillRect/>
          </a:stretch>
        </p:blipFill>
        <p:spPr>
          <a:xfrm>
            <a:off x="1309687" y="709332"/>
            <a:ext cx="9572625" cy="5600700"/>
          </a:xfrm>
          <a:prstGeom prst="rect">
            <a:avLst/>
          </a:prstGeom>
        </p:spPr>
      </p:pic>
    </p:spTree>
    <p:extLst>
      <p:ext uri="{BB962C8B-B14F-4D97-AF65-F5344CB8AC3E}">
        <p14:creationId xmlns:p14="http://schemas.microsoft.com/office/powerpoint/2010/main" val="10120443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EB6A2AF0-8DA0-A07F-051D-5E8F220B9389}"/>
              </a:ext>
            </a:extLst>
          </p:cNvPr>
          <p:cNvPicPr>
            <a:picLocks noChangeAspect="1"/>
          </p:cNvPicPr>
          <p:nvPr/>
        </p:nvPicPr>
        <p:blipFill>
          <a:blip r:embed="rId2"/>
          <a:stretch>
            <a:fillRect/>
          </a:stretch>
        </p:blipFill>
        <p:spPr>
          <a:xfrm>
            <a:off x="240949" y="351437"/>
            <a:ext cx="6132957" cy="6155125"/>
          </a:xfrm>
          <a:prstGeom prst="rect">
            <a:avLst/>
          </a:prstGeom>
        </p:spPr>
      </p:pic>
      <p:pic>
        <p:nvPicPr>
          <p:cNvPr id="7" name="Imagen 6">
            <a:extLst>
              <a:ext uri="{FF2B5EF4-FFF2-40B4-BE49-F238E27FC236}">
                <a16:creationId xmlns:a16="http://schemas.microsoft.com/office/drawing/2014/main" id="{7DAE82B0-5620-DAE9-FD8B-E52DB99A6121}"/>
              </a:ext>
            </a:extLst>
          </p:cNvPr>
          <p:cNvPicPr>
            <a:picLocks noChangeAspect="1"/>
          </p:cNvPicPr>
          <p:nvPr/>
        </p:nvPicPr>
        <p:blipFill>
          <a:blip r:embed="rId3"/>
          <a:stretch>
            <a:fillRect/>
          </a:stretch>
        </p:blipFill>
        <p:spPr>
          <a:xfrm>
            <a:off x="6706622" y="2841813"/>
            <a:ext cx="4426982" cy="3557587"/>
          </a:xfrm>
          <a:prstGeom prst="rect">
            <a:avLst/>
          </a:prstGeom>
        </p:spPr>
      </p:pic>
      <p:pic>
        <p:nvPicPr>
          <p:cNvPr id="5" name="Imagen 4">
            <a:extLst>
              <a:ext uri="{FF2B5EF4-FFF2-40B4-BE49-F238E27FC236}">
                <a16:creationId xmlns:a16="http://schemas.microsoft.com/office/drawing/2014/main" id="{83D2BE18-3396-20BC-73ED-B3CA5363E92C}"/>
              </a:ext>
            </a:extLst>
          </p:cNvPr>
          <p:cNvPicPr>
            <a:picLocks noChangeAspect="1"/>
          </p:cNvPicPr>
          <p:nvPr/>
        </p:nvPicPr>
        <p:blipFill>
          <a:blip r:embed="rId4"/>
          <a:stretch>
            <a:fillRect/>
          </a:stretch>
        </p:blipFill>
        <p:spPr>
          <a:xfrm>
            <a:off x="6544236" y="1622612"/>
            <a:ext cx="5049538" cy="1806387"/>
          </a:xfrm>
          <a:prstGeom prst="rect">
            <a:avLst/>
          </a:prstGeom>
        </p:spPr>
      </p:pic>
      <p:sp>
        <p:nvSpPr>
          <p:cNvPr id="2" name="CuadroTexto 1">
            <a:extLst>
              <a:ext uri="{FF2B5EF4-FFF2-40B4-BE49-F238E27FC236}">
                <a16:creationId xmlns:a16="http://schemas.microsoft.com/office/drawing/2014/main" id="{F32400B5-0759-97B8-3FCF-4BCFF222FD95}"/>
              </a:ext>
            </a:extLst>
          </p:cNvPr>
          <p:cNvSpPr txBox="1"/>
          <p:nvPr/>
        </p:nvSpPr>
        <p:spPr>
          <a:xfrm>
            <a:off x="7064188" y="351437"/>
            <a:ext cx="3872753" cy="923330"/>
          </a:xfrm>
          <a:prstGeom prst="rect">
            <a:avLst/>
          </a:prstGeom>
        </p:spPr>
        <p:style>
          <a:lnRef idx="2">
            <a:schemeClr val="dk1">
              <a:shade val="15000"/>
            </a:schemeClr>
          </a:lnRef>
          <a:fillRef idx="1">
            <a:schemeClr val="dk1"/>
          </a:fillRef>
          <a:effectRef idx="0">
            <a:schemeClr val="dk1"/>
          </a:effectRef>
          <a:fontRef idx="minor">
            <a:schemeClr val="lt1"/>
          </a:fontRef>
        </p:style>
        <p:txBody>
          <a:bodyPr wrap="square" rtlCol="0">
            <a:spAutoFit/>
          </a:bodyPr>
          <a:lstStyle/>
          <a:p>
            <a:r>
              <a:rPr lang="es-PE" dirty="0"/>
              <a:t>Denuncia de algunos generadores contra otros y el COES ante Osinergmin</a:t>
            </a:r>
          </a:p>
        </p:txBody>
      </p:sp>
      <p:sp>
        <p:nvSpPr>
          <p:cNvPr id="4" name="CuadroTexto 3">
            <a:extLst>
              <a:ext uri="{FF2B5EF4-FFF2-40B4-BE49-F238E27FC236}">
                <a16:creationId xmlns:a16="http://schemas.microsoft.com/office/drawing/2014/main" id="{64404391-6BD1-D94C-8E6F-F80340A43231}"/>
              </a:ext>
            </a:extLst>
          </p:cNvPr>
          <p:cNvSpPr txBox="1"/>
          <p:nvPr/>
        </p:nvSpPr>
        <p:spPr>
          <a:xfrm>
            <a:off x="11445784" y="77504"/>
            <a:ext cx="505267" cy="369332"/>
          </a:xfrm>
          <a:prstGeom prst="rect">
            <a:avLst/>
          </a:prstGeom>
          <a:noFill/>
        </p:spPr>
        <p:txBody>
          <a:bodyPr wrap="none" rtlCol="0">
            <a:spAutoFit/>
          </a:bodyPr>
          <a:lstStyle/>
          <a:p>
            <a:r>
              <a:rPr lang="es-PE" dirty="0"/>
              <a:t>1/4</a:t>
            </a:r>
          </a:p>
        </p:txBody>
      </p:sp>
      <p:cxnSp>
        <p:nvCxnSpPr>
          <p:cNvPr id="8" name="Conector recto 7">
            <a:extLst>
              <a:ext uri="{FF2B5EF4-FFF2-40B4-BE49-F238E27FC236}">
                <a16:creationId xmlns:a16="http://schemas.microsoft.com/office/drawing/2014/main" id="{2A20A6B1-DB69-761D-FE39-4D7389E4A845}"/>
              </a:ext>
            </a:extLst>
          </p:cNvPr>
          <p:cNvCxnSpPr/>
          <p:nvPr/>
        </p:nvCxnSpPr>
        <p:spPr>
          <a:xfrm>
            <a:off x="582706" y="4706471"/>
            <a:ext cx="2277035"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765193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35D71FA7-24D1-D227-FFA1-717689F3BE32}"/>
              </a:ext>
            </a:extLst>
          </p:cNvPr>
          <p:cNvPicPr>
            <a:picLocks noChangeAspect="1"/>
          </p:cNvPicPr>
          <p:nvPr/>
        </p:nvPicPr>
        <p:blipFill>
          <a:blip r:embed="rId2"/>
          <a:stretch>
            <a:fillRect/>
          </a:stretch>
        </p:blipFill>
        <p:spPr>
          <a:xfrm>
            <a:off x="1769690" y="189379"/>
            <a:ext cx="8046664" cy="3335264"/>
          </a:xfrm>
          <a:prstGeom prst="rect">
            <a:avLst/>
          </a:prstGeom>
        </p:spPr>
      </p:pic>
      <p:pic>
        <p:nvPicPr>
          <p:cNvPr id="5" name="Imagen 4">
            <a:extLst>
              <a:ext uri="{FF2B5EF4-FFF2-40B4-BE49-F238E27FC236}">
                <a16:creationId xmlns:a16="http://schemas.microsoft.com/office/drawing/2014/main" id="{0D280C38-3D1C-C16F-C2AD-DA938E9B67C4}"/>
              </a:ext>
            </a:extLst>
          </p:cNvPr>
          <p:cNvPicPr>
            <a:picLocks noChangeAspect="1"/>
          </p:cNvPicPr>
          <p:nvPr/>
        </p:nvPicPr>
        <p:blipFill>
          <a:blip r:embed="rId3"/>
          <a:stretch>
            <a:fillRect/>
          </a:stretch>
        </p:blipFill>
        <p:spPr>
          <a:xfrm>
            <a:off x="1613226" y="3841269"/>
            <a:ext cx="8463103" cy="2560740"/>
          </a:xfrm>
          <a:prstGeom prst="rect">
            <a:avLst/>
          </a:prstGeom>
        </p:spPr>
      </p:pic>
      <p:sp>
        <p:nvSpPr>
          <p:cNvPr id="2" name="CuadroTexto 1">
            <a:extLst>
              <a:ext uri="{FF2B5EF4-FFF2-40B4-BE49-F238E27FC236}">
                <a16:creationId xmlns:a16="http://schemas.microsoft.com/office/drawing/2014/main" id="{43CF51F3-55B0-247B-818B-B946CE44E737}"/>
              </a:ext>
            </a:extLst>
          </p:cNvPr>
          <p:cNvSpPr txBox="1"/>
          <p:nvPr/>
        </p:nvSpPr>
        <p:spPr>
          <a:xfrm>
            <a:off x="11445784" y="77504"/>
            <a:ext cx="505267" cy="369332"/>
          </a:xfrm>
          <a:prstGeom prst="rect">
            <a:avLst/>
          </a:prstGeom>
          <a:noFill/>
        </p:spPr>
        <p:txBody>
          <a:bodyPr wrap="none" rtlCol="0">
            <a:spAutoFit/>
          </a:bodyPr>
          <a:lstStyle/>
          <a:p>
            <a:r>
              <a:rPr lang="es-PE" dirty="0"/>
              <a:t>2/4</a:t>
            </a:r>
          </a:p>
        </p:txBody>
      </p:sp>
      <p:cxnSp>
        <p:nvCxnSpPr>
          <p:cNvPr id="4" name="Conector recto 3">
            <a:extLst>
              <a:ext uri="{FF2B5EF4-FFF2-40B4-BE49-F238E27FC236}">
                <a16:creationId xmlns:a16="http://schemas.microsoft.com/office/drawing/2014/main" id="{946A7BB2-CE93-2D5D-4C3D-960D6FADDD9A}"/>
              </a:ext>
            </a:extLst>
          </p:cNvPr>
          <p:cNvCxnSpPr>
            <a:cxnSpLocks/>
          </p:cNvCxnSpPr>
          <p:nvPr/>
        </p:nvCxnSpPr>
        <p:spPr>
          <a:xfrm>
            <a:off x="4105836" y="2572871"/>
            <a:ext cx="5567082"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 name="Conector recto 5">
            <a:extLst>
              <a:ext uri="{FF2B5EF4-FFF2-40B4-BE49-F238E27FC236}">
                <a16:creationId xmlns:a16="http://schemas.microsoft.com/office/drawing/2014/main" id="{4D7FA25F-0EF5-22D2-CE95-4983B1AC47B3}"/>
              </a:ext>
            </a:extLst>
          </p:cNvPr>
          <p:cNvCxnSpPr>
            <a:cxnSpLocks/>
          </p:cNvCxnSpPr>
          <p:nvPr/>
        </p:nvCxnSpPr>
        <p:spPr>
          <a:xfrm>
            <a:off x="5585012" y="5916706"/>
            <a:ext cx="4231342"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 name="Conector recto 6">
            <a:extLst>
              <a:ext uri="{FF2B5EF4-FFF2-40B4-BE49-F238E27FC236}">
                <a16:creationId xmlns:a16="http://schemas.microsoft.com/office/drawing/2014/main" id="{698153DB-F171-62D0-D4F7-31FC670F79B5}"/>
              </a:ext>
            </a:extLst>
          </p:cNvPr>
          <p:cNvCxnSpPr>
            <a:cxnSpLocks/>
          </p:cNvCxnSpPr>
          <p:nvPr/>
        </p:nvCxnSpPr>
        <p:spPr>
          <a:xfrm>
            <a:off x="1828801" y="6329083"/>
            <a:ext cx="1721223"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Conector recto 10">
            <a:extLst>
              <a:ext uri="{FF2B5EF4-FFF2-40B4-BE49-F238E27FC236}">
                <a16:creationId xmlns:a16="http://schemas.microsoft.com/office/drawing/2014/main" id="{216FEAAD-44A7-20F7-3A5B-A62DC6AFAA06}"/>
              </a:ext>
            </a:extLst>
          </p:cNvPr>
          <p:cNvCxnSpPr>
            <a:cxnSpLocks/>
          </p:cNvCxnSpPr>
          <p:nvPr/>
        </p:nvCxnSpPr>
        <p:spPr>
          <a:xfrm>
            <a:off x="1918448" y="3361765"/>
            <a:ext cx="775447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29474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0EF6BB27-75A3-DA7E-6D8C-F854E786176E}"/>
              </a:ext>
            </a:extLst>
          </p:cNvPr>
          <p:cNvPicPr>
            <a:picLocks noChangeAspect="1"/>
          </p:cNvPicPr>
          <p:nvPr/>
        </p:nvPicPr>
        <p:blipFill>
          <a:blip r:embed="rId2"/>
          <a:stretch>
            <a:fillRect/>
          </a:stretch>
        </p:blipFill>
        <p:spPr>
          <a:xfrm>
            <a:off x="1088121" y="0"/>
            <a:ext cx="10015757" cy="6858000"/>
          </a:xfrm>
          <a:prstGeom prst="rect">
            <a:avLst/>
          </a:prstGeom>
        </p:spPr>
      </p:pic>
      <p:sp>
        <p:nvSpPr>
          <p:cNvPr id="2" name="CuadroTexto 1">
            <a:extLst>
              <a:ext uri="{FF2B5EF4-FFF2-40B4-BE49-F238E27FC236}">
                <a16:creationId xmlns:a16="http://schemas.microsoft.com/office/drawing/2014/main" id="{1919A897-A2CA-9255-959A-ED97D956BA00}"/>
              </a:ext>
            </a:extLst>
          </p:cNvPr>
          <p:cNvSpPr txBox="1"/>
          <p:nvPr/>
        </p:nvSpPr>
        <p:spPr>
          <a:xfrm>
            <a:off x="11445784" y="77504"/>
            <a:ext cx="505267" cy="369332"/>
          </a:xfrm>
          <a:prstGeom prst="rect">
            <a:avLst/>
          </a:prstGeom>
          <a:noFill/>
        </p:spPr>
        <p:txBody>
          <a:bodyPr wrap="none" rtlCol="0">
            <a:spAutoFit/>
          </a:bodyPr>
          <a:lstStyle/>
          <a:p>
            <a:r>
              <a:rPr lang="es-PE" dirty="0"/>
              <a:t>3/4</a:t>
            </a:r>
          </a:p>
        </p:txBody>
      </p:sp>
    </p:spTree>
    <p:extLst>
      <p:ext uri="{BB962C8B-B14F-4D97-AF65-F5344CB8AC3E}">
        <p14:creationId xmlns:p14="http://schemas.microsoft.com/office/powerpoint/2010/main" val="10922300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012A6C15-4E86-C0D6-764A-5837F2E3D8C4}"/>
              </a:ext>
            </a:extLst>
          </p:cNvPr>
          <p:cNvPicPr>
            <a:picLocks noChangeAspect="1"/>
          </p:cNvPicPr>
          <p:nvPr/>
        </p:nvPicPr>
        <p:blipFill>
          <a:blip r:embed="rId2"/>
          <a:stretch>
            <a:fillRect/>
          </a:stretch>
        </p:blipFill>
        <p:spPr>
          <a:xfrm>
            <a:off x="1075765" y="615131"/>
            <a:ext cx="6624918" cy="1334293"/>
          </a:xfrm>
          <a:prstGeom prst="rect">
            <a:avLst/>
          </a:prstGeom>
        </p:spPr>
      </p:pic>
      <p:pic>
        <p:nvPicPr>
          <p:cNvPr id="5" name="Imagen 4">
            <a:extLst>
              <a:ext uri="{FF2B5EF4-FFF2-40B4-BE49-F238E27FC236}">
                <a16:creationId xmlns:a16="http://schemas.microsoft.com/office/drawing/2014/main" id="{9A8DA251-EA5F-B463-81A1-816471865FDA}"/>
              </a:ext>
            </a:extLst>
          </p:cNvPr>
          <p:cNvPicPr>
            <a:picLocks noChangeAspect="1"/>
          </p:cNvPicPr>
          <p:nvPr/>
        </p:nvPicPr>
        <p:blipFill>
          <a:blip r:embed="rId3"/>
          <a:stretch>
            <a:fillRect/>
          </a:stretch>
        </p:blipFill>
        <p:spPr>
          <a:xfrm>
            <a:off x="1304702" y="1892795"/>
            <a:ext cx="6395981" cy="4755376"/>
          </a:xfrm>
          <a:prstGeom prst="rect">
            <a:avLst/>
          </a:prstGeom>
        </p:spPr>
      </p:pic>
      <p:sp>
        <p:nvSpPr>
          <p:cNvPr id="2" name="CuadroTexto 1">
            <a:extLst>
              <a:ext uri="{FF2B5EF4-FFF2-40B4-BE49-F238E27FC236}">
                <a16:creationId xmlns:a16="http://schemas.microsoft.com/office/drawing/2014/main" id="{3E64D69C-0631-1B5C-5A89-B0E6A5D02F16}"/>
              </a:ext>
            </a:extLst>
          </p:cNvPr>
          <p:cNvSpPr txBox="1"/>
          <p:nvPr/>
        </p:nvSpPr>
        <p:spPr>
          <a:xfrm>
            <a:off x="11445784" y="77504"/>
            <a:ext cx="505267" cy="369332"/>
          </a:xfrm>
          <a:prstGeom prst="rect">
            <a:avLst/>
          </a:prstGeom>
          <a:noFill/>
        </p:spPr>
        <p:txBody>
          <a:bodyPr wrap="none" rtlCol="0">
            <a:spAutoFit/>
          </a:bodyPr>
          <a:lstStyle/>
          <a:p>
            <a:r>
              <a:rPr lang="es-PE" dirty="0"/>
              <a:t>4/4</a:t>
            </a:r>
          </a:p>
        </p:txBody>
      </p:sp>
      <p:sp>
        <p:nvSpPr>
          <p:cNvPr id="4" name="Elipse 3">
            <a:extLst>
              <a:ext uri="{FF2B5EF4-FFF2-40B4-BE49-F238E27FC236}">
                <a16:creationId xmlns:a16="http://schemas.microsoft.com/office/drawing/2014/main" id="{52FCE66B-A160-47F4-F046-A5503C9A4850}"/>
              </a:ext>
            </a:extLst>
          </p:cNvPr>
          <p:cNvSpPr/>
          <p:nvPr/>
        </p:nvSpPr>
        <p:spPr>
          <a:xfrm>
            <a:off x="1183341" y="3184716"/>
            <a:ext cx="6911788" cy="1723861"/>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6" name="Elipse 5">
            <a:extLst>
              <a:ext uri="{FF2B5EF4-FFF2-40B4-BE49-F238E27FC236}">
                <a16:creationId xmlns:a16="http://schemas.microsoft.com/office/drawing/2014/main" id="{37130DF4-69F8-EE17-6690-5B1B6C0DD688}"/>
              </a:ext>
            </a:extLst>
          </p:cNvPr>
          <p:cNvSpPr/>
          <p:nvPr/>
        </p:nvSpPr>
        <p:spPr>
          <a:xfrm>
            <a:off x="995082" y="5755341"/>
            <a:ext cx="6911788" cy="1102659"/>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7" name="CuadroTexto 6">
            <a:extLst>
              <a:ext uri="{FF2B5EF4-FFF2-40B4-BE49-F238E27FC236}">
                <a16:creationId xmlns:a16="http://schemas.microsoft.com/office/drawing/2014/main" id="{9E8112F4-ACAB-086D-4C7F-83A3BF9C6A31}"/>
              </a:ext>
            </a:extLst>
          </p:cNvPr>
          <p:cNvSpPr txBox="1"/>
          <p:nvPr/>
        </p:nvSpPr>
        <p:spPr>
          <a:xfrm>
            <a:off x="8616180" y="2538385"/>
            <a:ext cx="3334871" cy="646331"/>
          </a:xfrm>
          <a:prstGeom prst="rect">
            <a:avLst/>
          </a:prstGeom>
          <a:noFill/>
        </p:spPr>
        <p:txBody>
          <a:bodyPr wrap="square" rtlCol="0">
            <a:spAutoFit/>
          </a:bodyPr>
          <a:lstStyle/>
          <a:p>
            <a:r>
              <a:rPr lang="es-PE" dirty="0"/>
              <a:t>Proceso Sancionador, multa y medidas correctivas</a:t>
            </a:r>
          </a:p>
        </p:txBody>
      </p:sp>
      <p:sp>
        <p:nvSpPr>
          <p:cNvPr id="8" name="CuadroTexto 7">
            <a:extLst>
              <a:ext uri="{FF2B5EF4-FFF2-40B4-BE49-F238E27FC236}">
                <a16:creationId xmlns:a16="http://schemas.microsoft.com/office/drawing/2014/main" id="{61BDD864-3CA8-4472-633E-FA59592A8383}"/>
              </a:ext>
            </a:extLst>
          </p:cNvPr>
          <p:cNvSpPr txBox="1"/>
          <p:nvPr/>
        </p:nvSpPr>
        <p:spPr>
          <a:xfrm>
            <a:off x="8616180" y="4908577"/>
            <a:ext cx="3334871" cy="1200329"/>
          </a:xfrm>
          <a:prstGeom prst="rect">
            <a:avLst/>
          </a:prstGeom>
          <a:noFill/>
        </p:spPr>
        <p:txBody>
          <a:bodyPr wrap="square" rtlCol="0">
            <a:spAutoFit/>
          </a:bodyPr>
          <a:lstStyle/>
          <a:p>
            <a:r>
              <a:rPr lang="es-PE" dirty="0"/>
              <a:t>Suspender la operación de las unidades materia de la denuncia hasta que se corrija la información respectiva</a:t>
            </a:r>
          </a:p>
        </p:txBody>
      </p:sp>
    </p:spTree>
    <p:extLst>
      <p:ext uri="{BB962C8B-B14F-4D97-AF65-F5344CB8AC3E}">
        <p14:creationId xmlns:p14="http://schemas.microsoft.com/office/powerpoint/2010/main" val="3303762969"/>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2396</TotalTime>
  <Words>402</Words>
  <Application>Microsoft Office PowerPoint</Application>
  <PresentationFormat>Panorámica</PresentationFormat>
  <Paragraphs>35</Paragraphs>
  <Slides>22</Slides>
  <Notes>1</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22</vt:i4>
      </vt:variant>
    </vt:vector>
  </HeadingPairs>
  <TitlesOfParts>
    <vt:vector size="27" baseType="lpstr">
      <vt:lpstr>Aptos</vt:lpstr>
      <vt:lpstr>Arial</vt:lpstr>
      <vt:lpstr>Cairo</vt:lpstr>
      <vt:lpstr>Cairo SemiBold</vt:lpstr>
      <vt:lpstr>Simple Light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Restricciones Operativas</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Cesar Butron</dc:creator>
  <cp:lastModifiedBy>Cesar Butron</cp:lastModifiedBy>
  <cp:revision>2</cp:revision>
  <dcterms:created xsi:type="dcterms:W3CDTF">2025-07-29T00:18:25Z</dcterms:created>
  <dcterms:modified xsi:type="dcterms:W3CDTF">2025-10-26T23:46:24Z</dcterms:modified>
</cp:coreProperties>
</file>