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8" r:id="rId11"/>
    <p:sldId id="269" r:id="rId12"/>
    <p:sldId id="264" r:id="rId13"/>
    <p:sldId id="265" r:id="rId14"/>
    <p:sldId id="266" r:id="rId15"/>
    <p:sldId id="267" r:id="rId16"/>
  </p:sldIdLst>
  <p:sldSz cx="18288000" cy="10287000"/>
  <p:notesSz cx="6858000" cy="9144000"/>
  <p:embeddedFontLst>
    <p:embeddedFont>
      <p:font typeface="Bookman Old Style" panose="02050604050505020204" pitchFamily="18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 showGuides="1">
      <p:cViewPr varScale="1">
        <p:scale>
          <a:sx n="39" d="100"/>
          <a:sy n="39" d="100"/>
        </p:scale>
        <p:origin x="94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10/24/2025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B952AF-B555-74E2-1CE6-4B8E8FA0B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62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60"/>
              </a:lnSpc>
            </a:pPr>
            <a:r>
              <a:rPr lang="es-CL" sz="3100" b="1" noProof="0">
                <a:solidFill>
                  <a:srgbClr val="454545"/>
                </a:solidFill>
                <a:latin typeface="Bookman Old Style" panose="02050604050505020204"/>
                <a:sym typeface="Montserrat Bold"/>
              </a:rPr>
              <a:t>08. 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sym typeface="Montserrat Bold"/>
              </a:rPr>
              <a:t>El Camino de la </a:t>
            </a:r>
            <a:r>
              <a:rPr lang="es-CL" sz="3100" b="1" noProof="0" dirty="0" err="1">
                <a:solidFill>
                  <a:srgbClr val="454545"/>
                </a:solidFill>
                <a:latin typeface="Bookman Old Style" panose="02050604050505020204"/>
                <a:sym typeface="Montserrat Bold"/>
              </a:rPr>
              <a:t>Bancabilidad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1553" y="2110281"/>
            <a:ext cx="6525103" cy="31373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50"/>
              </a:lnSpc>
              <a:spcBef>
                <a:spcPct val="0"/>
              </a:spcBef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Combinación chilena: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Posibilidad de </a:t>
            </a: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arbitraje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 (Ley 21.505)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</p:txBody>
      </p:sp>
      <p:grpSp>
        <p:nvGrpSpPr>
          <p:cNvPr id="7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3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8560" y="2839803"/>
            <a:ext cx="10772775" cy="58435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60"/>
              </a:lnSpc>
            </a:pPr>
            <a:r>
              <a:rPr lang="es-CL" sz="3100" b="1" noProof="0">
                <a:solidFill>
                  <a:srgbClr val="454545"/>
                </a:solidFill>
                <a:latin typeface="Bookman Old Style" panose="02050604050505020204"/>
                <a:sym typeface="Montserrat Bold"/>
              </a:rPr>
              <a:t>08. 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sym typeface="Montserrat Bold"/>
              </a:rPr>
              <a:t>El Camino de la </a:t>
            </a:r>
            <a:r>
              <a:rPr lang="es-CL" sz="3100" b="1" noProof="0" dirty="0" err="1">
                <a:solidFill>
                  <a:srgbClr val="454545"/>
                </a:solidFill>
                <a:latin typeface="Bookman Old Style" panose="02050604050505020204"/>
                <a:sym typeface="Montserrat Bold"/>
              </a:rPr>
              <a:t>Bancabilidad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1553" y="2110281"/>
            <a:ext cx="6525103" cy="2496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50"/>
              </a:lnSpc>
              <a:spcBef>
                <a:spcPct val="0"/>
              </a:spcBef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Combinación chilena: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Certeza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 regulatoria (DS 70/2023)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</p:txBody>
      </p:sp>
      <p:grpSp>
        <p:nvGrpSpPr>
          <p:cNvPr id="7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3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025" y="4606414"/>
            <a:ext cx="7839075" cy="5191125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5572" y="2547937"/>
            <a:ext cx="7839075" cy="51911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60"/>
              </a:lnSpc>
            </a:pPr>
            <a:r>
              <a:rPr lang="es-CL" sz="3100" b="1" noProof="0">
                <a:solidFill>
                  <a:srgbClr val="454545"/>
                </a:solidFill>
                <a:latin typeface="Bookman Old Style" panose="02050604050505020204"/>
                <a:sym typeface="Montserrat Bold"/>
              </a:rPr>
              <a:t>08. 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sym typeface="Montserrat Bold"/>
              </a:rPr>
              <a:t>El Camino de la </a:t>
            </a:r>
            <a:r>
              <a:rPr lang="es-CL" sz="3100" b="1" noProof="0" dirty="0" err="1">
                <a:solidFill>
                  <a:srgbClr val="454545"/>
                </a:solidFill>
                <a:latin typeface="Bookman Old Style" panose="02050604050505020204"/>
                <a:sym typeface="Montserrat Bold"/>
              </a:rPr>
              <a:t>Bancabilidad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1553" y="2110281"/>
            <a:ext cx="6525103" cy="2496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50"/>
              </a:lnSpc>
              <a:spcBef>
                <a:spcPct val="0"/>
              </a:spcBef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Combinación chilena: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Resultado: El almacenamiento pasó de costo técnico a activo bancable.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</p:txBody>
      </p:sp>
      <p:grpSp>
        <p:nvGrpSpPr>
          <p:cNvPr id="7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3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5870" y="2242187"/>
            <a:ext cx="8873490" cy="5492115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25" y="5043223"/>
            <a:ext cx="8894445" cy="42633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7" name="Freeform 7"/>
          <p:cNvSpPr/>
          <p:nvPr/>
        </p:nvSpPr>
        <p:spPr>
          <a:xfrm>
            <a:off x="9753925" y="2764875"/>
            <a:ext cx="6356958" cy="6356958"/>
          </a:xfrm>
          <a:custGeom>
            <a:avLst/>
            <a:gdLst/>
            <a:ahLst/>
            <a:cxnLst/>
            <a:rect l="l" t="t" r="r" b="b"/>
            <a:pathLst>
              <a:path w="6356958" h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09. Conclusión y Cierre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1553" y="2110281"/>
            <a:ext cx="6925504" cy="762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El BESS ya no es promesa, es realidad económica.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La regulación define dónde despega primero.</a:t>
            </a:r>
            <a:endParaRPr lang="es-CL" sz="2900" b="1" u="none" strike="noStrike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b="1" u="none" strike="noStrike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¿El modelo chileno ofrece </a:t>
            </a: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un mapa de ruta replicable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?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“El BESS no es el futuro de la energía. Es el presente de la seguridad eléctrica”.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</p:txBody>
      </p:sp>
      <p:grpSp>
        <p:nvGrpSpPr>
          <p:cNvPr id="11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3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7" name="TextBox 7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10. Preguntas y Respuestas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81553" y="2110281"/>
            <a:ext cx="8711905" cy="3129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Duración: 5 minutos.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Si el almacenamiento ya genera ingresos estables en Chile, ¿qué falta para que en Perú ocurra lo mismo?</a:t>
            </a:r>
            <a:endParaRPr lang="es-CL" sz="2900" b="1" u="none" strike="noStrike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pic>
        <p:nvPicPr>
          <p:cNvPr id="10" name="Imagen 9" descr="Interfaz de usuario gráfica&#10;&#10;El contenido generado por IA puede ser incorrecto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460" y="3695700"/>
            <a:ext cx="9210675" cy="5762625"/>
          </a:xfrm>
          <a:prstGeom prst="rect">
            <a:avLst/>
          </a:prstGeom>
        </p:spPr>
      </p:pic>
      <p:grpSp>
        <p:nvGrpSpPr>
          <p:cNvPr id="11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3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2998"/>
            </a:blip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sp>
        <p:nvSpPr>
          <p:cNvPr id="3" name="AutoShape 3"/>
          <p:cNvSpPr/>
          <p:nvPr/>
        </p:nvSpPr>
        <p:spPr>
          <a:xfrm rot="13422">
            <a:off x="6702656" y="1404000"/>
            <a:ext cx="4879087" cy="0"/>
          </a:xfrm>
          <a:prstGeom prst="line">
            <a:avLst/>
          </a:prstGeom>
          <a:ln w="952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grpSp>
        <p:nvGrpSpPr>
          <p:cNvPr id="6" name="Group 6"/>
          <p:cNvGrpSpPr/>
          <p:nvPr/>
        </p:nvGrpSpPr>
        <p:grpSpPr>
          <a:xfrm>
            <a:off x="124833" y="5826705"/>
            <a:ext cx="18164967" cy="2314201"/>
            <a:chOff x="0" y="0"/>
            <a:chExt cx="4784189" cy="60950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84189" cy="609502"/>
            </a:xfrm>
            <a:custGeom>
              <a:avLst/>
              <a:gdLst/>
              <a:ahLst/>
              <a:cxnLst/>
              <a:rect l="l" t="t" r="r" b="b"/>
              <a:pathLst>
                <a:path w="4784189" h="609502">
                  <a:moveTo>
                    <a:pt x="0" y="0"/>
                  </a:moveTo>
                  <a:lnTo>
                    <a:pt x="4784189" y="0"/>
                  </a:lnTo>
                  <a:lnTo>
                    <a:pt x="4784189" y="609502"/>
                  </a:lnTo>
                  <a:lnTo>
                    <a:pt x="0" y="609502"/>
                  </a:lnTo>
                  <a:close/>
                </a:path>
              </a:pathLst>
            </a:custGeom>
            <a:solidFill>
              <a:srgbClr val="0C019F">
                <a:alpha val="31765"/>
              </a:srgbClr>
            </a:solidFill>
          </p:spPr>
          <p:txBody>
            <a:bodyPr/>
            <a:lstStyle/>
            <a:p>
              <a:endParaRPr lang="es-CL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9525"/>
              <a:ext cx="4784189" cy="5999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096633" y="5560142"/>
            <a:ext cx="12344400" cy="2847327"/>
            <a:chOff x="0" y="0"/>
            <a:chExt cx="16459200" cy="379643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6459200" cy="3796436"/>
            </a:xfrm>
            <a:custGeom>
              <a:avLst/>
              <a:gdLst/>
              <a:ahLst/>
              <a:cxnLst/>
              <a:rect l="l" t="t" r="r" b="b"/>
              <a:pathLst>
                <a:path w="16459200" h="3796436">
                  <a:moveTo>
                    <a:pt x="0" y="0"/>
                  </a:moveTo>
                  <a:lnTo>
                    <a:pt x="16459200" y="0"/>
                  </a:lnTo>
                  <a:lnTo>
                    <a:pt x="16459200" y="3796436"/>
                  </a:lnTo>
                  <a:lnTo>
                    <a:pt x="0" y="379643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CL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0"/>
              <a:ext cx="16459200" cy="379643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9720"/>
                </a:lnSpc>
              </a:pPr>
              <a:r>
                <a:rPr lang="es-CL" sz="8300" b="1" noProof="0" dirty="0">
                  <a:solidFill>
                    <a:srgbClr val="FFFFFF"/>
                  </a:solidFill>
                  <a:latin typeface="Bookman Old Style" panose="02050604050505020204"/>
                  <a:ea typeface="Montserrat Bold"/>
                  <a:cs typeface="Montserrat Bold"/>
                  <a:sym typeface="Montserrat Bold"/>
                </a:rPr>
                <a:t>Gracias por su atención</a:t>
              </a:r>
              <a:endParaRPr lang="es-CL" sz="8300" b="1" noProof="0" dirty="0">
                <a:solidFill>
                  <a:srgbClr val="FFFFFF"/>
                </a:solidFill>
                <a:latin typeface="Bookman Old Style" panose="02050604050505020204"/>
                <a:ea typeface="Montserrat Bold"/>
                <a:cs typeface="Montserrat Bold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13" name="Freeform 1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6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7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grpSp>
        <p:nvGrpSpPr>
          <p:cNvPr id="3" name="Group 3"/>
          <p:cNvGrpSpPr/>
          <p:nvPr/>
        </p:nvGrpSpPr>
        <p:grpSpPr>
          <a:xfrm>
            <a:off x="0" y="6083300"/>
            <a:ext cx="18288000" cy="4203700"/>
            <a:chOff x="0" y="0"/>
            <a:chExt cx="24384000" cy="5604934"/>
          </a:xfrm>
        </p:grpSpPr>
        <p:sp>
          <p:nvSpPr>
            <p:cNvPr id="4" name="Freeform 4" descr="Background Image-02.png"/>
            <p:cNvSpPr/>
            <p:nvPr/>
          </p:nvSpPr>
          <p:spPr>
            <a:xfrm>
              <a:off x="0" y="0"/>
              <a:ext cx="24384000" cy="5604891"/>
            </a:xfrm>
            <a:custGeom>
              <a:avLst/>
              <a:gdLst/>
              <a:ahLst/>
              <a:cxnLst/>
              <a:rect l="l" t="t" r="r" b="b"/>
              <a:pathLst>
                <a:path w="24384000" h="5604891">
                  <a:moveTo>
                    <a:pt x="0" y="0"/>
                  </a:moveTo>
                  <a:lnTo>
                    <a:pt x="24384000" y="0"/>
                  </a:lnTo>
                  <a:lnTo>
                    <a:pt x="24384000" y="5604891"/>
                  </a:lnTo>
                  <a:lnTo>
                    <a:pt x="0" y="56048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17463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grpSp>
        <p:nvGrpSpPr>
          <p:cNvPr id="5" name="Group 5"/>
          <p:cNvGrpSpPr/>
          <p:nvPr/>
        </p:nvGrpSpPr>
        <p:grpSpPr>
          <a:xfrm rot="5400000">
            <a:off x="6681783" y="8296240"/>
            <a:ext cx="2414247" cy="17864"/>
            <a:chOff x="0" y="0"/>
            <a:chExt cx="3218996" cy="2381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18942" cy="23876"/>
            </a:xfrm>
            <a:custGeom>
              <a:avLst/>
              <a:gdLst/>
              <a:ahLst/>
              <a:cxnLst/>
              <a:rect l="l" t="t" r="r" b="b"/>
              <a:pathLst>
                <a:path w="3218942" h="23876">
                  <a:moveTo>
                    <a:pt x="0" y="0"/>
                  </a:moveTo>
                  <a:lnTo>
                    <a:pt x="3218942" y="0"/>
                  </a:lnTo>
                  <a:lnTo>
                    <a:pt x="3218942" y="23876"/>
                  </a:lnTo>
                  <a:lnTo>
                    <a:pt x="0" y="23876"/>
                  </a:lnTo>
                  <a:close/>
                </a:path>
              </a:pathLst>
            </a:custGeom>
            <a:solidFill>
              <a:srgbClr val="377C98"/>
            </a:solidFill>
          </p:spPr>
          <p:txBody>
            <a:bodyPr/>
            <a:lstStyle/>
            <a:p>
              <a:endParaRPr lang="es-CL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00202" y="7255362"/>
            <a:ext cx="4191956" cy="2095977"/>
            <a:chOff x="0" y="0"/>
            <a:chExt cx="5589274" cy="2794636"/>
          </a:xfrm>
        </p:grpSpPr>
        <p:sp>
          <p:nvSpPr>
            <p:cNvPr id="8" name="Freeform 8" descr="Placeholder-white.png"/>
            <p:cNvSpPr/>
            <p:nvPr/>
          </p:nvSpPr>
          <p:spPr>
            <a:xfrm>
              <a:off x="0" y="0"/>
              <a:ext cx="5589270" cy="2794635"/>
            </a:xfrm>
            <a:custGeom>
              <a:avLst/>
              <a:gdLst/>
              <a:ahLst/>
              <a:cxnLst/>
              <a:rect l="l" t="t" r="r" b="b"/>
              <a:pathLst>
                <a:path w="5589270" h="2794635">
                  <a:moveTo>
                    <a:pt x="0" y="0"/>
                  </a:moveTo>
                  <a:lnTo>
                    <a:pt x="5589270" y="0"/>
                  </a:lnTo>
                  <a:lnTo>
                    <a:pt x="5589270" y="2794635"/>
                  </a:lnTo>
                  <a:lnTo>
                    <a:pt x="0" y="27946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0" y="1877989"/>
            <a:ext cx="18288000" cy="2017951"/>
            <a:chOff x="0" y="0"/>
            <a:chExt cx="4816593" cy="53147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816592" cy="531477"/>
            </a:xfrm>
            <a:custGeom>
              <a:avLst/>
              <a:gdLst/>
              <a:ahLst/>
              <a:cxnLst/>
              <a:rect l="l" t="t" r="r" b="b"/>
              <a:pathLst>
                <a:path w="4816592" h="531477">
                  <a:moveTo>
                    <a:pt x="0" y="0"/>
                  </a:moveTo>
                  <a:lnTo>
                    <a:pt x="4816592" y="0"/>
                  </a:lnTo>
                  <a:lnTo>
                    <a:pt x="4816592" y="531477"/>
                  </a:lnTo>
                  <a:lnTo>
                    <a:pt x="0" y="531477"/>
                  </a:lnTo>
                  <a:close/>
                </a:path>
              </a:pathLst>
            </a:custGeom>
            <a:solidFill>
              <a:srgbClr val="0C019F">
                <a:alpha val="31765"/>
              </a:srgbClr>
            </a:solidFill>
          </p:spPr>
          <p:txBody>
            <a:bodyPr/>
            <a:lstStyle/>
            <a:p>
              <a:endParaRPr lang="es-CL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9525"/>
              <a:ext cx="4816593" cy="5219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983530" y="1347711"/>
            <a:ext cx="10247985" cy="3272601"/>
            <a:chOff x="0" y="0"/>
            <a:chExt cx="13663980" cy="413190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341264" cy="4104676"/>
            </a:xfrm>
            <a:custGeom>
              <a:avLst/>
              <a:gdLst/>
              <a:ahLst/>
              <a:cxnLst/>
              <a:rect l="l" t="t" r="r" b="b"/>
              <a:pathLst>
                <a:path w="12341264" h="4104676">
                  <a:moveTo>
                    <a:pt x="0" y="0"/>
                  </a:moveTo>
                  <a:lnTo>
                    <a:pt x="12341264" y="0"/>
                  </a:lnTo>
                  <a:lnTo>
                    <a:pt x="12341264" y="4104676"/>
                  </a:lnTo>
                  <a:lnTo>
                    <a:pt x="0" y="410467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s-CL" noProof="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4039"/>
              <a:ext cx="13663980" cy="412786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50"/>
                </a:lnSpc>
              </a:pPr>
              <a:r>
                <a:rPr lang="es-CL" sz="3900" b="1" noProof="0" dirty="0">
                  <a:solidFill>
                    <a:srgbClr val="FFFFFF"/>
                  </a:solidFill>
                  <a:latin typeface="Bookman Old Style" panose="02050604050505020204"/>
                  <a:ea typeface="Montserrat Bold"/>
                  <a:cs typeface="Montserrat Bold"/>
                  <a:sym typeface="Montserrat Bold"/>
                </a:rPr>
                <a:t>Regulación y Oportunidades del BESS en el Perú</a:t>
              </a:r>
              <a:endParaRPr lang="es-CL" sz="3900" b="1" noProof="0" dirty="0">
                <a:solidFill>
                  <a:srgbClr val="FFFFFF"/>
                </a:solidFill>
                <a:latin typeface="Bookman Old Style" panose="02050604050505020204"/>
                <a:ea typeface="Montserrat Bold"/>
                <a:cs typeface="Montserrat Bold"/>
              </a:endParaRPr>
            </a:p>
            <a:p>
              <a:pPr algn="ctr">
                <a:lnSpc>
                  <a:spcPts val="3550"/>
                </a:lnSpc>
              </a:pPr>
              <a:r>
                <a:rPr lang="es-CL" sz="3900" b="1" noProof="0" dirty="0">
                  <a:solidFill>
                    <a:srgbClr val="FFFFFF"/>
                  </a:solidFill>
                  <a:latin typeface="Bookman Old Style" panose="02050604050505020204"/>
                  <a:ea typeface="Montserrat Bold"/>
                  <a:cs typeface="Montserrat Bold"/>
                  <a:sym typeface="Montserrat Bold"/>
                </a:rPr>
                <a:t>(Caso chileno como referencia)</a:t>
              </a:r>
              <a:endParaRPr lang="es-CL" sz="3900" b="1" noProof="0" dirty="0">
                <a:solidFill>
                  <a:srgbClr val="FFFFFF"/>
                </a:solidFill>
                <a:latin typeface="Bookman Old Style" panose="02050604050505020204"/>
                <a:ea typeface="Montserrat Bold"/>
                <a:cs typeface="Montserrat Bold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7510074" y="6482593"/>
            <a:ext cx="10476559" cy="2782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0"/>
              </a:lnSpc>
            </a:pPr>
            <a:r>
              <a:rPr lang="es-CL" sz="2900" i="1" u="sng" noProof="0">
                <a:solidFill>
                  <a:srgbClr val="FFFFFF"/>
                </a:solidFill>
                <a:latin typeface="Bookman Old Style" panose="02050604050505020204"/>
                <a:ea typeface="Montserrat Italics"/>
                <a:cs typeface="Montserrat Italics"/>
                <a:sym typeface="Montserrat Italics"/>
              </a:rPr>
              <a:t>Lecciones del modelo chileno y adaptación inteligente para el Perú</a:t>
            </a:r>
            <a:endParaRPr lang="es-CL" sz="2900" i="1" u="sng" noProof="0">
              <a:solidFill>
                <a:srgbClr val="FFFFFF"/>
              </a:solidFill>
              <a:latin typeface="Bookman Old Style" panose="02050604050505020204"/>
              <a:ea typeface="Montserrat Italics"/>
              <a:cs typeface="Montserrat Italics"/>
            </a:endParaRPr>
          </a:p>
          <a:p>
            <a:pPr algn="ctr">
              <a:lnSpc>
                <a:spcPts val="3130"/>
              </a:lnSpc>
            </a:pPr>
            <a:r>
              <a:rPr lang="es-CL" sz="2900" i="1" u="sng" noProof="0" dirty="0">
                <a:solidFill>
                  <a:srgbClr val="FFFFFF"/>
                </a:solidFill>
                <a:latin typeface="Bookman Old Style" panose="02050604050505020204"/>
                <a:ea typeface="Montserrat Italics"/>
                <a:cs typeface="Montserrat Italics"/>
                <a:sym typeface="Montserrat Italics"/>
              </a:rPr>
              <a:t>Ponente: Ivan Saavedra Dote — IESD </a:t>
            </a:r>
            <a:endParaRPr lang="es-CL" sz="2900" i="1" u="sng" noProof="0" dirty="0">
              <a:solidFill>
                <a:srgbClr val="FFFFFF"/>
              </a:solidFill>
              <a:latin typeface="Bookman Old Style" panose="02050604050505020204"/>
              <a:ea typeface="Montserrat Italics"/>
              <a:cs typeface="Montserrat Italics"/>
            </a:endParaRPr>
          </a:p>
          <a:p>
            <a:pPr algn="ctr">
              <a:lnSpc>
                <a:spcPts val="3130"/>
              </a:lnSpc>
            </a:pPr>
            <a:endParaRPr lang="es-CL" sz="2900" i="1" u="sng" noProof="0" dirty="0">
              <a:solidFill>
                <a:srgbClr val="FFFFFF"/>
              </a:solidFill>
              <a:latin typeface="Bookman Old Style" panose="02050604050505020204"/>
              <a:ea typeface="Montserrat Italics"/>
              <a:cs typeface="Montserrat Italics"/>
            </a:endParaRPr>
          </a:p>
          <a:p>
            <a:pPr algn="ctr">
              <a:lnSpc>
                <a:spcPts val="3130"/>
              </a:lnSpc>
            </a:pPr>
            <a:r>
              <a:rPr lang="es-CL" sz="2900" i="1" u="sng" noProof="0" dirty="0">
                <a:solidFill>
                  <a:srgbClr val="FFFFFF"/>
                </a:solidFill>
                <a:latin typeface="Bookman Old Style" panose="02050604050505020204"/>
                <a:ea typeface="Montserrat Italics"/>
                <a:cs typeface="Montserrat Italics"/>
                <a:sym typeface="Montserrat Italics"/>
              </a:rPr>
              <a:t>Evento: FORGEN 2025 — Cusco</a:t>
            </a:r>
            <a:endParaRPr lang="es-CL" sz="2900" i="1" u="sng" noProof="0" dirty="0">
              <a:solidFill>
                <a:srgbClr val="FFFFFF"/>
              </a:solidFill>
              <a:latin typeface="Bookman Old Style" panose="02050604050505020204"/>
              <a:ea typeface="Montserrat Italics"/>
              <a:cs typeface="Montserrat Italics"/>
            </a:endParaRPr>
          </a:p>
          <a:p>
            <a:pPr algn="ctr">
              <a:lnSpc>
                <a:spcPts val="3130"/>
              </a:lnSpc>
            </a:pPr>
            <a:endParaRPr lang="es-CL" sz="2900" i="1" u="sng" noProof="0" dirty="0">
              <a:solidFill>
                <a:srgbClr val="FFFFFF"/>
              </a:solidFill>
              <a:latin typeface="Bookman Old Style" panose="02050604050505020204"/>
              <a:ea typeface="Montserrat Italics"/>
              <a:cs typeface="Montserrat Italics"/>
            </a:endParaRPr>
          </a:p>
          <a:p>
            <a:pPr algn="ctr">
              <a:lnSpc>
                <a:spcPts val="3130"/>
              </a:lnSpc>
            </a:pPr>
            <a:r>
              <a:rPr lang="es-CL" sz="2900" i="1" u="sng" noProof="0" dirty="0">
                <a:solidFill>
                  <a:srgbClr val="FFFFFF"/>
                </a:solidFill>
                <a:latin typeface="Bookman Old Style" panose="02050604050505020204"/>
                <a:ea typeface="Montserrat Italics"/>
                <a:cs typeface="Montserrat Italics"/>
                <a:sym typeface="Montserrat Italics"/>
              </a:rPr>
              <a:t>Duración: 45 minutos (40 min presentación + 5 min Q&amp;A</a:t>
            </a:r>
            <a:endParaRPr lang="es-CL" sz="2900" i="1" u="sng" noProof="0" dirty="0">
              <a:solidFill>
                <a:srgbClr val="FFFFFF"/>
              </a:solidFill>
              <a:latin typeface="Bookman Old Style" panose="02050604050505020204"/>
              <a:ea typeface="Montserrat Italics"/>
              <a:cs typeface="Montserrat Itali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7" name="Freeform 7"/>
          <p:cNvSpPr/>
          <p:nvPr/>
        </p:nvSpPr>
        <p:spPr>
          <a:xfrm>
            <a:off x="9833292" y="3248985"/>
            <a:ext cx="8176605" cy="4589801"/>
          </a:xfrm>
          <a:custGeom>
            <a:avLst/>
            <a:gdLst/>
            <a:ahLst/>
            <a:cxnLst/>
            <a:rect l="l" t="t" r="r" b="b"/>
            <a:pathLst>
              <a:path w="8176605" h="4589801">
                <a:moveTo>
                  <a:pt x="0" y="0"/>
                </a:moveTo>
                <a:lnTo>
                  <a:pt x="8176604" y="0"/>
                </a:lnTo>
                <a:lnTo>
                  <a:pt x="8176604" y="4589801"/>
                </a:lnTo>
                <a:lnTo>
                  <a:pt x="0" y="458980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5" y="1193607"/>
            <a:ext cx="17026950" cy="448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80"/>
              </a:lnSpc>
            </a:pPr>
            <a:r>
              <a:rPr lang="es-CL" sz="3100" noProof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01. </a:t>
            </a:r>
            <a:r>
              <a:rPr lang="es-CL" sz="3100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Tesis Central</a:t>
            </a:r>
            <a:endParaRPr lang="es-CL" sz="3100" noProof="0" dirty="0">
              <a:solidFill>
                <a:srgbClr val="454545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24685" y="2520036"/>
            <a:ext cx="7818705" cy="5259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4510" lvl="1" indent="-262255" algn="l">
              <a:lnSpc>
                <a:spcPts val="522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noProof="0" dirty="0">
                <a:latin typeface="Bookman Old Style" panose="02050604050505020204"/>
                <a:sym typeface="Montserrat"/>
              </a:rPr>
              <a:t>“La regulación no sigue a la tecnología: la hace viable.”</a:t>
            </a:r>
            <a:endParaRPr lang="es-CL" sz="2900" noProof="0" dirty="0">
              <a:latin typeface="Bookman Old Style" panose="02050604050505020204"/>
            </a:endParaRPr>
          </a:p>
          <a:p>
            <a:pPr algn="l">
              <a:lnSpc>
                <a:spcPts val="522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524510" lvl="1" indent="-262255" algn="l">
              <a:lnSpc>
                <a:spcPts val="522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noProof="0" dirty="0">
                <a:latin typeface="Bookman Old Style" panose="02050604050505020204"/>
                <a:sym typeface="Montserrat"/>
              </a:rPr>
              <a:t>El almacenamiento es la póliza de seguro de la transición energética.</a:t>
            </a:r>
            <a:endParaRPr lang="es-CL" sz="2900" noProof="0" dirty="0">
              <a:latin typeface="Bookman Old Style" panose="02050604050505020204"/>
            </a:endParaRPr>
          </a:p>
          <a:p>
            <a:pPr algn="l">
              <a:lnSpc>
                <a:spcPts val="522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524510" lvl="1" indent="-262255" algn="l">
              <a:lnSpc>
                <a:spcPts val="522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noProof="0" dirty="0">
                <a:latin typeface="Bookman Old Style" panose="02050604050505020204"/>
                <a:sym typeface="Montserrat Bold"/>
              </a:rPr>
              <a:t>¿Cómo convertir el BESS en un activo bancable en el Perú?</a:t>
            </a:r>
            <a:endParaRPr lang="es-CL" sz="2900" noProof="0" dirty="0">
              <a:latin typeface="Bookman Old Style" panose="0205060405050502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7" name="Freeform 7"/>
          <p:cNvSpPr/>
          <p:nvPr/>
        </p:nvSpPr>
        <p:spPr>
          <a:xfrm>
            <a:off x="8889255" y="3423351"/>
            <a:ext cx="9307320" cy="4781636"/>
          </a:xfrm>
          <a:custGeom>
            <a:avLst/>
            <a:gdLst/>
            <a:ahLst/>
            <a:cxnLst/>
            <a:rect l="l" t="t" r="r" b="b"/>
            <a:pathLst>
              <a:path w="9307320" h="4781636">
                <a:moveTo>
                  <a:pt x="0" y="0"/>
                </a:moveTo>
                <a:lnTo>
                  <a:pt x="9307320" y="0"/>
                </a:lnTo>
                <a:lnTo>
                  <a:pt x="9307320" y="4781635"/>
                </a:lnTo>
                <a:lnTo>
                  <a:pt x="0" y="47816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0" y="1165127"/>
            <a:ext cx="17026950" cy="448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80"/>
              </a:lnSpc>
            </a:pPr>
            <a:r>
              <a:rPr lang="es-CL" sz="3100" b="1" noProof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02. 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Rompiendo la Inercia — La Paradoja de las ERNC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16150" y="2328063"/>
            <a:ext cx="8373105" cy="59265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24510" lvl="1" indent="-262255" algn="l">
              <a:lnSpc>
                <a:spcPts val="5220"/>
              </a:lnSpc>
              <a:buFont typeface="Arial" panose="020B0604020202020204"/>
              <a:buChar char="•"/>
            </a:pPr>
            <a:r>
              <a:rPr lang="es-CL" sz="2900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En Chile: </a:t>
            </a:r>
            <a:r>
              <a:rPr lang="es-CL" sz="2900" b="1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precios marginales $0/MWh en horas solares.</a:t>
            </a:r>
          </a:p>
          <a:p>
            <a:pPr marL="524510" lvl="1" indent="-262255" algn="l">
              <a:lnSpc>
                <a:spcPts val="5220"/>
              </a:lnSpc>
              <a:buFont typeface="Arial" panose="020B0604020202020204"/>
              <a:buChar char="•"/>
            </a:pPr>
            <a:endParaRPr lang="es-CL" sz="2900" b="1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  <a:sym typeface="Montserrat Bold"/>
            </a:endParaRPr>
          </a:p>
          <a:p>
            <a:pPr marL="524510" lvl="1" indent="-262255" algn="l">
              <a:lnSpc>
                <a:spcPts val="5220"/>
              </a:lnSpc>
              <a:buFont typeface="Arial" panose="020B0604020202020204"/>
              <a:buChar char="•"/>
            </a:pPr>
            <a:r>
              <a:rPr lang="es-CL" sz="2900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En Perú: </a:t>
            </a:r>
            <a:r>
              <a:rPr lang="es-CL" sz="2900" b="1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pronto el mismo desafío.</a:t>
            </a:r>
            <a:endParaRPr lang="es-CL" sz="2900" b="1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  <a:p>
            <a:pPr marL="524510" lvl="1" indent="-262255" algn="l">
              <a:lnSpc>
                <a:spcPts val="5220"/>
              </a:lnSpc>
            </a:pPr>
            <a:endParaRPr lang="es-CL" sz="2900" b="1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  <a:p>
            <a:pPr marL="524510" lvl="1" indent="-262255" algn="l">
              <a:lnSpc>
                <a:spcPts val="5220"/>
              </a:lnSpc>
              <a:buFont typeface="Arial" panose="020B0604020202020204"/>
              <a:buChar char="•"/>
            </a:pPr>
            <a:r>
              <a:rPr lang="es-CL" sz="2900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El problema no es generar, sino gestionar.</a:t>
            </a:r>
            <a:endParaRPr lang="es-CL" sz="2900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524510" lvl="1" indent="-262255" algn="l">
              <a:lnSpc>
                <a:spcPts val="5220"/>
              </a:lnSpc>
            </a:pPr>
            <a:endParaRPr lang="es-CL" sz="2900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524510" lvl="1" indent="-262255" algn="l">
              <a:lnSpc>
                <a:spcPts val="5220"/>
              </a:lnSpc>
              <a:buFont typeface="Arial" panose="020B0604020202020204"/>
              <a:buChar char="•"/>
            </a:pPr>
            <a:r>
              <a:rPr lang="es-CL" sz="2900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El BESS es la póliza de seguro del sistema eléctrico moderno</a:t>
            </a:r>
            <a:endParaRPr lang="es-CL" sz="2900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7" name="Freeform 7"/>
          <p:cNvSpPr/>
          <p:nvPr/>
        </p:nvSpPr>
        <p:spPr>
          <a:xfrm>
            <a:off x="9372742" y="3912946"/>
            <a:ext cx="8823833" cy="4577363"/>
          </a:xfrm>
          <a:custGeom>
            <a:avLst/>
            <a:gdLst/>
            <a:ahLst/>
            <a:cxnLst/>
            <a:rect l="l" t="t" r="r" b="b"/>
            <a:pathLst>
              <a:path w="8823833" h="4577363">
                <a:moveTo>
                  <a:pt x="0" y="0"/>
                </a:moveTo>
                <a:lnTo>
                  <a:pt x="8823833" y="0"/>
                </a:lnTo>
                <a:lnTo>
                  <a:pt x="8823833" y="4577363"/>
                </a:lnTo>
                <a:lnTo>
                  <a:pt x="0" y="45773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lang="es-CL" sz="3100" b="1" noProof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03. 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El Caso Chileno — Ley N° 21.505 (2022)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52157" y="2153413"/>
            <a:ext cx="7301060" cy="6933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Reconoce al BESS como </a:t>
            </a:r>
            <a:r>
              <a:rPr lang="es-CL" sz="2900" b="1" u="none" strike="noStrike" noProof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activo del sistema.</a:t>
            </a:r>
            <a:endParaRPr lang="es-CL" sz="2900" b="1" u="none" strike="noStrike" noProof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b="1" u="none" strike="noStrike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Elimina el</a:t>
            </a: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 doble cobro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 (retira e inyecta sin costo).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 Permite remuneraciones por potencia y flexibilidad.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Lección para Perú: </a:t>
            </a: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antes de incentivar, hay que reconocer.</a:t>
            </a:r>
            <a:endParaRPr lang="es-CL" sz="2900" b="1" u="none" strike="noStrike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grpSp>
        <p:nvGrpSpPr>
          <p:cNvPr id="12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3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4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7" name="Freeform 7"/>
          <p:cNvSpPr/>
          <p:nvPr/>
        </p:nvSpPr>
        <p:spPr>
          <a:xfrm>
            <a:off x="11052224" y="2478059"/>
            <a:ext cx="6207076" cy="5762083"/>
          </a:xfrm>
          <a:custGeom>
            <a:avLst/>
            <a:gdLst/>
            <a:ahLst/>
            <a:cxnLst/>
            <a:rect l="l" t="t" r="r" b="b"/>
            <a:pathLst>
              <a:path w="6207076" h="5762083">
                <a:moveTo>
                  <a:pt x="0" y="0"/>
                </a:moveTo>
                <a:lnTo>
                  <a:pt x="6207076" y="0"/>
                </a:lnTo>
                <a:lnTo>
                  <a:pt x="6207076" y="5762083"/>
                </a:lnTo>
                <a:lnTo>
                  <a:pt x="0" y="57620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lang="es-CL" sz="3100" b="1" noProof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04. 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La Revolución del DS N° 70/2023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30590" y="2476904"/>
            <a:ext cx="8742706" cy="5702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Pago por disponibilidad en horas críticas.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Incluye a los BESS como unidades de suficiencia.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Contrato regulatorio de 10 años.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Impacto: De la incertidumbre a la </a:t>
            </a:r>
            <a:r>
              <a:rPr lang="es-CL" sz="2900" u="none" strike="noStrike" noProof="0" dirty="0" err="1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bancabilidad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</p:txBody>
      </p:sp>
      <p:grpSp>
        <p:nvGrpSpPr>
          <p:cNvPr id="11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3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7" name="TextBox 7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lang="es-CL" sz="3100" b="1" noProof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05. 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La Receta de la Rentabilidad — </a:t>
            </a:r>
            <a:r>
              <a:rPr lang="es-CL" sz="3100" b="1" noProof="0" dirty="0" err="1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Stacking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 de Ingresos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81552" y="2110281"/>
            <a:ext cx="9050706" cy="69763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Arbitraje de Precios: 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comprar barato, vender caro (volátil)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Pago por Potencia: 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ingreso estable (10 años garantizados)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Servicios Complementarios: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 frecuencia, tensión, </a:t>
            </a:r>
            <a:r>
              <a:rPr lang="es-CL" sz="2900" u="none" strike="noStrike" noProof="0" dirty="0" err="1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black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 </a:t>
            </a:r>
            <a:r>
              <a:rPr lang="es-CL" sz="2900" u="none" strike="noStrike" noProof="0" dirty="0" err="1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start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La flexibilidad será el </a:t>
            </a: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nuevo </a:t>
            </a:r>
            <a:r>
              <a:rPr lang="es-CL" sz="2900" b="1" u="none" strike="noStrike" noProof="0" dirty="0" err="1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commodity</a:t>
            </a: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 eléctrico.</a:t>
            </a:r>
            <a:endParaRPr lang="es-CL" sz="2900" b="1" u="none" strike="noStrike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584735" y="3021601"/>
            <a:ext cx="8457542" cy="5338823"/>
          </a:xfrm>
          <a:custGeom>
            <a:avLst/>
            <a:gdLst/>
            <a:ahLst/>
            <a:cxnLst/>
            <a:rect l="l" t="t" r="r" b="b"/>
            <a:pathLst>
              <a:path w="8457542" h="5338823">
                <a:moveTo>
                  <a:pt x="0" y="0"/>
                </a:moveTo>
                <a:lnTo>
                  <a:pt x="8457542" y="0"/>
                </a:lnTo>
                <a:lnTo>
                  <a:pt x="8457542" y="5338824"/>
                </a:lnTo>
                <a:lnTo>
                  <a:pt x="0" y="53388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grpSp>
        <p:nvGrpSpPr>
          <p:cNvPr id="11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3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7" name="Freeform 7"/>
          <p:cNvSpPr/>
          <p:nvPr/>
        </p:nvSpPr>
        <p:spPr>
          <a:xfrm>
            <a:off x="11439507" y="3580159"/>
            <a:ext cx="6334143" cy="4294549"/>
          </a:xfrm>
          <a:custGeom>
            <a:avLst/>
            <a:gdLst/>
            <a:ahLst/>
            <a:cxnLst/>
            <a:rect l="l" t="t" r="r" b="b"/>
            <a:pathLst>
              <a:path w="6334143" h="4294549">
                <a:moveTo>
                  <a:pt x="0" y="0"/>
                </a:moveTo>
                <a:lnTo>
                  <a:pt x="6334143" y="0"/>
                </a:lnTo>
                <a:lnTo>
                  <a:pt x="6334143" y="4294548"/>
                </a:lnTo>
                <a:lnTo>
                  <a:pt x="0" y="429454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lang="es-CL" sz="3100" b="1" noProof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06. 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Comparación Chile vs. Perú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1553" y="2110281"/>
            <a:ext cx="8989106" cy="69847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Chile (Potencia de Suficiencia) vs. </a:t>
            </a: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Perú (Potencia Firme).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Modelo: Marginalista (CMI) vs. Administrativo (CBP).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Base: Costo marginal de inversión vs. Potencia firme asignada.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Señal: Inversión evitada vs. Confiabilidad.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Dependencia: Disponibilidad real vs. Asignación ex ante.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Rol del BESS: Ya remunerado vs. En desarrollo.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</p:txBody>
      </p:sp>
      <p:grpSp>
        <p:nvGrpSpPr>
          <p:cNvPr id="11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3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4239" y="16338"/>
            <a:ext cx="2357717" cy="1093564"/>
            <a:chOff x="0" y="0"/>
            <a:chExt cx="3143622" cy="1458086"/>
          </a:xfrm>
        </p:grpSpPr>
        <p:sp>
          <p:nvSpPr>
            <p:cNvPr id="3" name="Freeform 3" descr="Imagen que contiene reloj  Descripción generada automáticamente"/>
            <p:cNvSpPr/>
            <p:nvPr/>
          </p:nvSpPr>
          <p:spPr>
            <a:xfrm>
              <a:off x="0" y="0"/>
              <a:ext cx="3143631" cy="1458087"/>
            </a:xfrm>
            <a:custGeom>
              <a:avLst/>
              <a:gdLst/>
              <a:ahLst/>
              <a:cxnLst/>
              <a:rect l="l" t="t" r="r" b="b"/>
              <a:pathLst>
                <a:path w="3143631" h="1458087">
                  <a:moveTo>
                    <a:pt x="0" y="0"/>
                  </a:moveTo>
                  <a:lnTo>
                    <a:pt x="3143631" y="0"/>
                  </a:lnTo>
                  <a:lnTo>
                    <a:pt x="3143631" y="1458087"/>
                  </a:lnTo>
                  <a:lnTo>
                    <a:pt x="0" y="14580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37"/>
              </a:stretch>
            </a:blip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6" name="AutoShape 6"/>
          <p:cNvSpPr/>
          <p:nvPr/>
        </p:nvSpPr>
        <p:spPr>
          <a:xfrm rot="9501">
            <a:off x="516117" y="2150475"/>
            <a:ext cx="17257566" cy="0"/>
          </a:xfrm>
          <a:prstGeom prst="line">
            <a:avLst/>
          </a:prstGeom>
          <a:ln w="28575" cap="rnd">
            <a:solidFill>
              <a:srgbClr val="4AB6B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/>
          </a:p>
        </p:txBody>
      </p:sp>
      <p:sp>
        <p:nvSpPr>
          <p:cNvPr id="7" name="Freeform 7"/>
          <p:cNvSpPr/>
          <p:nvPr/>
        </p:nvSpPr>
        <p:spPr>
          <a:xfrm>
            <a:off x="11852261" y="2764875"/>
            <a:ext cx="5407039" cy="5407039"/>
          </a:xfrm>
          <a:custGeom>
            <a:avLst/>
            <a:gdLst/>
            <a:ahLst/>
            <a:cxnLst/>
            <a:rect l="l" t="t" r="r" b="b"/>
            <a:pathLst>
              <a:path w="5407039" h="5407039">
                <a:moveTo>
                  <a:pt x="0" y="0"/>
                </a:moveTo>
                <a:lnTo>
                  <a:pt x="5407039" y="0"/>
                </a:lnTo>
                <a:lnTo>
                  <a:pt x="5407039" y="5407039"/>
                </a:lnTo>
                <a:lnTo>
                  <a:pt x="0" y="540703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L"/>
          </a:p>
        </p:txBody>
      </p:sp>
      <p:sp>
        <p:nvSpPr>
          <p:cNvPr id="8" name="TextBox 8"/>
          <p:cNvSpPr txBox="1"/>
          <p:nvPr/>
        </p:nvSpPr>
        <p:spPr>
          <a:xfrm>
            <a:off x="629625" y="1184082"/>
            <a:ext cx="17026950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lang="es-CL" sz="3100" b="1" noProof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07. </a:t>
            </a:r>
            <a:r>
              <a:rPr lang="es-CL" sz="3100" b="1" noProof="0" dirty="0">
                <a:solidFill>
                  <a:srgbClr val="454545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¿Qué podría adoptar Perú?</a:t>
            </a:r>
            <a:endParaRPr lang="es-CL" sz="3100" b="1" noProof="0" dirty="0">
              <a:solidFill>
                <a:srgbClr val="454545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1553" y="2110281"/>
            <a:ext cx="8363347" cy="76259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b="1" u="none" strike="noStrike" noProof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Eliminar barreras regulatorias (doble cobro, categoría del BESS).</a:t>
            </a:r>
            <a:endParaRPr lang="es-CL" sz="2900" b="1" u="none" strike="noStrike" noProof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b="1" u="none" strike="noStrike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Definir Potencia Firme bajo criterios ELCC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Incluir almacenamiento en el CBP.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"/>
                <a:cs typeface="Montserrat"/>
                <a:sym typeface="Montserrat"/>
              </a:rPr>
              <a:t>Adoptar modelo híbrido: eficiencia marginal + confiabilidad.</a:t>
            </a: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algn="l">
              <a:lnSpc>
                <a:spcPts val="4950"/>
              </a:lnSpc>
              <a:spcBef>
                <a:spcPct val="0"/>
              </a:spcBef>
            </a:pPr>
            <a:endParaRPr lang="es-CL" sz="2900" u="none" strike="noStrike" noProof="0" dirty="0">
              <a:solidFill>
                <a:srgbClr val="000000"/>
              </a:solidFill>
              <a:latin typeface="Bookman Old Style" panose="02050604050505020204"/>
              <a:ea typeface="Montserrat"/>
              <a:cs typeface="Montserrat"/>
            </a:endParaRPr>
          </a:p>
          <a:p>
            <a:pPr marL="497205" lvl="1" indent="-248285" algn="l">
              <a:lnSpc>
                <a:spcPts val="4950"/>
              </a:lnSpc>
              <a:spcBef>
                <a:spcPct val="0"/>
              </a:spcBef>
              <a:buFont typeface="Arial" panose="020B0604020202020204"/>
              <a:buChar char="•"/>
            </a:pPr>
            <a:r>
              <a:rPr lang="es-CL" sz="2900" b="1" u="none" strike="noStrike" noProof="0" dirty="0">
                <a:solidFill>
                  <a:srgbClr val="000000"/>
                </a:solidFill>
                <a:latin typeface="Bookman Old Style" panose="02050604050505020204"/>
                <a:ea typeface="Montserrat Bold"/>
                <a:cs typeface="Montserrat Bold"/>
                <a:sym typeface="Montserrat Bold"/>
              </a:rPr>
              <a:t>No hay inversión sin señal de precio estable.</a:t>
            </a:r>
            <a:endParaRPr lang="es-CL" sz="2900" b="1" u="none" strike="noStrike" noProof="0" dirty="0">
              <a:solidFill>
                <a:srgbClr val="000000"/>
              </a:solidFill>
              <a:latin typeface="Bookman Old Style" panose="02050604050505020204"/>
              <a:ea typeface="Montserrat Bold"/>
              <a:cs typeface="Montserrat Bold"/>
            </a:endParaRPr>
          </a:p>
        </p:txBody>
      </p:sp>
      <p:grpSp>
        <p:nvGrpSpPr>
          <p:cNvPr id="11" name="Group 4"/>
          <p:cNvGrpSpPr/>
          <p:nvPr/>
        </p:nvGrpSpPr>
        <p:grpSpPr>
          <a:xfrm>
            <a:off x="0" y="9909000"/>
            <a:ext cx="18289800" cy="378000"/>
            <a:chOff x="0" y="0"/>
            <a:chExt cx="24386400" cy="504000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24386412" cy="504063"/>
            </a:xfrm>
            <a:custGeom>
              <a:avLst/>
              <a:gdLst/>
              <a:ahLst/>
              <a:cxnLst/>
              <a:rect l="l" t="t" r="r" b="b"/>
              <a:pathLst>
                <a:path w="24386412" h="504063">
                  <a:moveTo>
                    <a:pt x="0" y="0"/>
                  </a:moveTo>
                  <a:lnTo>
                    <a:pt x="24386412" y="0"/>
                  </a:lnTo>
                  <a:lnTo>
                    <a:pt x="24386412" y="504063"/>
                  </a:lnTo>
                  <a:lnTo>
                    <a:pt x="0" y="504063"/>
                  </a:lnTo>
                  <a:close/>
                </a:path>
              </a:pathLst>
            </a:custGeom>
            <a:solidFill>
              <a:srgbClr val="4AB6BE"/>
            </a:solidFill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13" name="TextBox 9"/>
          <p:cNvSpPr txBox="1"/>
          <p:nvPr/>
        </p:nvSpPr>
        <p:spPr>
          <a:xfrm>
            <a:off x="91425" y="9899309"/>
            <a:ext cx="18105150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s-CL" sz="2300" noProof="0" dirty="0">
                <a:solidFill>
                  <a:srgbClr val="0D0408"/>
                </a:solidFill>
                <a:latin typeface="Bookman Old Style" panose="02050604050505020204" pitchFamily="18" charset="0"/>
                <a:ea typeface="Montserrat"/>
                <a:cs typeface="Montserrat"/>
                <a:sym typeface="Montserrat"/>
              </a:rPr>
              <a:t>Regulación y Oportunidades del BESS en el Perú (Caso chileno como referencia)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735</Words>
  <Application>Microsoft Office PowerPoint</Application>
  <PresentationFormat>Custom</PresentationFormat>
  <Paragraphs>100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Bookman Old Style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Regulación y Oportunidades del BESS en el Perú (Caso chileno como referencia)</dc:title>
  <dc:creator/>
  <cp:lastModifiedBy>Quillahuaman Ttito Dushan Willy</cp:lastModifiedBy>
  <cp:revision>92</cp:revision>
  <dcterms:created xsi:type="dcterms:W3CDTF">2006-08-16T00:00:00Z</dcterms:created>
  <dcterms:modified xsi:type="dcterms:W3CDTF">2025-10-24T13:25:09Z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2E49C6C2DCB643CB82C295B911A08BD9_13</vt:lpwstr>
  </property>
  <property fmtid="{D5CDD505-2E9C-101B-9397-08002B2CF9AE}" pid="3" name="KSOProductBuildVer">
    <vt:lpwstr>1033-12.2.0.23131</vt:lpwstr>
  </property>
</Properties>
</file>