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81" r:id="rId2"/>
    <p:sldId id="256" r:id="rId3"/>
    <p:sldId id="275" r:id="rId4"/>
    <p:sldId id="277" r:id="rId5"/>
    <p:sldId id="263" r:id="rId6"/>
    <p:sldId id="280" r:id="rId7"/>
    <p:sldId id="269" r:id="rId8"/>
    <p:sldId id="264" r:id="rId9"/>
    <p:sldId id="265" r:id="rId10"/>
    <p:sldId id="266" r:id="rId11"/>
    <p:sldId id="270" r:id="rId12"/>
    <p:sldId id="258" r:id="rId13"/>
    <p:sldId id="272" r:id="rId14"/>
    <p:sldId id="274" r:id="rId15"/>
    <p:sldId id="271" r:id="rId16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RESENTACION%20RND%202025\PRESENTACION\Informaci&#243;n%20RN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RESENTACION%20RND%202025\PRESENTACION\Informaci&#243;n%20RN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RESENTACION%20RND%202025\PRESENTACION\Informaci&#243;n%20RND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RESENTACION%20RND%202025\ULTIMO\Informaci&#243;n%20RND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556807838008611E-2"/>
          <c:y val="4.2488730079756357E-2"/>
          <c:w val="0.86480156135310593"/>
          <c:h val="0.75302629396776577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Hoja1!$E$2</c:f>
              <c:strCache>
                <c:ptCount val="1"/>
                <c:pt idx="0">
                  <c:v>Cantidad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Hoja1!$A$3:$A$48</c:f>
              <c:numCache>
                <c:formatCode>mmm\-yy</c:formatCode>
                <c:ptCount val="46"/>
                <c:pt idx="0">
                  <c:v>43101</c:v>
                </c:pt>
                <c:pt idx="1">
                  <c:v>43160</c:v>
                </c:pt>
                <c:pt idx="2">
                  <c:v>43221</c:v>
                </c:pt>
                <c:pt idx="3">
                  <c:v>43282</c:v>
                </c:pt>
                <c:pt idx="4">
                  <c:v>43344</c:v>
                </c:pt>
                <c:pt idx="5">
                  <c:v>43405</c:v>
                </c:pt>
                <c:pt idx="6">
                  <c:v>43466</c:v>
                </c:pt>
                <c:pt idx="7">
                  <c:v>43525</c:v>
                </c:pt>
                <c:pt idx="8">
                  <c:v>43586</c:v>
                </c:pt>
                <c:pt idx="9">
                  <c:v>43647</c:v>
                </c:pt>
                <c:pt idx="10">
                  <c:v>43709</c:v>
                </c:pt>
                <c:pt idx="11">
                  <c:v>43770</c:v>
                </c:pt>
                <c:pt idx="12">
                  <c:v>43831</c:v>
                </c:pt>
                <c:pt idx="13">
                  <c:v>43891</c:v>
                </c:pt>
                <c:pt idx="14">
                  <c:v>43952</c:v>
                </c:pt>
                <c:pt idx="15">
                  <c:v>44013</c:v>
                </c:pt>
                <c:pt idx="16">
                  <c:v>44075</c:v>
                </c:pt>
                <c:pt idx="17">
                  <c:v>44136</c:v>
                </c:pt>
                <c:pt idx="18">
                  <c:v>44197</c:v>
                </c:pt>
                <c:pt idx="19">
                  <c:v>44256</c:v>
                </c:pt>
                <c:pt idx="20">
                  <c:v>44317</c:v>
                </c:pt>
                <c:pt idx="21">
                  <c:v>44378</c:v>
                </c:pt>
                <c:pt idx="22">
                  <c:v>44440</c:v>
                </c:pt>
                <c:pt idx="23">
                  <c:v>44501</c:v>
                </c:pt>
                <c:pt idx="24">
                  <c:v>44562</c:v>
                </c:pt>
                <c:pt idx="25">
                  <c:v>44621</c:v>
                </c:pt>
                <c:pt idx="26">
                  <c:v>44682</c:v>
                </c:pt>
                <c:pt idx="27">
                  <c:v>44743</c:v>
                </c:pt>
                <c:pt idx="28">
                  <c:v>44805</c:v>
                </c:pt>
                <c:pt idx="29">
                  <c:v>44866</c:v>
                </c:pt>
                <c:pt idx="30">
                  <c:v>44927</c:v>
                </c:pt>
                <c:pt idx="31">
                  <c:v>44986</c:v>
                </c:pt>
                <c:pt idx="32">
                  <c:v>45047</c:v>
                </c:pt>
                <c:pt idx="33">
                  <c:v>45108</c:v>
                </c:pt>
                <c:pt idx="34">
                  <c:v>45170</c:v>
                </c:pt>
                <c:pt idx="35">
                  <c:v>45231</c:v>
                </c:pt>
                <c:pt idx="36">
                  <c:v>45292</c:v>
                </c:pt>
                <c:pt idx="37">
                  <c:v>45352</c:v>
                </c:pt>
                <c:pt idx="38">
                  <c:v>45413</c:v>
                </c:pt>
                <c:pt idx="39">
                  <c:v>45474</c:v>
                </c:pt>
                <c:pt idx="40">
                  <c:v>45536</c:v>
                </c:pt>
                <c:pt idx="41">
                  <c:v>45597</c:v>
                </c:pt>
                <c:pt idx="42">
                  <c:v>45658</c:v>
                </c:pt>
                <c:pt idx="43">
                  <c:v>45717</c:v>
                </c:pt>
                <c:pt idx="44">
                  <c:v>45778</c:v>
                </c:pt>
                <c:pt idx="45">
                  <c:v>45839</c:v>
                </c:pt>
              </c:numCache>
            </c:numRef>
          </c:cat>
          <c:val>
            <c:numRef>
              <c:f>Hoja1!$E$3:$E$48</c:f>
              <c:numCache>
                <c:formatCode>General</c:formatCode>
                <c:ptCount val="46"/>
                <c:pt idx="0">
                  <c:v>3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0</c:v>
                </c:pt>
                <c:pt idx="5">
                  <c:v>4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2</c:v>
                </c:pt>
                <c:pt idx="11">
                  <c:v>2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4</c:v>
                </c:pt>
                <c:pt idx="22">
                  <c:v>1</c:v>
                </c:pt>
                <c:pt idx="23">
                  <c:v>3</c:v>
                </c:pt>
                <c:pt idx="24">
                  <c:v>3</c:v>
                </c:pt>
                <c:pt idx="25">
                  <c:v>2</c:v>
                </c:pt>
                <c:pt idx="26">
                  <c:v>4</c:v>
                </c:pt>
                <c:pt idx="27">
                  <c:v>5</c:v>
                </c:pt>
                <c:pt idx="28">
                  <c:v>5</c:v>
                </c:pt>
                <c:pt idx="29">
                  <c:v>5</c:v>
                </c:pt>
                <c:pt idx="30">
                  <c:v>5</c:v>
                </c:pt>
                <c:pt idx="31">
                  <c:v>8</c:v>
                </c:pt>
                <c:pt idx="32">
                  <c:v>7</c:v>
                </c:pt>
                <c:pt idx="33">
                  <c:v>15</c:v>
                </c:pt>
                <c:pt idx="34">
                  <c:v>28</c:v>
                </c:pt>
                <c:pt idx="35">
                  <c:v>21</c:v>
                </c:pt>
                <c:pt idx="36">
                  <c:v>46</c:v>
                </c:pt>
                <c:pt idx="37">
                  <c:v>27</c:v>
                </c:pt>
                <c:pt idx="38">
                  <c:v>16</c:v>
                </c:pt>
                <c:pt idx="39">
                  <c:v>17</c:v>
                </c:pt>
                <c:pt idx="40">
                  <c:v>21</c:v>
                </c:pt>
                <c:pt idx="41">
                  <c:v>21</c:v>
                </c:pt>
                <c:pt idx="42">
                  <c:v>32</c:v>
                </c:pt>
                <c:pt idx="43">
                  <c:v>31</c:v>
                </c:pt>
                <c:pt idx="44">
                  <c:v>27</c:v>
                </c:pt>
                <c:pt idx="45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11-45F5-BB96-1088884156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70116416"/>
        <c:axId val="87011401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Hoja1!$C$2</c15:sqref>
                        </c15:formulaRef>
                      </c:ext>
                    </c:extLst>
                    <c:strCache>
                      <c:ptCount val="1"/>
                      <c:pt idx="0">
                        <c:v>Energía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Hoja1!$C$3:$C$48</c15:sqref>
                        </c15:formulaRef>
                      </c:ext>
                    </c:extLst>
                    <c:numCache>
                      <c:formatCode>_-* #,##0.0_-;\-* #,##0.0_-;_-* "-"??_-;_-@_-</c:formatCode>
                      <c:ptCount val="46"/>
                      <c:pt idx="0">
                        <c:v>796.60569292330001</c:v>
                      </c:pt>
                      <c:pt idx="1">
                        <c:v>1648.8508055292</c:v>
                      </c:pt>
                      <c:pt idx="2">
                        <c:v>297.20642533900002</c:v>
                      </c:pt>
                      <c:pt idx="3">
                        <c:v>163.81398584320002</c:v>
                      </c:pt>
                      <c:pt idx="4">
                        <c:v>0</c:v>
                      </c:pt>
                      <c:pt idx="5">
                        <c:v>1578.7272329375</c:v>
                      </c:pt>
                      <c:pt idx="6">
                        <c:v>1520.3192985083999</c:v>
                      </c:pt>
                      <c:pt idx="7">
                        <c:v>1442.5243432703001</c:v>
                      </c:pt>
                      <c:pt idx="8">
                        <c:v>1610.4778245189</c:v>
                      </c:pt>
                      <c:pt idx="9">
                        <c:v>1558.6239086314001</c:v>
                      </c:pt>
                      <c:pt idx="10">
                        <c:v>1431.6437754061001</c:v>
                      </c:pt>
                      <c:pt idx="11">
                        <c:v>1564.5140894967001</c:v>
                      </c:pt>
                      <c:pt idx="12">
                        <c:v>1697.5872909155</c:v>
                      </c:pt>
                      <c:pt idx="13">
                        <c:v>1863.6052972376001</c:v>
                      </c:pt>
                      <c:pt idx="14">
                        <c:v>1227.4611156553001</c:v>
                      </c:pt>
                      <c:pt idx="15">
                        <c:v>1218.5827074725</c:v>
                      </c:pt>
                      <c:pt idx="16">
                        <c:v>1072.6048066984001</c:v>
                      </c:pt>
                      <c:pt idx="17">
                        <c:v>1075.0825520298999</c:v>
                      </c:pt>
                      <c:pt idx="18">
                        <c:v>2078.4462092469998</c:v>
                      </c:pt>
                      <c:pt idx="19">
                        <c:v>2269.6134123790998</c:v>
                      </c:pt>
                      <c:pt idx="20">
                        <c:v>2210.5615956636998</c:v>
                      </c:pt>
                      <c:pt idx="21">
                        <c:v>3360.2977920976</c:v>
                      </c:pt>
                      <c:pt idx="22">
                        <c:v>188.1249313813</c:v>
                      </c:pt>
                      <c:pt idx="23">
                        <c:v>759.72099115250023</c:v>
                      </c:pt>
                      <c:pt idx="24">
                        <c:v>3029.11</c:v>
                      </c:pt>
                      <c:pt idx="25">
                        <c:v>1739.8535586286</c:v>
                      </c:pt>
                      <c:pt idx="26">
                        <c:v>4723.3737623510997</c:v>
                      </c:pt>
                      <c:pt idx="27">
                        <c:v>5546.03</c:v>
                      </c:pt>
                      <c:pt idx="28">
                        <c:v>6376.59</c:v>
                      </c:pt>
                      <c:pt idx="29">
                        <c:v>4099.4399999999996</c:v>
                      </c:pt>
                      <c:pt idx="30">
                        <c:v>5138.8599999999997</c:v>
                      </c:pt>
                      <c:pt idx="31">
                        <c:v>27219.73940062839</c:v>
                      </c:pt>
                      <c:pt idx="32">
                        <c:v>10540.4956229217</c:v>
                      </c:pt>
                      <c:pt idx="33">
                        <c:v>18183.811888830398</c:v>
                      </c:pt>
                      <c:pt idx="34">
                        <c:v>21172.12</c:v>
                      </c:pt>
                      <c:pt idx="35">
                        <c:v>20861.25</c:v>
                      </c:pt>
                      <c:pt idx="36">
                        <c:v>31581.969520233495</c:v>
                      </c:pt>
                      <c:pt idx="37">
                        <c:v>22405.532360158501</c:v>
                      </c:pt>
                      <c:pt idx="38">
                        <c:v>10516.386267594404</c:v>
                      </c:pt>
                      <c:pt idx="39">
                        <c:v>7222.91</c:v>
                      </c:pt>
                      <c:pt idx="40">
                        <c:v>15210.024597396903</c:v>
                      </c:pt>
                      <c:pt idx="41">
                        <c:v>5819.0923996619986</c:v>
                      </c:pt>
                      <c:pt idx="42">
                        <c:v>9270.7112338032985</c:v>
                      </c:pt>
                      <c:pt idx="43">
                        <c:v>13795.674355520405</c:v>
                      </c:pt>
                      <c:pt idx="44">
                        <c:v>18408.3757345589</c:v>
                      </c:pt>
                      <c:pt idx="45">
                        <c:v>10413.33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F111-45F5-BB96-108888415604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Hoja1!$D$2</c15:sqref>
                        </c15:formulaRef>
                      </c:ext>
                    </c:extLst>
                    <c:strCache>
                      <c:ptCount val="1"/>
                      <c:pt idx="0">
                        <c:v>Valorización Energía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Hoja1!$D$3:$D$48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46"/>
                      <c:pt idx="0">
                        <c:v>17.991532339881303</c:v>
                      </c:pt>
                      <c:pt idx="1">
                        <c:v>30.243249507795401</c:v>
                      </c:pt>
                      <c:pt idx="2">
                        <c:v>9.2002533896613006</c:v>
                      </c:pt>
                      <c:pt idx="3">
                        <c:v>7.4704313081361997</c:v>
                      </c:pt>
                      <c:pt idx="4">
                        <c:v>0</c:v>
                      </c:pt>
                      <c:pt idx="5">
                        <c:v>43.183065628761192</c:v>
                      </c:pt>
                      <c:pt idx="6">
                        <c:v>39.696448350405596</c:v>
                      </c:pt>
                      <c:pt idx="7">
                        <c:v>26.053512496553797</c:v>
                      </c:pt>
                      <c:pt idx="8">
                        <c:v>46.359673025771997</c:v>
                      </c:pt>
                      <c:pt idx="9">
                        <c:v>49.172631251717995</c:v>
                      </c:pt>
                      <c:pt idx="10">
                        <c:v>48.985020209007196</c:v>
                      </c:pt>
                      <c:pt idx="11">
                        <c:v>52.785179982221003</c:v>
                      </c:pt>
                      <c:pt idx="12">
                        <c:v>47.399302492740098</c:v>
                      </c:pt>
                      <c:pt idx="13">
                        <c:v>29.778914174756999</c:v>
                      </c:pt>
                      <c:pt idx="14">
                        <c:v>22.058455656594202</c:v>
                      </c:pt>
                      <c:pt idx="15">
                        <c:v>40.425745208733701</c:v>
                      </c:pt>
                      <c:pt idx="16">
                        <c:v>49.616435265658801</c:v>
                      </c:pt>
                      <c:pt idx="17">
                        <c:v>65.194760822604707</c:v>
                      </c:pt>
                      <c:pt idx="18">
                        <c:v>53.1014533063966</c:v>
                      </c:pt>
                      <c:pt idx="19">
                        <c:v>69.437602183219397</c:v>
                      </c:pt>
                      <c:pt idx="20">
                        <c:v>111.54023206960989</c:v>
                      </c:pt>
                      <c:pt idx="21">
                        <c:v>332.94255999296104</c:v>
                      </c:pt>
                      <c:pt idx="22">
                        <c:v>22.698801917340901</c:v>
                      </c:pt>
                      <c:pt idx="23">
                        <c:v>71.759664968392912</c:v>
                      </c:pt>
                      <c:pt idx="24">
                        <c:v>302.67788000000002</c:v>
                      </c:pt>
                      <c:pt idx="25">
                        <c:v>162.367442300709</c:v>
                      </c:pt>
                      <c:pt idx="26">
                        <c:v>509.33760021679649</c:v>
                      </c:pt>
                      <c:pt idx="27">
                        <c:v>719.62045999999998</c:v>
                      </c:pt>
                      <c:pt idx="28">
                        <c:v>813.64536999999996</c:v>
                      </c:pt>
                      <c:pt idx="29">
                        <c:v>1497.37093</c:v>
                      </c:pt>
                      <c:pt idx="30">
                        <c:v>624.56060000000002</c:v>
                      </c:pt>
                      <c:pt idx="31">
                        <c:v>3765.482647552556</c:v>
                      </c:pt>
                      <c:pt idx="32">
                        <c:v>2419.2283651684384</c:v>
                      </c:pt>
                      <c:pt idx="33">
                        <c:v>10420.583715531053</c:v>
                      </c:pt>
                      <c:pt idx="34">
                        <c:v>15612.89107</c:v>
                      </c:pt>
                      <c:pt idx="35">
                        <c:v>2440.5884300000002</c:v>
                      </c:pt>
                      <c:pt idx="36">
                        <c:v>3966.0186080417948</c:v>
                      </c:pt>
                      <c:pt idx="37">
                        <c:v>2288.1618802545668</c:v>
                      </c:pt>
                      <c:pt idx="38">
                        <c:v>1075.797643085036</c:v>
                      </c:pt>
                      <c:pt idx="39">
                        <c:v>957.40443999999991</c:v>
                      </c:pt>
                      <c:pt idx="40">
                        <c:v>1897.0045967871226</c:v>
                      </c:pt>
                      <c:pt idx="41">
                        <c:v>620.91485478312916</c:v>
                      </c:pt>
                      <c:pt idx="42">
                        <c:v>1226.2468526137945</c:v>
                      </c:pt>
                      <c:pt idx="43">
                        <c:v>1654.1055152634294</c:v>
                      </c:pt>
                      <c:pt idx="44">
                        <c:v>2400.8514795572182</c:v>
                      </c:pt>
                      <c:pt idx="45">
                        <c:v>1089.8322000000001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F111-45F5-BB96-108888415604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Hoja1!$B$2</c15:sqref>
                        </c15:formulaRef>
                      </c:ext>
                    </c:extLst>
                    <c:strCache>
                      <c:ptCount val="1"/>
                      <c:pt idx="0">
                        <c:v>Nomenclatura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Hoja1!$B$3:$B$48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0</c:v>
                      </c:pt>
                      <c:pt idx="25">
                        <c:v>0</c:v>
                      </c:pt>
                      <c:pt idx="26">
                        <c:v>0</c:v>
                      </c:pt>
                      <c:pt idx="27">
                        <c:v>0</c:v>
                      </c:pt>
                      <c:pt idx="28">
                        <c:v>0</c:v>
                      </c:pt>
                      <c:pt idx="29">
                        <c:v>0</c:v>
                      </c:pt>
                      <c:pt idx="30">
                        <c:v>0</c:v>
                      </c:pt>
                      <c:pt idx="31">
                        <c:v>0</c:v>
                      </c:pt>
                      <c:pt idx="32">
                        <c:v>0</c:v>
                      </c:pt>
                      <c:pt idx="33">
                        <c:v>0</c:v>
                      </c:pt>
                      <c:pt idx="34">
                        <c:v>0</c:v>
                      </c:pt>
                      <c:pt idx="35">
                        <c:v>0</c:v>
                      </c:pt>
                      <c:pt idx="36">
                        <c:v>0</c:v>
                      </c:pt>
                      <c:pt idx="37">
                        <c:v>0</c:v>
                      </c:pt>
                      <c:pt idx="38">
                        <c:v>0</c:v>
                      </c:pt>
                      <c:pt idx="39">
                        <c:v>0</c:v>
                      </c:pt>
                      <c:pt idx="40">
                        <c:v>0</c:v>
                      </c:pt>
                      <c:pt idx="41">
                        <c:v>0</c:v>
                      </c:pt>
                      <c:pt idx="42">
                        <c:v>0</c:v>
                      </c:pt>
                      <c:pt idx="43">
                        <c:v>0</c:v>
                      </c:pt>
                      <c:pt idx="44">
                        <c:v>0</c:v>
                      </c:pt>
                      <c:pt idx="45">
                        <c:v>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F111-45F5-BB96-108888415604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4"/>
          <c:order val="4"/>
          <c:tx>
            <c:strRef>
              <c:f>Hoja1!$F$2</c:f>
              <c:strCache>
                <c:ptCount val="1"/>
                <c:pt idx="0">
                  <c:v>Cmg</c:v>
                </c:pt>
              </c:strCache>
            </c:strRef>
          </c:tx>
          <c:spPr>
            <a:ln w="28575" cap="rnd">
              <a:solidFill>
                <a:schemeClr val="accent5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Hoja1!$A$3:$A$48</c:f>
              <c:numCache>
                <c:formatCode>mmm\-yy</c:formatCode>
                <c:ptCount val="46"/>
                <c:pt idx="0">
                  <c:v>43101</c:v>
                </c:pt>
                <c:pt idx="1">
                  <c:v>43160</c:v>
                </c:pt>
                <c:pt idx="2">
                  <c:v>43221</c:v>
                </c:pt>
                <c:pt idx="3">
                  <c:v>43282</c:v>
                </c:pt>
                <c:pt idx="4">
                  <c:v>43344</c:v>
                </c:pt>
                <c:pt idx="5">
                  <c:v>43405</c:v>
                </c:pt>
                <c:pt idx="6">
                  <c:v>43466</c:v>
                </c:pt>
                <c:pt idx="7">
                  <c:v>43525</c:v>
                </c:pt>
                <c:pt idx="8">
                  <c:v>43586</c:v>
                </c:pt>
                <c:pt idx="9">
                  <c:v>43647</c:v>
                </c:pt>
                <c:pt idx="10">
                  <c:v>43709</c:v>
                </c:pt>
                <c:pt idx="11">
                  <c:v>43770</c:v>
                </c:pt>
                <c:pt idx="12">
                  <c:v>43831</c:v>
                </c:pt>
                <c:pt idx="13">
                  <c:v>43891</c:v>
                </c:pt>
                <c:pt idx="14">
                  <c:v>43952</c:v>
                </c:pt>
                <c:pt idx="15">
                  <c:v>44013</c:v>
                </c:pt>
                <c:pt idx="16">
                  <c:v>44075</c:v>
                </c:pt>
                <c:pt idx="17">
                  <c:v>44136</c:v>
                </c:pt>
                <c:pt idx="18">
                  <c:v>44197</c:v>
                </c:pt>
                <c:pt idx="19">
                  <c:v>44256</c:v>
                </c:pt>
                <c:pt idx="20">
                  <c:v>44317</c:v>
                </c:pt>
                <c:pt idx="21">
                  <c:v>44378</c:v>
                </c:pt>
                <c:pt idx="22">
                  <c:v>44440</c:v>
                </c:pt>
                <c:pt idx="23">
                  <c:v>44501</c:v>
                </c:pt>
                <c:pt idx="24">
                  <c:v>44562</c:v>
                </c:pt>
                <c:pt idx="25">
                  <c:v>44621</c:v>
                </c:pt>
                <c:pt idx="26">
                  <c:v>44682</c:v>
                </c:pt>
                <c:pt idx="27">
                  <c:v>44743</c:v>
                </c:pt>
                <c:pt idx="28">
                  <c:v>44805</c:v>
                </c:pt>
                <c:pt idx="29">
                  <c:v>44866</c:v>
                </c:pt>
                <c:pt idx="30">
                  <c:v>44927</c:v>
                </c:pt>
                <c:pt idx="31">
                  <c:v>44986</c:v>
                </c:pt>
                <c:pt idx="32">
                  <c:v>45047</c:v>
                </c:pt>
                <c:pt idx="33">
                  <c:v>45108</c:v>
                </c:pt>
                <c:pt idx="34">
                  <c:v>45170</c:v>
                </c:pt>
                <c:pt idx="35">
                  <c:v>45231</c:v>
                </c:pt>
                <c:pt idx="36">
                  <c:v>45292</c:v>
                </c:pt>
                <c:pt idx="37">
                  <c:v>45352</c:v>
                </c:pt>
                <c:pt idx="38">
                  <c:v>45413</c:v>
                </c:pt>
                <c:pt idx="39">
                  <c:v>45474</c:v>
                </c:pt>
                <c:pt idx="40">
                  <c:v>45536</c:v>
                </c:pt>
                <c:pt idx="41">
                  <c:v>45597</c:v>
                </c:pt>
                <c:pt idx="42">
                  <c:v>45658</c:v>
                </c:pt>
                <c:pt idx="43">
                  <c:v>45717</c:v>
                </c:pt>
                <c:pt idx="44">
                  <c:v>45778</c:v>
                </c:pt>
                <c:pt idx="45">
                  <c:v>45839</c:v>
                </c:pt>
              </c:numCache>
            </c:numRef>
          </c:cat>
          <c:val>
            <c:numRef>
              <c:f>Hoja1!$F$3:$F$48</c:f>
              <c:numCache>
                <c:formatCode>_(* #,##0.00_);_(* \(#,##0.00\);_(* "-"??_);_(@_)</c:formatCode>
                <c:ptCount val="46"/>
                <c:pt idx="0">
                  <c:v>6.3304060990671163</c:v>
                </c:pt>
                <c:pt idx="1">
                  <c:v>5.4739187554321216</c:v>
                </c:pt>
                <c:pt idx="2">
                  <c:v>9.1706185796697532</c:v>
                </c:pt>
                <c:pt idx="3">
                  <c:v>15.62</c:v>
                </c:pt>
                <c:pt idx="4">
                  <c:v>9.3824278543307198</c:v>
                </c:pt>
                <c:pt idx="5">
                  <c:v>7.8661501443507831</c:v>
                </c:pt>
                <c:pt idx="6">
                  <c:v>8.0183972912737307</c:v>
                </c:pt>
                <c:pt idx="7">
                  <c:v>5.2758954694871134</c:v>
                </c:pt>
                <c:pt idx="8">
                  <c:v>8.6283444421843551</c:v>
                </c:pt>
                <c:pt idx="9">
                  <c:v>9.3417713061998828</c:v>
                </c:pt>
                <c:pt idx="10">
                  <c:v>10.009267654445074</c:v>
                </c:pt>
                <c:pt idx="11">
                  <c:v>9.8747130935160516</c:v>
                </c:pt>
                <c:pt idx="12">
                  <c:v>8.3238693638762733</c:v>
                </c:pt>
                <c:pt idx="13">
                  <c:v>4.5629825991234405</c:v>
                </c:pt>
                <c:pt idx="14">
                  <c:v>5.1822549671297677</c:v>
                </c:pt>
                <c:pt idx="15">
                  <c:v>9.235581430703192</c:v>
                </c:pt>
                <c:pt idx="16">
                  <c:v>12.448542739881477</c:v>
                </c:pt>
                <c:pt idx="17">
                  <c:v>16.851576821137254</c:v>
                </c:pt>
                <c:pt idx="18">
                  <c:v>7.1768880109150963</c:v>
                </c:pt>
                <c:pt idx="19">
                  <c:v>8.1522424174306423</c:v>
                </c:pt>
                <c:pt idx="20">
                  <c:v>12.694877888186962</c:v>
                </c:pt>
                <c:pt idx="21">
                  <c:v>24.234086266791131</c:v>
                </c:pt>
                <c:pt idx="22">
                  <c:v>27.742754707648398</c:v>
                </c:pt>
                <c:pt idx="23">
                  <c:v>23.275194368783186</c:v>
                </c:pt>
                <c:pt idx="24">
                  <c:v>25.749750448028713</c:v>
                </c:pt>
                <c:pt idx="25">
                  <c:v>22.210587499418871</c:v>
                </c:pt>
                <c:pt idx="26">
                  <c:v>28.883714123019317</c:v>
                </c:pt>
                <c:pt idx="27">
                  <c:v>32.540588193702511</c:v>
                </c:pt>
                <c:pt idx="28">
                  <c:v>31.705187035686293</c:v>
                </c:pt>
                <c:pt idx="29">
                  <c:v>84.965925817062214</c:v>
                </c:pt>
                <c:pt idx="30">
                  <c:v>30.788923963420231</c:v>
                </c:pt>
                <c:pt idx="31">
                  <c:v>34.274524232460841</c:v>
                </c:pt>
                <c:pt idx="32">
                  <c:v>57.268981194294525</c:v>
                </c:pt>
                <c:pt idx="33">
                  <c:v>149.25326413633374</c:v>
                </c:pt>
                <c:pt idx="34">
                  <c:v>179.1296956047174</c:v>
                </c:pt>
                <c:pt idx="35">
                  <c:v>30.417898494286902</c:v>
                </c:pt>
                <c:pt idx="36">
                  <c:v>30.702872241764641</c:v>
                </c:pt>
                <c:pt idx="37">
                  <c:v>26.565737368625655</c:v>
                </c:pt>
                <c:pt idx="38">
                  <c:v>27.240001375074335</c:v>
                </c:pt>
                <c:pt idx="39">
                  <c:v>34.532801117880872</c:v>
                </c:pt>
                <c:pt idx="40">
                  <c:v>31.24423957819155</c:v>
                </c:pt>
                <c:pt idx="41">
                  <c:v>28.325403244418393</c:v>
                </c:pt>
                <c:pt idx="42">
                  <c:v>34.575611937434303</c:v>
                </c:pt>
                <c:pt idx="43">
                  <c:v>29.549592715525336</c:v>
                </c:pt>
                <c:pt idx="44">
                  <c:v>23.897339015723389</c:v>
                </c:pt>
                <c:pt idx="45">
                  <c:v>28.109748895287193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111-45F5-BB96-1088884156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4291663"/>
        <c:axId val="2134289263"/>
      </c:lineChart>
      <c:dateAx>
        <c:axId val="870116416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870114016"/>
        <c:crosses val="autoZero"/>
        <c:auto val="1"/>
        <c:lblOffset val="100"/>
        <c:baseTimeUnit val="months"/>
      </c:dateAx>
      <c:valAx>
        <c:axId val="8701140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PE"/>
                  <a:t>Cantidad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s-P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870116416"/>
        <c:crosses val="autoZero"/>
        <c:crossBetween val="between"/>
      </c:valAx>
      <c:valAx>
        <c:axId val="2134289263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PE"/>
                  <a:t>$/MWh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s-PE"/>
            </a:p>
          </c:txPr>
        </c:title>
        <c:numFmt formatCode="_(* #,##0_);_(* \(#,##0\);_(* &quot;-&quot;_);_(@_)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134291663"/>
        <c:crosses val="max"/>
        <c:crossBetween val="between"/>
      </c:valAx>
      <c:dateAx>
        <c:axId val="2134291663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2134289263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rgbClr val="002060"/>
          </a:solidFill>
        </a:defRPr>
      </a:pPr>
      <a:endParaRPr lang="es-P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502033498800012E-2"/>
          <c:y val="0.15976756315417237"/>
          <c:w val="0.81100935895274229"/>
          <c:h val="0.635747587824141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Hoja1!$C$2</c:f>
              <c:strCache>
                <c:ptCount val="1"/>
                <c:pt idx="0">
                  <c:v>Energía</c:v>
                </c:pt>
              </c:strCache>
              <c:extLst xmlns:c15="http://schemas.microsoft.com/office/drawing/2012/chart"/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508-4BE0-A9C8-7EAEF50A2FC5}"/>
                </c:ext>
              </c:extLst>
            </c:dLbl>
            <c:dLbl>
              <c:idx val="3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508-4BE0-A9C8-7EAEF50A2FC5}"/>
                </c:ext>
              </c:extLst>
            </c:dLbl>
            <c:dLbl>
              <c:idx val="4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508-4BE0-A9C8-7EAEF50A2F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Hoja1!$A$3:$A$48</c:f>
              <c:numCache>
                <c:formatCode>mmm\-yy</c:formatCode>
                <c:ptCount val="46"/>
                <c:pt idx="0">
                  <c:v>43101</c:v>
                </c:pt>
                <c:pt idx="1">
                  <c:v>43160</c:v>
                </c:pt>
                <c:pt idx="2">
                  <c:v>43221</c:v>
                </c:pt>
                <c:pt idx="3">
                  <c:v>43282</c:v>
                </c:pt>
                <c:pt idx="4">
                  <c:v>43344</c:v>
                </c:pt>
                <c:pt idx="5">
                  <c:v>43405</c:v>
                </c:pt>
                <c:pt idx="6">
                  <c:v>43466</c:v>
                </c:pt>
                <c:pt idx="7">
                  <c:v>43525</c:v>
                </c:pt>
                <c:pt idx="8">
                  <c:v>43586</c:v>
                </c:pt>
                <c:pt idx="9">
                  <c:v>43647</c:v>
                </c:pt>
                <c:pt idx="10">
                  <c:v>43709</c:v>
                </c:pt>
                <c:pt idx="11">
                  <c:v>43770</c:v>
                </c:pt>
                <c:pt idx="12">
                  <c:v>43831</c:v>
                </c:pt>
                <c:pt idx="13">
                  <c:v>43891</c:v>
                </c:pt>
                <c:pt idx="14">
                  <c:v>43952</c:v>
                </c:pt>
                <c:pt idx="15">
                  <c:v>44013</c:v>
                </c:pt>
                <c:pt idx="16">
                  <c:v>44075</c:v>
                </c:pt>
                <c:pt idx="17">
                  <c:v>44136</c:v>
                </c:pt>
                <c:pt idx="18">
                  <c:v>44197</c:v>
                </c:pt>
                <c:pt idx="19">
                  <c:v>44256</c:v>
                </c:pt>
                <c:pt idx="20">
                  <c:v>44317</c:v>
                </c:pt>
                <c:pt idx="21">
                  <c:v>44378</c:v>
                </c:pt>
                <c:pt idx="22">
                  <c:v>44440</c:v>
                </c:pt>
                <c:pt idx="23">
                  <c:v>44501</c:v>
                </c:pt>
                <c:pt idx="24">
                  <c:v>44562</c:v>
                </c:pt>
                <c:pt idx="25">
                  <c:v>44621</c:v>
                </c:pt>
                <c:pt idx="26">
                  <c:v>44682</c:v>
                </c:pt>
                <c:pt idx="27">
                  <c:v>44743</c:v>
                </c:pt>
                <c:pt idx="28">
                  <c:v>44805</c:v>
                </c:pt>
                <c:pt idx="29">
                  <c:v>44866</c:v>
                </c:pt>
                <c:pt idx="30">
                  <c:v>44927</c:v>
                </c:pt>
                <c:pt idx="31">
                  <c:v>44986</c:v>
                </c:pt>
                <c:pt idx="32">
                  <c:v>45047</c:v>
                </c:pt>
                <c:pt idx="33">
                  <c:v>45108</c:v>
                </c:pt>
                <c:pt idx="34">
                  <c:v>45170</c:v>
                </c:pt>
                <c:pt idx="35">
                  <c:v>45231</c:v>
                </c:pt>
                <c:pt idx="36">
                  <c:v>45292</c:v>
                </c:pt>
                <c:pt idx="37">
                  <c:v>45352</c:v>
                </c:pt>
                <c:pt idx="38">
                  <c:v>45413</c:v>
                </c:pt>
                <c:pt idx="39">
                  <c:v>45474</c:v>
                </c:pt>
                <c:pt idx="40">
                  <c:v>45536</c:v>
                </c:pt>
                <c:pt idx="41">
                  <c:v>45597</c:v>
                </c:pt>
                <c:pt idx="42">
                  <c:v>45658</c:v>
                </c:pt>
                <c:pt idx="43">
                  <c:v>45717</c:v>
                </c:pt>
                <c:pt idx="44">
                  <c:v>45778</c:v>
                </c:pt>
                <c:pt idx="45">
                  <c:v>45839</c:v>
                </c:pt>
              </c:numCache>
              <c:extLst xmlns:c15="http://schemas.microsoft.com/office/drawing/2012/chart"/>
            </c:numRef>
          </c:cat>
          <c:val>
            <c:numRef>
              <c:f>Hoja1!$C$3:$C$48</c:f>
              <c:numCache>
                <c:formatCode>_-* #,##0.0_-;\-* #,##0.0_-;_-* "-"??_-;_-@_-</c:formatCode>
                <c:ptCount val="46"/>
                <c:pt idx="0">
                  <c:v>796.60569292330001</c:v>
                </c:pt>
                <c:pt idx="1">
                  <c:v>1648.8508055292</c:v>
                </c:pt>
                <c:pt idx="2">
                  <c:v>297.20642533900002</c:v>
                </c:pt>
                <c:pt idx="3">
                  <c:v>163.81398584320002</c:v>
                </c:pt>
                <c:pt idx="4">
                  <c:v>0</c:v>
                </c:pt>
                <c:pt idx="5">
                  <c:v>1578.7272329375</c:v>
                </c:pt>
                <c:pt idx="6">
                  <c:v>1520.3192985083999</c:v>
                </c:pt>
                <c:pt idx="7">
                  <c:v>1442.5243432703001</c:v>
                </c:pt>
                <c:pt idx="8">
                  <c:v>1610.4778245189</c:v>
                </c:pt>
                <c:pt idx="9">
                  <c:v>1558.6239086314001</c:v>
                </c:pt>
                <c:pt idx="10">
                  <c:v>1431.6437754061001</c:v>
                </c:pt>
                <c:pt idx="11">
                  <c:v>1564.5140894967001</c:v>
                </c:pt>
                <c:pt idx="12">
                  <c:v>1697.5872909155</c:v>
                </c:pt>
                <c:pt idx="13">
                  <c:v>1863.6052972376001</c:v>
                </c:pt>
                <c:pt idx="14">
                  <c:v>1227.4611156553001</c:v>
                </c:pt>
                <c:pt idx="15">
                  <c:v>1218.5827074725</c:v>
                </c:pt>
                <c:pt idx="16">
                  <c:v>1072.6048066984001</c:v>
                </c:pt>
                <c:pt idx="17">
                  <c:v>1075.0825520298999</c:v>
                </c:pt>
                <c:pt idx="18">
                  <c:v>2078.4462092469998</c:v>
                </c:pt>
                <c:pt idx="19">
                  <c:v>2269.6134123790998</c:v>
                </c:pt>
                <c:pt idx="20">
                  <c:v>2210.5615956636998</c:v>
                </c:pt>
                <c:pt idx="21">
                  <c:v>3360.2977920976</c:v>
                </c:pt>
                <c:pt idx="22">
                  <c:v>188.1249313813</c:v>
                </c:pt>
                <c:pt idx="23">
                  <c:v>759.72099115250023</c:v>
                </c:pt>
                <c:pt idx="24">
                  <c:v>3029.11</c:v>
                </c:pt>
                <c:pt idx="25">
                  <c:v>1739.8535586286</c:v>
                </c:pt>
                <c:pt idx="26">
                  <c:v>4723.3737623510997</c:v>
                </c:pt>
                <c:pt idx="27">
                  <c:v>5546.03</c:v>
                </c:pt>
                <c:pt idx="28">
                  <c:v>6376.59</c:v>
                </c:pt>
                <c:pt idx="29">
                  <c:v>4099.4399999999996</c:v>
                </c:pt>
                <c:pt idx="30">
                  <c:v>5138.8599999999997</c:v>
                </c:pt>
                <c:pt idx="31">
                  <c:v>27219.73940062839</c:v>
                </c:pt>
                <c:pt idx="32">
                  <c:v>10540.4956229217</c:v>
                </c:pt>
                <c:pt idx="33">
                  <c:v>18183.811888830398</c:v>
                </c:pt>
                <c:pt idx="34">
                  <c:v>21172.12</c:v>
                </c:pt>
                <c:pt idx="35">
                  <c:v>20861.25</c:v>
                </c:pt>
                <c:pt idx="36">
                  <c:v>31581.969520233495</c:v>
                </c:pt>
                <c:pt idx="37">
                  <c:v>22405.532360158501</c:v>
                </c:pt>
                <c:pt idx="38">
                  <c:v>10516.386267594404</c:v>
                </c:pt>
                <c:pt idx="39">
                  <c:v>7222.91</c:v>
                </c:pt>
                <c:pt idx="40">
                  <c:v>15210.024597396903</c:v>
                </c:pt>
                <c:pt idx="41">
                  <c:v>5819.0923996619986</c:v>
                </c:pt>
                <c:pt idx="42">
                  <c:v>9270.7112338032985</c:v>
                </c:pt>
                <c:pt idx="43">
                  <c:v>13795.674355520405</c:v>
                </c:pt>
                <c:pt idx="44">
                  <c:v>18408.3757345589</c:v>
                </c:pt>
                <c:pt idx="45">
                  <c:v>10413.33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F508-4BE0-A9C8-7EAEF50A2F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70116416"/>
        <c:axId val="870114016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Hoja1!$D$2</c15:sqref>
                        </c15:formulaRef>
                      </c:ext>
                    </c:extLst>
                    <c:strCache>
                      <c:ptCount val="1"/>
                      <c:pt idx="0">
                        <c:v>Valorización Energía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Hoja1!$D$3:$D$48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46"/>
                      <c:pt idx="0">
                        <c:v>17.991532339881303</c:v>
                      </c:pt>
                      <c:pt idx="1">
                        <c:v>30.243249507795401</c:v>
                      </c:pt>
                      <c:pt idx="2">
                        <c:v>9.2002533896613006</c:v>
                      </c:pt>
                      <c:pt idx="3">
                        <c:v>7.4704313081361997</c:v>
                      </c:pt>
                      <c:pt idx="4">
                        <c:v>0</c:v>
                      </c:pt>
                      <c:pt idx="5">
                        <c:v>43.183065628761192</c:v>
                      </c:pt>
                      <c:pt idx="6">
                        <c:v>39.696448350405596</c:v>
                      </c:pt>
                      <c:pt idx="7">
                        <c:v>26.053512496553797</c:v>
                      </c:pt>
                      <c:pt idx="8">
                        <c:v>46.359673025771997</c:v>
                      </c:pt>
                      <c:pt idx="9">
                        <c:v>49.172631251717995</c:v>
                      </c:pt>
                      <c:pt idx="10">
                        <c:v>48.985020209007196</c:v>
                      </c:pt>
                      <c:pt idx="11">
                        <c:v>52.785179982221003</c:v>
                      </c:pt>
                      <c:pt idx="12">
                        <c:v>47.399302492740098</c:v>
                      </c:pt>
                      <c:pt idx="13">
                        <c:v>29.778914174756999</c:v>
                      </c:pt>
                      <c:pt idx="14">
                        <c:v>22.058455656594202</c:v>
                      </c:pt>
                      <c:pt idx="15">
                        <c:v>40.425745208733701</c:v>
                      </c:pt>
                      <c:pt idx="16">
                        <c:v>49.616435265658801</c:v>
                      </c:pt>
                      <c:pt idx="17">
                        <c:v>65.194760822604707</c:v>
                      </c:pt>
                      <c:pt idx="18">
                        <c:v>53.1014533063966</c:v>
                      </c:pt>
                      <c:pt idx="19">
                        <c:v>69.437602183219397</c:v>
                      </c:pt>
                      <c:pt idx="20">
                        <c:v>111.54023206960989</c:v>
                      </c:pt>
                      <c:pt idx="21">
                        <c:v>332.94255999296104</c:v>
                      </c:pt>
                      <c:pt idx="22">
                        <c:v>22.698801917340901</c:v>
                      </c:pt>
                      <c:pt idx="23">
                        <c:v>71.759664968392912</c:v>
                      </c:pt>
                      <c:pt idx="24">
                        <c:v>302.67788000000002</c:v>
                      </c:pt>
                      <c:pt idx="25">
                        <c:v>162.367442300709</c:v>
                      </c:pt>
                      <c:pt idx="26">
                        <c:v>509.33760021679649</c:v>
                      </c:pt>
                      <c:pt idx="27">
                        <c:v>719.62045999999998</c:v>
                      </c:pt>
                      <c:pt idx="28">
                        <c:v>813.64536999999996</c:v>
                      </c:pt>
                      <c:pt idx="29">
                        <c:v>1497.37093</c:v>
                      </c:pt>
                      <c:pt idx="30">
                        <c:v>624.56060000000002</c:v>
                      </c:pt>
                      <c:pt idx="31">
                        <c:v>3765.482647552556</c:v>
                      </c:pt>
                      <c:pt idx="32">
                        <c:v>2419.2283651684384</c:v>
                      </c:pt>
                      <c:pt idx="33">
                        <c:v>10420.583715531053</c:v>
                      </c:pt>
                      <c:pt idx="34">
                        <c:v>15612.89107</c:v>
                      </c:pt>
                      <c:pt idx="35">
                        <c:v>2440.5884300000002</c:v>
                      </c:pt>
                      <c:pt idx="36">
                        <c:v>3966.0186080417948</c:v>
                      </c:pt>
                      <c:pt idx="37">
                        <c:v>2288.1618802545668</c:v>
                      </c:pt>
                      <c:pt idx="38">
                        <c:v>1075.797643085036</c:v>
                      </c:pt>
                      <c:pt idx="39">
                        <c:v>957.40443999999991</c:v>
                      </c:pt>
                      <c:pt idx="40">
                        <c:v>1897.0045967871226</c:v>
                      </c:pt>
                      <c:pt idx="41">
                        <c:v>620.91485478312916</c:v>
                      </c:pt>
                      <c:pt idx="42">
                        <c:v>1226.2468526137945</c:v>
                      </c:pt>
                      <c:pt idx="43">
                        <c:v>1654.1055152634294</c:v>
                      </c:pt>
                      <c:pt idx="44">
                        <c:v>2400.8514795572182</c:v>
                      </c:pt>
                      <c:pt idx="45">
                        <c:v>1089.8322000000001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F508-4BE0-A9C8-7EAEF50A2FC5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Hoja1!$E$2</c15:sqref>
                        </c15:formulaRef>
                      </c:ext>
                    </c:extLst>
                    <c:strCache>
                      <c:ptCount val="1"/>
                      <c:pt idx="0">
                        <c:v>Cantidad</c:v>
                      </c:pt>
                    </c:strCache>
                  </c:strRef>
                </c:tx>
                <c:spPr>
                  <a:solidFill>
                    <a:srgbClr val="00B050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400" b="1" i="0" u="none" strike="noStrike" kern="1200" baseline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PE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Hoja1!$E$3:$E$48</c15:sqref>
                        </c15:formulaRef>
                      </c:ext>
                    </c:extLst>
                    <c:numCache>
                      <c:formatCode>General</c:formatCode>
                      <c:ptCount val="46"/>
                      <c:pt idx="0">
                        <c:v>3</c:v>
                      </c:pt>
                      <c:pt idx="1">
                        <c:v>3</c:v>
                      </c:pt>
                      <c:pt idx="2">
                        <c:v>2</c:v>
                      </c:pt>
                      <c:pt idx="3">
                        <c:v>2</c:v>
                      </c:pt>
                      <c:pt idx="4">
                        <c:v>0</c:v>
                      </c:pt>
                      <c:pt idx="5">
                        <c:v>4</c:v>
                      </c:pt>
                      <c:pt idx="6">
                        <c:v>3</c:v>
                      </c:pt>
                      <c:pt idx="7">
                        <c:v>3</c:v>
                      </c:pt>
                      <c:pt idx="8">
                        <c:v>3</c:v>
                      </c:pt>
                      <c:pt idx="9">
                        <c:v>3</c:v>
                      </c:pt>
                      <c:pt idx="10">
                        <c:v>2</c:v>
                      </c:pt>
                      <c:pt idx="11">
                        <c:v>2</c:v>
                      </c:pt>
                      <c:pt idx="12">
                        <c:v>2</c:v>
                      </c:pt>
                      <c:pt idx="13">
                        <c:v>2</c:v>
                      </c:pt>
                      <c:pt idx="14">
                        <c:v>2</c:v>
                      </c:pt>
                      <c:pt idx="15">
                        <c:v>2</c:v>
                      </c:pt>
                      <c:pt idx="16">
                        <c:v>2</c:v>
                      </c:pt>
                      <c:pt idx="17">
                        <c:v>2</c:v>
                      </c:pt>
                      <c:pt idx="18">
                        <c:v>2</c:v>
                      </c:pt>
                      <c:pt idx="19">
                        <c:v>2</c:v>
                      </c:pt>
                      <c:pt idx="20">
                        <c:v>2</c:v>
                      </c:pt>
                      <c:pt idx="21">
                        <c:v>4</c:v>
                      </c:pt>
                      <c:pt idx="22">
                        <c:v>1</c:v>
                      </c:pt>
                      <c:pt idx="23">
                        <c:v>3</c:v>
                      </c:pt>
                      <c:pt idx="24">
                        <c:v>3</c:v>
                      </c:pt>
                      <c:pt idx="25">
                        <c:v>2</c:v>
                      </c:pt>
                      <c:pt idx="26">
                        <c:v>4</c:v>
                      </c:pt>
                      <c:pt idx="27">
                        <c:v>5</c:v>
                      </c:pt>
                      <c:pt idx="28">
                        <c:v>5</c:v>
                      </c:pt>
                      <c:pt idx="29">
                        <c:v>5</c:v>
                      </c:pt>
                      <c:pt idx="30">
                        <c:v>5</c:v>
                      </c:pt>
                      <c:pt idx="31">
                        <c:v>8</c:v>
                      </c:pt>
                      <c:pt idx="32">
                        <c:v>7</c:v>
                      </c:pt>
                      <c:pt idx="33">
                        <c:v>15</c:v>
                      </c:pt>
                      <c:pt idx="34">
                        <c:v>28</c:v>
                      </c:pt>
                      <c:pt idx="35">
                        <c:v>21</c:v>
                      </c:pt>
                      <c:pt idx="36">
                        <c:v>46</c:v>
                      </c:pt>
                      <c:pt idx="37">
                        <c:v>27</c:v>
                      </c:pt>
                      <c:pt idx="38">
                        <c:v>16</c:v>
                      </c:pt>
                      <c:pt idx="39">
                        <c:v>17</c:v>
                      </c:pt>
                      <c:pt idx="40">
                        <c:v>21</c:v>
                      </c:pt>
                      <c:pt idx="41">
                        <c:v>21</c:v>
                      </c:pt>
                      <c:pt idx="42">
                        <c:v>32</c:v>
                      </c:pt>
                      <c:pt idx="43">
                        <c:v>31</c:v>
                      </c:pt>
                      <c:pt idx="44">
                        <c:v>27</c:v>
                      </c:pt>
                      <c:pt idx="45">
                        <c:v>24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F508-4BE0-A9C8-7EAEF50A2FC5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Hoja1!$B$2</c15:sqref>
                        </c15:formulaRef>
                      </c:ext>
                    </c:extLst>
                    <c:strCache>
                      <c:ptCount val="1"/>
                      <c:pt idx="0">
                        <c:v>Nomenclatura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Hoja1!$B$3:$B$48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0</c:v>
                      </c:pt>
                      <c:pt idx="25">
                        <c:v>0</c:v>
                      </c:pt>
                      <c:pt idx="26">
                        <c:v>0</c:v>
                      </c:pt>
                      <c:pt idx="27">
                        <c:v>0</c:v>
                      </c:pt>
                      <c:pt idx="28">
                        <c:v>0</c:v>
                      </c:pt>
                      <c:pt idx="29">
                        <c:v>0</c:v>
                      </c:pt>
                      <c:pt idx="30">
                        <c:v>0</c:v>
                      </c:pt>
                      <c:pt idx="31">
                        <c:v>0</c:v>
                      </c:pt>
                      <c:pt idx="32">
                        <c:v>0</c:v>
                      </c:pt>
                      <c:pt idx="33">
                        <c:v>0</c:v>
                      </c:pt>
                      <c:pt idx="34">
                        <c:v>0</c:v>
                      </c:pt>
                      <c:pt idx="35">
                        <c:v>0</c:v>
                      </c:pt>
                      <c:pt idx="36">
                        <c:v>0</c:v>
                      </c:pt>
                      <c:pt idx="37">
                        <c:v>0</c:v>
                      </c:pt>
                      <c:pt idx="38">
                        <c:v>0</c:v>
                      </c:pt>
                      <c:pt idx="39">
                        <c:v>0</c:v>
                      </c:pt>
                      <c:pt idx="40">
                        <c:v>0</c:v>
                      </c:pt>
                      <c:pt idx="41">
                        <c:v>0</c:v>
                      </c:pt>
                      <c:pt idx="42">
                        <c:v>0</c:v>
                      </c:pt>
                      <c:pt idx="43">
                        <c:v>0</c:v>
                      </c:pt>
                      <c:pt idx="44">
                        <c:v>0</c:v>
                      </c:pt>
                      <c:pt idx="45">
                        <c:v>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F508-4BE0-A9C8-7EAEF50A2FC5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4"/>
          <c:order val="4"/>
          <c:tx>
            <c:strRef>
              <c:f>Hoja1!$F$2</c:f>
              <c:strCache>
                <c:ptCount val="1"/>
                <c:pt idx="0">
                  <c:v>Cmg</c:v>
                </c:pt>
              </c:strCache>
            </c:strRef>
          </c:tx>
          <c:spPr>
            <a:ln w="28575" cap="rnd">
              <a:solidFill>
                <a:schemeClr val="accent5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Hoja1!$A$3:$A$48</c:f>
              <c:numCache>
                <c:formatCode>mmm\-yy</c:formatCode>
                <c:ptCount val="46"/>
                <c:pt idx="0">
                  <c:v>43101</c:v>
                </c:pt>
                <c:pt idx="1">
                  <c:v>43160</c:v>
                </c:pt>
                <c:pt idx="2">
                  <c:v>43221</c:v>
                </c:pt>
                <c:pt idx="3">
                  <c:v>43282</c:v>
                </c:pt>
                <c:pt idx="4">
                  <c:v>43344</c:v>
                </c:pt>
                <c:pt idx="5">
                  <c:v>43405</c:v>
                </c:pt>
                <c:pt idx="6">
                  <c:v>43466</c:v>
                </c:pt>
                <c:pt idx="7">
                  <c:v>43525</c:v>
                </c:pt>
                <c:pt idx="8">
                  <c:v>43586</c:v>
                </c:pt>
                <c:pt idx="9">
                  <c:v>43647</c:v>
                </c:pt>
                <c:pt idx="10">
                  <c:v>43709</c:v>
                </c:pt>
                <c:pt idx="11">
                  <c:v>43770</c:v>
                </c:pt>
                <c:pt idx="12">
                  <c:v>43831</c:v>
                </c:pt>
                <c:pt idx="13">
                  <c:v>43891</c:v>
                </c:pt>
                <c:pt idx="14">
                  <c:v>43952</c:v>
                </c:pt>
                <c:pt idx="15">
                  <c:v>44013</c:v>
                </c:pt>
                <c:pt idx="16">
                  <c:v>44075</c:v>
                </c:pt>
                <c:pt idx="17">
                  <c:v>44136</c:v>
                </c:pt>
                <c:pt idx="18">
                  <c:v>44197</c:v>
                </c:pt>
                <c:pt idx="19">
                  <c:v>44256</c:v>
                </c:pt>
                <c:pt idx="20">
                  <c:v>44317</c:v>
                </c:pt>
                <c:pt idx="21">
                  <c:v>44378</c:v>
                </c:pt>
                <c:pt idx="22">
                  <c:v>44440</c:v>
                </c:pt>
                <c:pt idx="23">
                  <c:v>44501</c:v>
                </c:pt>
                <c:pt idx="24">
                  <c:v>44562</c:v>
                </c:pt>
                <c:pt idx="25">
                  <c:v>44621</c:v>
                </c:pt>
                <c:pt idx="26">
                  <c:v>44682</c:v>
                </c:pt>
                <c:pt idx="27">
                  <c:v>44743</c:v>
                </c:pt>
                <c:pt idx="28">
                  <c:v>44805</c:v>
                </c:pt>
                <c:pt idx="29">
                  <c:v>44866</c:v>
                </c:pt>
                <c:pt idx="30">
                  <c:v>44927</c:v>
                </c:pt>
                <c:pt idx="31">
                  <c:v>44986</c:v>
                </c:pt>
                <c:pt idx="32">
                  <c:v>45047</c:v>
                </c:pt>
                <c:pt idx="33">
                  <c:v>45108</c:v>
                </c:pt>
                <c:pt idx="34">
                  <c:v>45170</c:v>
                </c:pt>
                <c:pt idx="35">
                  <c:v>45231</c:v>
                </c:pt>
                <c:pt idx="36">
                  <c:v>45292</c:v>
                </c:pt>
                <c:pt idx="37">
                  <c:v>45352</c:v>
                </c:pt>
                <c:pt idx="38">
                  <c:v>45413</c:v>
                </c:pt>
                <c:pt idx="39">
                  <c:v>45474</c:v>
                </c:pt>
                <c:pt idx="40">
                  <c:v>45536</c:v>
                </c:pt>
                <c:pt idx="41">
                  <c:v>45597</c:v>
                </c:pt>
                <c:pt idx="42">
                  <c:v>45658</c:v>
                </c:pt>
                <c:pt idx="43">
                  <c:v>45717</c:v>
                </c:pt>
                <c:pt idx="44">
                  <c:v>45778</c:v>
                </c:pt>
                <c:pt idx="45">
                  <c:v>45839</c:v>
                </c:pt>
              </c:numCache>
            </c:numRef>
          </c:cat>
          <c:val>
            <c:numRef>
              <c:f>Hoja1!$F$3:$F$48</c:f>
              <c:numCache>
                <c:formatCode>_(* #,##0.00_);_(* \(#,##0.00\);_(* "-"??_);_(@_)</c:formatCode>
                <c:ptCount val="46"/>
                <c:pt idx="0">
                  <c:v>6.3304060990671163</c:v>
                </c:pt>
                <c:pt idx="1">
                  <c:v>5.4739187554321216</c:v>
                </c:pt>
                <c:pt idx="2">
                  <c:v>9.1706185796697532</c:v>
                </c:pt>
                <c:pt idx="3">
                  <c:v>15.62</c:v>
                </c:pt>
                <c:pt idx="4">
                  <c:v>9.3824278543307198</c:v>
                </c:pt>
                <c:pt idx="5">
                  <c:v>7.8661501443507831</c:v>
                </c:pt>
                <c:pt idx="6">
                  <c:v>8.0183972912737307</c:v>
                </c:pt>
                <c:pt idx="7">
                  <c:v>5.2758954694871134</c:v>
                </c:pt>
                <c:pt idx="8">
                  <c:v>8.6283444421843551</c:v>
                </c:pt>
                <c:pt idx="9">
                  <c:v>9.3417713061998828</c:v>
                </c:pt>
                <c:pt idx="10">
                  <c:v>10.009267654445074</c:v>
                </c:pt>
                <c:pt idx="11">
                  <c:v>9.8747130935160516</c:v>
                </c:pt>
                <c:pt idx="12">
                  <c:v>8.3238693638762733</c:v>
                </c:pt>
                <c:pt idx="13">
                  <c:v>4.5629825991234405</c:v>
                </c:pt>
                <c:pt idx="14">
                  <c:v>5.1822549671297677</c:v>
                </c:pt>
                <c:pt idx="15">
                  <c:v>9.235581430703192</c:v>
                </c:pt>
                <c:pt idx="16">
                  <c:v>12.448542739881477</c:v>
                </c:pt>
                <c:pt idx="17">
                  <c:v>16.851576821137254</c:v>
                </c:pt>
                <c:pt idx="18">
                  <c:v>7.1768880109150963</c:v>
                </c:pt>
                <c:pt idx="19">
                  <c:v>8.1522424174306423</c:v>
                </c:pt>
                <c:pt idx="20">
                  <c:v>12.694877888186962</c:v>
                </c:pt>
                <c:pt idx="21">
                  <c:v>24.234086266791131</c:v>
                </c:pt>
                <c:pt idx="22">
                  <c:v>27.742754707648398</c:v>
                </c:pt>
                <c:pt idx="23">
                  <c:v>23.275194368783186</c:v>
                </c:pt>
                <c:pt idx="24">
                  <c:v>25.749750448028713</c:v>
                </c:pt>
                <c:pt idx="25">
                  <c:v>22.210587499418871</c:v>
                </c:pt>
                <c:pt idx="26">
                  <c:v>28.883714123019317</c:v>
                </c:pt>
                <c:pt idx="27">
                  <c:v>32.540588193702511</c:v>
                </c:pt>
                <c:pt idx="28">
                  <c:v>31.705187035686293</c:v>
                </c:pt>
                <c:pt idx="29">
                  <c:v>84.965925817062214</c:v>
                </c:pt>
                <c:pt idx="30">
                  <c:v>30.788923963420231</c:v>
                </c:pt>
                <c:pt idx="31">
                  <c:v>34.274524232460841</c:v>
                </c:pt>
                <c:pt idx="32">
                  <c:v>57.268981194294525</c:v>
                </c:pt>
                <c:pt idx="33">
                  <c:v>149.25326413633374</c:v>
                </c:pt>
                <c:pt idx="34">
                  <c:v>179.1296956047174</c:v>
                </c:pt>
                <c:pt idx="35">
                  <c:v>30.417898494286902</c:v>
                </c:pt>
                <c:pt idx="36">
                  <c:v>30.702872241764641</c:v>
                </c:pt>
                <c:pt idx="37">
                  <c:v>26.565737368625655</c:v>
                </c:pt>
                <c:pt idx="38">
                  <c:v>27.240001375074335</c:v>
                </c:pt>
                <c:pt idx="39">
                  <c:v>34.532801117880872</c:v>
                </c:pt>
                <c:pt idx="40">
                  <c:v>31.24423957819155</c:v>
                </c:pt>
                <c:pt idx="41">
                  <c:v>28.325403244418393</c:v>
                </c:pt>
                <c:pt idx="42">
                  <c:v>34.575611937434303</c:v>
                </c:pt>
                <c:pt idx="43">
                  <c:v>29.549592715525336</c:v>
                </c:pt>
                <c:pt idx="44">
                  <c:v>23.897339015723389</c:v>
                </c:pt>
                <c:pt idx="45">
                  <c:v>28.109748895287193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508-4BE0-A9C8-7EAEF50A2F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4291663"/>
        <c:axId val="2134289263"/>
      </c:lineChart>
      <c:dateAx>
        <c:axId val="870116416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870114016"/>
        <c:crosses val="autoZero"/>
        <c:auto val="1"/>
        <c:lblOffset val="100"/>
        <c:baseTimeUnit val="months"/>
      </c:dateAx>
      <c:valAx>
        <c:axId val="8701140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PE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s-PE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870116416"/>
        <c:crosses val="autoZero"/>
        <c:crossBetween val="between"/>
      </c:valAx>
      <c:valAx>
        <c:axId val="2134289263"/>
        <c:scaling>
          <c:orientation val="minMax"/>
          <c:max val="190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PE"/>
                  <a:t>$/MWh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s-PE"/>
            </a:p>
          </c:txPr>
        </c:title>
        <c:numFmt formatCode="_(* #,##0_);_(* \(#,##0\);_(* &quot;-&quot;_);_(@_)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134291663"/>
        <c:crosses val="max"/>
        <c:crossBetween val="between"/>
      </c:valAx>
      <c:dateAx>
        <c:axId val="2134291663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2134289263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rgbClr val="002060"/>
          </a:solidFill>
        </a:defRPr>
      </a:pPr>
      <a:endParaRPr lang="es-P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100178010604011E-2"/>
          <c:y val="0.155208439721646"/>
          <c:w val="0.81354901340053754"/>
          <c:h val="0.63574758782414154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Hoja1!$D$2</c:f>
              <c:strCache>
                <c:ptCount val="1"/>
                <c:pt idx="0">
                  <c:v>Valorización Energía</c:v>
                </c:pt>
              </c:strCache>
              <c:extLst xmlns:c15="http://schemas.microsoft.com/office/drawing/2012/chart"/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253-406C-8AE1-A1FA8036737C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Hoja1!$A$3:$A$48</c:f>
              <c:numCache>
                <c:formatCode>mmm\-yy</c:formatCode>
                <c:ptCount val="46"/>
                <c:pt idx="0">
                  <c:v>43101</c:v>
                </c:pt>
                <c:pt idx="1">
                  <c:v>43160</c:v>
                </c:pt>
                <c:pt idx="2">
                  <c:v>43221</c:v>
                </c:pt>
                <c:pt idx="3">
                  <c:v>43282</c:v>
                </c:pt>
                <c:pt idx="4">
                  <c:v>43344</c:v>
                </c:pt>
                <c:pt idx="5">
                  <c:v>43405</c:v>
                </c:pt>
                <c:pt idx="6">
                  <c:v>43466</c:v>
                </c:pt>
                <c:pt idx="7">
                  <c:v>43525</c:v>
                </c:pt>
                <c:pt idx="8">
                  <c:v>43586</c:v>
                </c:pt>
                <c:pt idx="9">
                  <c:v>43647</c:v>
                </c:pt>
                <c:pt idx="10">
                  <c:v>43709</c:v>
                </c:pt>
                <c:pt idx="11">
                  <c:v>43770</c:v>
                </c:pt>
                <c:pt idx="12">
                  <c:v>43831</c:v>
                </c:pt>
                <c:pt idx="13">
                  <c:v>43891</c:v>
                </c:pt>
                <c:pt idx="14">
                  <c:v>43952</c:v>
                </c:pt>
                <c:pt idx="15">
                  <c:v>44013</c:v>
                </c:pt>
                <c:pt idx="16">
                  <c:v>44075</c:v>
                </c:pt>
                <c:pt idx="17">
                  <c:v>44136</c:v>
                </c:pt>
                <c:pt idx="18">
                  <c:v>44197</c:v>
                </c:pt>
                <c:pt idx="19">
                  <c:v>44256</c:v>
                </c:pt>
                <c:pt idx="20">
                  <c:v>44317</c:v>
                </c:pt>
                <c:pt idx="21">
                  <c:v>44378</c:v>
                </c:pt>
                <c:pt idx="22">
                  <c:v>44440</c:v>
                </c:pt>
                <c:pt idx="23">
                  <c:v>44501</c:v>
                </c:pt>
                <c:pt idx="24">
                  <c:v>44562</c:v>
                </c:pt>
                <c:pt idx="25">
                  <c:v>44621</c:v>
                </c:pt>
                <c:pt idx="26">
                  <c:v>44682</c:v>
                </c:pt>
                <c:pt idx="27">
                  <c:v>44743</c:v>
                </c:pt>
                <c:pt idx="28">
                  <c:v>44805</c:v>
                </c:pt>
                <c:pt idx="29">
                  <c:v>44866</c:v>
                </c:pt>
                <c:pt idx="30">
                  <c:v>44927</c:v>
                </c:pt>
                <c:pt idx="31">
                  <c:v>44986</c:v>
                </c:pt>
                <c:pt idx="32">
                  <c:v>45047</c:v>
                </c:pt>
                <c:pt idx="33">
                  <c:v>45108</c:v>
                </c:pt>
                <c:pt idx="34">
                  <c:v>45170</c:v>
                </c:pt>
                <c:pt idx="35">
                  <c:v>45231</c:v>
                </c:pt>
                <c:pt idx="36">
                  <c:v>45292</c:v>
                </c:pt>
                <c:pt idx="37">
                  <c:v>45352</c:v>
                </c:pt>
                <c:pt idx="38">
                  <c:v>45413</c:v>
                </c:pt>
                <c:pt idx="39">
                  <c:v>45474</c:v>
                </c:pt>
                <c:pt idx="40">
                  <c:v>45536</c:v>
                </c:pt>
                <c:pt idx="41">
                  <c:v>45597</c:v>
                </c:pt>
                <c:pt idx="42">
                  <c:v>45658</c:v>
                </c:pt>
                <c:pt idx="43">
                  <c:v>45717</c:v>
                </c:pt>
                <c:pt idx="44">
                  <c:v>45778</c:v>
                </c:pt>
                <c:pt idx="45">
                  <c:v>45839</c:v>
                </c:pt>
              </c:numCache>
              <c:extLst xmlns:c15="http://schemas.microsoft.com/office/drawing/2012/chart"/>
            </c:numRef>
          </c:cat>
          <c:val>
            <c:numRef>
              <c:f>Hoja1!$D$3:$D$48</c:f>
              <c:numCache>
                <c:formatCode>_(* #,##0.00_);_(* \(#,##0.00\);_(* "-"??_);_(@_)</c:formatCode>
                <c:ptCount val="46"/>
                <c:pt idx="0">
                  <c:v>17.991532339881303</c:v>
                </c:pt>
                <c:pt idx="1">
                  <c:v>30.243249507795401</c:v>
                </c:pt>
                <c:pt idx="2">
                  <c:v>9.2002533896613006</c:v>
                </c:pt>
                <c:pt idx="3">
                  <c:v>7.4704313081361997</c:v>
                </c:pt>
                <c:pt idx="4">
                  <c:v>0</c:v>
                </c:pt>
                <c:pt idx="5">
                  <c:v>43.183065628761192</c:v>
                </c:pt>
                <c:pt idx="6">
                  <c:v>39.696448350405596</c:v>
                </c:pt>
                <c:pt idx="7">
                  <c:v>26.053512496553797</c:v>
                </c:pt>
                <c:pt idx="8">
                  <c:v>46.359673025771997</c:v>
                </c:pt>
                <c:pt idx="9">
                  <c:v>49.172631251717995</c:v>
                </c:pt>
                <c:pt idx="10">
                  <c:v>48.985020209007196</c:v>
                </c:pt>
                <c:pt idx="11">
                  <c:v>52.785179982221003</c:v>
                </c:pt>
                <c:pt idx="12">
                  <c:v>47.399302492740098</c:v>
                </c:pt>
                <c:pt idx="13">
                  <c:v>29.778914174756999</c:v>
                </c:pt>
                <c:pt idx="14">
                  <c:v>22.058455656594202</c:v>
                </c:pt>
                <c:pt idx="15">
                  <c:v>40.425745208733701</c:v>
                </c:pt>
                <c:pt idx="16">
                  <c:v>49.616435265658801</c:v>
                </c:pt>
                <c:pt idx="17">
                  <c:v>65.194760822604707</c:v>
                </c:pt>
                <c:pt idx="18">
                  <c:v>53.1014533063966</c:v>
                </c:pt>
                <c:pt idx="19">
                  <c:v>69.437602183219397</c:v>
                </c:pt>
                <c:pt idx="20">
                  <c:v>111.54023206960989</c:v>
                </c:pt>
                <c:pt idx="21">
                  <c:v>332.94255999296104</c:v>
                </c:pt>
                <c:pt idx="22">
                  <c:v>22.698801917340901</c:v>
                </c:pt>
                <c:pt idx="23">
                  <c:v>71.759664968392912</c:v>
                </c:pt>
                <c:pt idx="24">
                  <c:v>302.67788000000002</c:v>
                </c:pt>
                <c:pt idx="25">
                  <c:v>162.367442300709</c:v>
                </c:pt>
                <c:pt idx="26">
                  <c:v>509.33760021679649</c:v>
                </c:pt>
                <c:pt idx="27">
                  <c:v>719.62045999999998</c:v>
                </c:pt>
                <c:pt idx="28">
                  <c:v>813.64536999999996</c:v>
                </c:pt>
                <c:pt idx="29">
                  <c:v>1497.37093</c:v>
                </c:pt>
                <c:pt idx="30">
                  <c:v>624.56060000000002</c:v>
                </c:pt>
                <c:pt idx="31">
                  <c:v>3765.482647552556</c:v>
                </c:pt>
                <c:pt idx="32">
                  <c:v>2419.2283651684384</c:v>
                </c:pt>
                <c:pt idx="33">
                  <c:v>10420.583715531053</c:v>
                </c:pt>
                <c:pt idx="34">
                  <c:v>15612.89107</c:v>
                </c:pt>
                <c:pt idx="35">
                  <c:v>2440.5884300000002</c:v>
                </c:pt>
                <c:pt idx="36">
                  <c:v>3966.0186080417948</c:v>
                </c:pt>
                <c:pt idx="37">
                  <c:v>2288.1618802545668</c:v>
                </c:pt>
                <c:pt idx="38">
                  <c:v>1075.797643085036</c:v>
                </c:pt>
                <c:pt idx="39">
                  <c:v>957.40443999999991</c:v>
                </c:pt>
                <c:pt idx="40">
                  <c:v>1897.0045967871226</c:v>
                </c:pt>
                <c:pt idx="41">
                  <c:v>620.91485478312916</c:v>
                </c:pt>
                <c:pt idx="42">
                  <c:v>1226.2468526137945</c:v>
                </c:pt>
                <c:pt idx="43">
                  <c:v>1654.1055152634294</c:v>
                </c:pt>
                <c:pt idx="44">
                  <c:v>2400.8514795572182</c:v>
                </c:pt>
                <c:pt idx="45">
                  <c:v>1089.8322000000001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D253-406C-8AE1-A1FA803673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70116416"/>
        <c:axId val="87011401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Hoja1!$C$2</c15:sqref>
                        </c15:formulaRef>
                      </c:ext>
                    </c:extLst>
                    <c:strCache>
                      <c:ptCount val="1"/>
                      <c:pt idx="0">
                        <c:v>Energía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Hoja1!$C$3:$C$48</c15:sqref>
                        </c15:formulaRef>
                      </c:ext>
                    </c:extLst>
                    <c:numCache>
                      <c:formatCode>_-* #,##0.0_-;\-* #,##0.0_-;_-* "-"??_-;_-@_-</c:formatCode>
                      <c:ptCount val="46"/>
                      <c:pt idx="0">
                        <c:v>796.60569292330001</c:v>
                      </c:pt>
                      <c:pt idx="1">
                        <c:v>1648.8508055292</c:v>
                      </c:pt>
                      <c:pt idx="2">
                        <c:v>297.20642533900002</c:v>
                      </c:pt>
                      <c:pt idx="3">
                        <c:v>163.81398584320002</c:v>
                      </c:pt>
                      <c:pt idx="4">
                        <c:v>0</c:v>
                      </c:pt>
                      <c:pt idx="5">
                        <c:v>1578.7272329375</c:v>
                      </c:pt>
                      <c:pt idx="6">
                        <c:v>1520.3192985083999</c:v>
                      </c:pt>
                      <c:pt idx="7">
                        <c:v>1442.5243432703001</c:v>
                      </c:pt>
                      <c:pt idx="8">
                        <c:v>1610.4778245189</c:v>
                      </c:pt>
                      <c:pt idx="9">
                        <c:v>1558.6239086314001</c:v>
                      </c:pt>
                      <c:pt idx="10">
                        <c:v>1431.6437754061001</c:v>
                      </c:pt>
                      <c:pt idx="11">
                        <c:v>1564.5140894967001</c:v>
                      </c:pt>
                      <c:pt idx="12">
                        <c:v>1697.5872909155</c:v>
                      </c:pt>
                      <c:pt idx="13">
                        <c:v>1863.6052972376001</c:v>
                      </c:pt>
                      <c:pt idx="14">
                        <c:v>1227.4611156553001</c:v>
                      </c:pt>
                      <c:pt idx="15">
                        <c:v>1218.5827074725</c:v>
                      </c:pt>
                      <c:pt idx="16">
                        <c:v>1072.6048066984001</c:v>
                      </c:pt>
                      <c:pt idx="17">
                        <c:v>1075.0825520298999</c:v>
                      </c:pt>
                      <c:pt idx="18">
                        <c:v>2078.4462092469998</c:v>
                      </c:pt>
                      <c:pt idx="19">
                        <c:v>2269.6134123790998</c:v>
                      </c:pt>
                      <c:pt idx="20">
                        <c:v>2210.5615956636998</c:v>
                      </c:pt>
                      <c:pt idx="21">
                        <c:v>3360.2977920976</c:v>
                      </c:pt>
                      <c:pt idx="22">
                        <c:v>188.1249313813</c:v>
                      </c:pt>
                      <c:pt idx="23">
                        <c:v>759.72099115250023</c:v>
                      </c:pt>
                      <c:pt idx="24">
                        <c:v>3029.11</c:v>
                      </c:pt>
                      <c:pt idx="25">
                        <c:v>1739.8535586286</c:v>
                      </c:pt>
                      <c:pt idx="26">
                        <c:v>4723.3737623510997</c:v>
                      </c:pt>
                      <c:pt idx="27">
                        <c:v>5546.03</c:v>
                      </c:pt>
                      <c:pt idx="28">
                        <c:v>6376.59</c:v>
                      </c:pt>
                      <c:pt idx="29">
                        <c:v>4099.4399999999996</c:v>
                      </c:pt>
                      <c:pt idx="30">
                        <c:v>5138.8599999999997</c:v>
                      </c:pt>
                      <c:pt idx="31">
                        <c:v>27219.73940062839</c:v>
                      </c:pt>
                      <c:pt idx="32">
                        <c:v>10540.4956229217</c:v>
                      </c:pt>
                      <c:pt idx="33">
                        <c:v>18183.811888830398</c:v>
                      </c:pt>
                      <c:pt idx="34">
                        <c:v>21172.12</c:v>
                      </c:pt>
                      <c:pt idx="35">
                        <c:v>20861.25</c:v>
                      </c:pt>
                      <c:pt idx="36">
                        <c:v>31581.969520233495</c:v>
                      </c:pt>
                      <c:pt idx="37">
                        <c:v>22405.532360158501</c:v>
                      </c:pt>
                      <c:pt idx="38">
                        <c:v>10516.386267594404</c:v>
                      </c:pt>
                      <c:pt idx="39">
                        <c:v>7222.91</c:v>
                      </c:pt>
                      <c:pt idx="40">
                        <c:v>15210.024597396903</c:v>
                      </c:pt>
                      <c:pt idx="41">
                        <c:v>5819.0923996619986</c:v>
                      </c:pt>
                      <c:pt idx="42">
                        <c:v>9270.7112338032985</c:v>
                      </c:pt>
                      <c:pt idx="43">
                        <c:v>13795.674355520405</c:v>
                      </c:pt>
                      <c:pt idx="44">
                        <c:v>18408.3757345589</c:v>
                      </c:pt>
                      <c:pt idx="45">
                        <c:v>10413.33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D253-406C-8AE1-A1FA8036737C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Hoja1!$E$2</c15:sqref>
                        </c15:formulaRef>
                      </c:ext>
                    </c:extLst>
                    <c:strCache>
                      <c:ptCount val="1"/>
                      <c:pt idx="0">
                        <c:v>Cantidad</c:v>
                      </c:pt>
                    </c:strCache>
                  </c:strRef>
                </c:tx>
                <c:spPr>
                  <a:solidFill>
                    <a:srgbClr val="00B050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400" b="1" i="0" u="none" strike="noStrike" kern="1200" baseline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PE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Hoja1!$E$3:$E$48</c15:sqref>
                        </c15:formulaRef>
                      </c:ext>
                    </c:extLst>
                    <c:numCache>
                      <c:formatCode>General</c:formatCode>
                      <c:ptCount val="46"/>
                      <c:pt idx="0">
                        <c:v>3</c:v>
                      </c:pt>
                      <c:pt idx="1">
                        <c:v>3</c:v>
                      </c:pt>
                      <c:pt idx="2">
                        <c:v>2</c:v>
                      </c:pt>
                      <c:pt idx="3">
                        <c:v>2</c:v>
                      </c:pt>
                      <c:pt idx="4">
                        <c:v>0</c:v>
                      </c:pt>
                      <c:pt idx="5">
                        <c:v>4</c:v>
                      </c:pt>
                      <c:pt idx="6">
                        <c:v>3</c:v>
                      </c:pt>
                      <c:pt idx="7">
                        <c:v>3</c:v>
                      </c:pt>
                      <c:pt idx="8">
                        <c:v>3</c:v>
                      </c:pt>
                      <c:pt idx="9">
                        <c:v>3</c:v>
                      </c:pt>
                      <c:pt idx="10">
                        <c:v>2</c:v>
                      </c:pt>
                      <c:pt idx="11">
                        <c:v>2</c:v>
                      </c:pt>
                      <c:pt idx="12">
                        <c:v>2</c:v>
                      </c:pt>
                      <c:pt idx="13">
                        <c:v>2</c:v>
                      </c:pt>
                      <c:pt idx="14">
                        <c:v>2</c:v>
                      </c:pt>
                      <c:pt idx="15">
                        <c:v>2</c:v>
                      </c:pt>
                      <c:pt idx="16">
                        <c:v>2</c:v>
                      </c:pt>
                      <c:pt idx="17">
                        <c:v>2</c:v>
                      </c:pt>
                      <c:pt idx="18">
                        <c:v>2</c:v>
                      </c:pt>
                      <c:pt idx="19">
                        <c:v>2</c:v>
                      </c:pt>
                      <c:pt idx="20">
                        <c:v>2</c:v>
                      </c:pt>
                      <c:pt idx="21">
                        <c:v>4</c:v>
                      </c:pt>
                      <c:pt idx="22">
                        <c:v>1</c:v>
                      </c:pt>
                      <c:pt idx="23">
                        <c:v>3</c:v>
                      </c:pt>
                      <c:pt idx="24">
                        <c:v>3</c:v>
                      </c:pt>
                      <c:pt idx="25">
                        <c:v>2</c:v>
                      </c:pt>
                      <c:pt idx="26">
                        <c:v>4</c:v>
                      </c:pt>
                      <c:pt idx="27">
                        <c:v>5</c:v>
                      </c:pt>
                      <c:pt idx="28">
                        <c:v>5</c:v>
                      </c:pt>
                      <c:pt idx="29">
                        <c:v>5</c:v>
                      </c:pt>
                      <c:pt idx="30">
                        <c:v>5</c:v>
                      </c:pt>
                      <c:pt idx="31">
                        <c:v>8</c:v>
                      </c:pt>
                      <c:pt idx="32">
                        <c:v>7</c:v>
                      </c:pt>
                      <c:pt idx="33">
                        <c:v>15</c:v>
                      </c:pt>
                      <c:pt idx="34">
                        <c:v>28</c:v>
                      </c:pt>
                      <c:pt idx="35">
                        <c:v>21</c:v>
                      </c:pt>
                      <c:pt idx="36">
                        <c:v>46</c:v>
                      </c:pt>
                      <c:pt idx="37">
                        <c:v>27</c:v>
                      </c:pt>
                      <c:pt idx="38">
                        <c:v>16</c:v>
                      </c:pt>
                      <c:pt idx="39">
                        <c:v>17</c:v>
                      </c:pt>
                      <c:pt idx="40">
                        <c:v>21</c:v>
                      </c:pt>
                      <c:pt idx="41">
                        <c:v>21</c:v>
                      </c:pt>
                      <c:pt idx="42">
                        <c:v>32</c:v>
                      </c:pt>
                      <c:pt idx="43">
                        <c:v>31</c:v>
                      </c:pt>
                      <c:pt idx="44">
                        <c:v>27</c:v>
                      </c:pt>
                      <c:pt idx="45">
                        <c:v>24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D253-406C-8AE1-A1FA8036737C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Hoja1!$B$2</c15:sqref>
                        </c15:formulaRef>
                      </c:ext>
                    </c:extLst>
                    <c:strCache>
                      <c:ptCount val="1"/>
                      <c:pt idx="0">
                        <c:v>Nomenclatura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Hoja1!$B$3:$B$48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0</c:v>
                      </c:pt>
                      <c:pt idx="25">
                        <c:v>0</c:v>
                      </c:pt>
                      <c:pt idx="26">
                        <c:v>0</c:v>
                      </c:pt>
                      <c:pt idx="27">
                        <c:v>0</c:v>
                      </c:pt>
                      <c:pt idx="28">
                        <c:v>0</c:v>
                      </c:pt>
                      <c:pt idx="29">
                        <c:v>0</c:v>
                      </c:pt>
                      <c:pt idx="30">
                        <c:v>0</c:v>
                      </c:pt>
                      <c:pt idx="31">
                        <c:v>0</c:v>
                      </c:pt>
                      <c:pt idx="32">
                        <c:v>0</c:v>
                      </c:pt>
                      <c:pt idx="33">
                        <c:v>0</c:v>
                      </c:pt>
                      <c:pt idx="34">
                        <c:v>0</c:v>
                      </c:pt>
                      <c:pt idx="35">
                        <c:v>0</c:v>
                      </c:pt>
                      <c:pt idx="36">
                        <c:v>0</c:v>
                      </c:pt>
                      <c:pt idx="37">
                        <c:v>0</c:v>
                      </c:pt>
                      <c:pt idx="38">
                        <c:v>0</c:v>
                      </c:pt>
                      <c:pt idx="39">
                        <c:v>0</c:v>
                      </c:pt>
                      <c:pt idx="40">
                        <c:v>0</c:v>
                      </c:pt>
                      <c:pt idx="41">
                        <c:v>0</c:v>
                      </c:pt>
                      <c:pt idx="42">
                        <c:v>0</c:v>
                      </c:pt>
                      <c:pt idx="43">
                        <c:v>0</c:v>
                      </c:pt>
                      <c:pt idx="44">
                        <c:v>0</c:v>
                      </c:pt>
                      <c:pt idx="45">
                        <c:v>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D253-406C-8AE1-A1FA8036737C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4"/>
          <c:order val="4"/>
          <c:tx>
            <c:strRef>
              <c:f>Hoja1!$F$2</c:f>
              <c:strCache>
                <c:ptCount val="1"/>
                <c:pt idx="0">
                  <c:v>Cmg</c:v>
                </c:pt>
              </c:strCache>
            </c:strRef>
          </c:tx>
          <c:spPr>
            <a:ln w="28575" cap="rnd">
              <a:solidFill>
                <a:schemeClr val="accent5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Hoja1!$A$3:$A$48</c:f>
              <c:numCache>
                <c:formatCode>mmm\-yy</c:formatCode>
                <c:ptCount val="46"/>
                <c:pt idx="0">
                  <c:v>43101</c:v>
                </c:pt>
                <c:pt idx="1">
                  <c:v>43160</c:v>
                </c:pt>
                <c:pt idx="2">
                  <c:v>43221</c:v>
                </c:pt>
                <c:pt idx="3">
                  <c:v>43282</c:v>
                </c:pt>
                <c:pt idx="4">
                  <c:v>43344</c:v>
                </c:pt>
                <c:pt idx="5">
                  <c:v>43405</c:v>
                </c:pt>
                <c:pt idx="6">
                  <c:v>43466</c:v>
                </c:pt>
                <c:pt idx="7">
                  <c:v>43525</c:v>
                </c:pt>
                <c:pt idx="8">
                  <c:v>43586</c:v>
                </c:pt>
                <c:pt idx="9">
                  <c:v>43647</c:v>
                </c:pt>
                <c:pt idx="10">
                  <c:v>43709</c:v>
                </c:pt>
                <c:pt idx="11">
                  <c:v>43770</c:v>
                </c:pt>
                <c:pt idx="12">
                  <c:v>43831</c:v>
                </c:pt>
                <c:pt idx="13">
                  <c:v>43891</c:v>
                </c:pt>
                <c:pt idx="14">
                  <c:v>43952</c:v>
                </c:pt>
                <c:pt idx="15">
                  <c:v>44013</c:v>
                </c:pt>
                <c:pt idx="16">
                  <c:v>44075</c:v>
                </c:pt>
                <c:pt idx="17">
                  <c:v>44136</c:v>
                </c:pt>
                <c:pt idx="18">
                  <c:v>44197</c:v>
                </c:pt>
                <c:pt idx="19">
                  <c:v>44256</c:v>
                </c:pt>
                <c:pt idx="20">
                  <c:v>44317</c:v>
                </c:pt>
                <c:pt idx="21">
                  <c:v>44378</c:v>
                </c:pt>
                <c:pt idx="22">
                  <c:v>44440</c:v>
                </c:pt>
                <c:pt idx="23">
                  <c:v>44501</c:v>
                </c:pt>
                <c:pt idx="24">
                  <c:v>44562</c:v>
                </c:pt>
                <c:pt idx="25">
                  <c:v>44621</c:v>
                </c:pt>
                <c:pt idx="26">
                  <c:v>44682</c:v>
                </c:pt>
                <c:pt idx="27">
                  <c:v>44743</c:v>
                </c:pt>
                <c:pt idx="28">
                  <c:v>44805</c:v>
                </c:pt>
                <c:pt idx="29">
                  <c:v>44866</c:v>
                </c:pt>
                <c:pt idx="30">
                  <c:v>44927</c:v>
                </c:pt>
                <c:pt idx="31">
                  <c:v>44986</c:v>
                </c:pt>
                <c:pt idx="32">
                  <c:v>45047</c:v>
                </c:pt>
                <c:pt idx="33">
                  <c:v>45108</c:v>
                </c:pt>
                <c:pt idx="34">
                  <c:v>45170</c:v>
                </c:pt>
                <c:pt idx="35">
                  <c:v>45231</c:v>
                </c:pt>
                <c:pt idx="36">
                  <c:v>45292</c:v>
                </c:pt>
                <c:pt idx="37">
                  <c:v>45352</c:v>
                </c:pt>
                <c:pt idx="38">
                  <c:v>45413</c:v>
                </c:pt>
                <c:pt idx="39">
                  <c:v>45474</c:v>
                </c:pt>
                <c:pt idx="40">
                  <c:v>45536</c:v>
                </c:pt>
                <c:pt idx="41">
                  <c:v>45597</c:v>
                </c:pt>
                <c:pt idx="42">
                  <c:v>45658</c:v>
                </c:pt>
                <c:pt idx="43">
                  <c:v>45717</c:v>
                </c:pt>
                <c:pt idx="44">
                  <c:v>45778</c:v>
                </c:pt>
                <c:pt idx="45">
                  <c:v>45839</c:v>
                </c:pt>
              </c:numCache>
            </c:numRef>
          </c:cat>
          <c:val>
            <c:numRef>
              <c:f>Hoja1!$F$3:$F$48</c:f>
              <c:numCache>
                <c:formatCode>_(* #,##0.00_);_(* \(#,##0.00\);_(* "-"??_);_(@_)</c:formatCode>
                <c:ptCount val="46"/>
                <c:pt idx="0">
                  <c:v>6.3304060990671163</c:v>
                </c:pt>
                <c:pt idx="1">
                  <c:v>5.4739187554321216</c:v>
                </c:pt>
                <c:pt idx="2">
                  <c:v>9.1706185796697532</c:v>
                </c:pt>
                <c:pt idx="3">
                  <c:v>15.62</c:v>
                </c:pt>
                <c:pt idx="4">
                  <c:v>9.3824278543307198</c:v>
                </c:pt>
                <c:pt idx="5">
                  <c:v>7.8661501443507831</c:v>
                </c:pt>
                <c:pt idx="6">
                  <c:v>8.0183972912737307</c:v>
                </c:pt>
                <c:pt idx="7">
                  <c:v>5.2758954694871134</c:v>
                </c:pt>
                <c:pt idx="8">
                  <c:v>8.6283444421843551</c:v>
                </c:pt>
                <c:pt idx="9">
                  <c:v>9.3417713061998828</c:v>
                </c:pt>
                <c:pt idx="10">
                  <c:v>10.009267654445074</c:v>
                </c:pt>
                <c:pt idx="11">
                  <c:v>9.8747130935160516</c:v>
                </c:pt>
                <c:pt idx="12">
                  <c:v>8.3238693638762733</c:v>
                </c:pt>
                <c:pt idx="13">
                  <c:v>4.5629825991234405</c:v>
                </c:pt>
                <c:pt idx="14">
                  <c:v>5.1822549671297677</c:v>
                </c:pt>
                <c:pt idx="15">
                  <c:v>9.235581430703192</c:v>
                </c:pt>
                <c:pt idx="16">
                  <c:v>12.448542739881477</c:v>
                </c:pt>
                <c:pt idx="17">
                  <c:v>16.851576821137254</c:v>
                </c:pt>
                <c:pt idx="18">
                  <c:v>7.1768880109150963</c:v>
                </c:pt>
                <c:pt idx="19">
                  <c:v>8.1522424174306423</c:v>
                </c:pt>
                <c:pt idx="20">
                  <c:v>12.694877888186962</c:v>
                </c:pt>
                <c:pt idx="21">
                  <c:v>24.234086266791131</c:v>
                </c:pt>
                <c:pt idx="22">
                  <c:v>27.742754707648398</c:v>
                </c:pt>
                <c:pt idx="23">
                  <c:v>23.275194368783186</c:v>
                </c:pt>
                <c:pt idx="24">
                  <c:v>25.749750448028713</c:v>
                </c:pt>
                <c:pt idx="25">
                  <c:v>22.210587499418871</c:v>
                </c:pt>
                <c:pt idx="26">
                  <c:v>28.883714123019317</c:v>
                </c:pt>
                <c:pt idx="27">
                  <c:v>32.540588193702511</c:v>
                </c:pt>
                <c:pt idx="28">
                  <c:v>31.705187035686293</c:v>
                </c:pt>
                <c:pt idx="29">
                  <c:v>84.965925817062214</c:v>
                </c:pt>
                <c:pt idx="30">
                  <c:v>30.788923963420231</c:v>
                </c:pt>
                <c:pt idx="31">
                  <c:v>34.274524232460841</c:v>
                </c:pt>
                <c:pt idx="32">
                  <c:v>57.268981194294525</c:v>
                </c:pt>
                <c:pt idx="33">
                  <c:v>149.25326413633374</c:v>
                </c:pt>
                <c:pt idx="34">
                  <c:v>179.1296956047174</c:v>
                </c:pt>
                <c:pt idx="35">
                  <c:v>30.417898494286902</c:v>
                </c:pt>
                <c:pt idx="36">
                  <c:v>30.702872241764641</c:v>
                </c:pt>
                <c:pt idx="37">
                  <c:v>26.565737368625655</c:v>
                </c:pt>
                <c:pt idx="38">
                  <c:v>27.240001375074335</c:v>
                </c:pt>
                <c:pt idx="39">
                  <c:v>34.532801117880872</c:v>
                </c:pt>
                <c:pt idx="40">
                  <c:v>31.24423957819155</c:v>
                </c:pt>
                <c:pt idx="41">
                  <c:v>28.325403244418393</c:v>
                </c:pt>
                <c:pt idx="42">
                  <c:v>34.575611937434303</c:v>
                </c:pt>
                <c:pt idx="43">
                  <c:v>29.549592715525336</c:v>
                </c:pt>
                <c:pt idx="44">
                  <c:v>23.897339015723389</c:v>
                </c:pt>
                <c:pt idx="45">
                  <c:v>28.109748895287193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53-406C-8AE1-A1FA803673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4291663"/>
        <c:axId val="2134289263"/>
      </c:lineChart>
      <c:dateAx>
        <c:axId val="870116416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870114016"/>
        <c:crosses val="autoZero"/>
        <c:auto val="1"/>
        <c:lblOffset val="100"/>
        <c:baseTimeUnit val="months"/>
      </c:dateAx>
      <c:valAx>
        <c:axId val="8701140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PE"/>
                  <a:t>MIles  de soles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s-PE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870116416"/>
        <c:crosses val="autoZero"/>
        <c:crossBetween val="between"/>
      </c:valAx>
      <c:valAx>
        <c:axId val="2134289263"/>
        <c:scaling>
          <c:orientation val="minMax"/>
          <c:max val="190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PE"/>
                  <a:t>$/MWh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s-PE"/>
            </a:p>
          </c:txPr>
        </c:title>
        <c:numFmt formatCode="_(* #,##0_);_(* \(#,##0\);_(* &quot;-&quot;_);_(@_)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134291663"/>
        <c:crosses val="max"/>
        <c:crossBetween val="between"/>
      </c:valAx>
      <c:dateAx>
        <c:axId val="2134291663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2134289263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rgbClr val="002060"/>
          </a:solidFill>
        </a:defRPr>
      </a:pPr>
      <a:endParaRPr lang="es-P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="1" dirty="0"/>
              <a:t>RND</a:t>
            </a:r>
            <a:r>
              <a:rPr lang="es-PE" b="1" baseline="0" dirty="0"/>
              <a:t> POR TIPO DE CLIENTES</a:t>
            </a:r>
            <a:endParaRPr lang="es-PE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'RND Energía'!$P$7</c:f>
              <c:strCache>
                <c:ptCount val="1"/>
                <c:pt idx="0">
                  <c:v>Clientes Libres</c:v>
                </c:pt>
              </c:strCache>
            </c:strRef>
          </c:tx>
          <c:spPr>
            <a:solidFill>
              <a:srgbClr val="57B7FF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'RND Energía'!$A$8:$A$21</c:f>
              <c:numCache>
                <c:formatCode>mmm\-yy</c:formatCode>
                <c:ptCount val="14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  <c:pt idx="12">
                  <c:v>45292</c:v>
                </c:pt>
                <c:pt idx="13">
                  <c:v>45323</c:v>
                </c:pt>
              </c:numCache>
            </c:numRef>
          </c:cat>
          <c:val>
            <c:numRef>
              <c:f>'RND Energía'!$P$8:$P$21</c:f>
              <c:numCache>
                <c:formatCode>General</c:formatCode>
                <c:ptCount val="14"/>
                <c:pt idx="0">
                  <c:v>4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6</c:v>
                </c:pt>
                <c:pt idx="6">
                  <c:v>10</c:v>
                </c:pt>
                <c:pt idx="7">
                  <c:v>14</c:v>
                </c:pt>
                <c:pt idx="8">
                  <c:v>15</c:v>
                </c:pt>
                <c:pt idx="9">
                  <c:v>14</c:v>
                </c:pt>
                <c:pt idx="10">
                  <c:v>9</c:v>
                </c:pt>
                <c:pt idx="11">
                  <c:v>10</c:v>
                </c:pt>
                <c:pt idx="12">
                  <c:v>32</c:v>
                </c:pt>
                <c:pt idx="13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5-4124-B19F-A4A66006C5F9}"/>
            </c:ext>
          </c:extLst>
        </c:ser>
        <c:ser>
          <c:idx val="1"/>
          <c:order val="1"/>
          <c:tx>
            <c:strRef>
              <c:f>'RND Energía'!$Q$7</c:f>
              <c:strCache>
                <c:ptCount val="1"/>
                <c:pt idx="0">
                  <c:v>Distribuidoras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'RND Energía'!$A$8:$A$21</c:f>
              <c:numCache>
                <c:formatCode>mmm\-yy</c:formatCode>
                <c:ptCount val="14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  <c:pt idx="12">
                  <c:v>45292</c:v>
                </c:pt>
                <c:pt idx="13">
                  <c:v>45323</c:v>
                </c:pt>
              </c:numCache>
            </c:numRef>
          </c:cat>
          <c:val>
            <c:numRef>
              <c:f>'RND Energía'!$Q$8:$Q$21</c:f>
              <c:numCache>
                <c:formatCode>General</c:formatCode>
                <c:ptCount val="14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3</c:v>
                </c:pt>
                <c:pt idx="4">
                  <c:v>4</c:v>
                </c:pt>
                <c:pt idx="5">
                  <c:v>2</c:v>
                </c:pt>
                <c:pt idx="6">
                  <c:v>4</c:v>
                </c:pt>
                <c:pt idx="7">
                  <c:v>5</c:v>
                </c:pt>
                <c:pt idx="8">
                  <c:v>4</c:v>
                </c:pt>
                <c:pt idx="9">
                  <c:v>5</c:v>
                </c:pt>
                <c:pt idx="10">
                  <c:v>3</c:v>
                </c:pt>
                <c:pt idx="11">
                  <c:v>5</c:v>
                </c:pt>
                <c:pt idx="12">
                  <c:v>3</c:v>
                </c:pt>
                <c:pt idx="1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5-4124-B19F-A4A66006C5F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690306384"/>
        <c:axId val="690302784"/>
        <c:axId val="0"/>
      </c:bar3DChart>
      <c:dateAx>
        <c:axId val="690306384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690302784"/>
        <c:crosses val="autoZero"/>
        <c:auto val="1"/>
        <c:lblOffset val="100"/>
        <c:baseTimeUnit val="months"/>
      </c:dateAx>
      <c:valAx>
        <c:axId val="690302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690306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Hoja1!$D$2</c:f>
              <c:strCache>
                <c:ptCount val="1"/>
                <c:pt idx="0">
                  <c:v>Valorización Energía</c:v>
                </c:pt>
              </c:strCache>
              <c:extLst xmlns:c15="http://schemas.microsoft.com/office/drawing/2012/chart"/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Hoja1!$A$3:$A$48</c:f>
              <c:numCache>
                <c:formatCode>mmm\-yy</c:formatCode>
                <c:ptCount val="46"/>
                <c:pt idx="0">
                  <c:v>43101</c:v>
                </c:pt>
                <c:pt idx="1">
                  <c:v>43160</c:v>
                </c:pt>
                <c:pt idx="2">
                  <c:v>43221</c:v>
                </c:pt>
                <c:pt idx="3">
                  <c:v>43282</c:v>
                </c:pt>
                <c:pt idx="4">
                  <c:v>43344</c:v>
                </c:pt>
                <c:pt idx="5">
                  <c:v>43405</c:v>
                </c:pt>
                <c:pt idx="6">
                  <c:v>43466</c:v>
                </c:pt>
                <c:pt idx="7">
                  <c:v>43525</c:v>
                </c:pt>
                <c:pt idx="8">
                  <c:v>43586</c:v>
                </c:pt>
                <c:pt idx="9">
                  <c:v>43647</c:v>
                </c:pt>
                <c:pt idx="10">
                  <c:v>43709</c:v>
                </c:pt>
                <c:pt idx="11">
                  <c:v>43770</c:v>
                </c:pt>
                <c:pt idx="12">
                  <c:v>43831</c:v>
                </c:pt>
                <c:pt idx="13">
                  <c:v>43891</c:v>
                </c:pt>
                <c:pt idx="14">
                  <c:v>43952</c:v>
                </c:pt>
                <c:pt idx="15">
                  <c:v>44013</c:v>
                </c:pt>
                <c:pt idx="16">
                  <c:v>44075</c:v>
                </c:pt>
                <c:pt idx="17">
                  <c:v>44136</c:v>
                </c:pt>
                <c:pt idx="18">
                  <c:v>44197</c:v>
                </c:pt>
                <c:pt idx="19">
                  <c:v>44256</c:v>
                </c:pt>
                <c:pt idx="20">
                  <c:v>44317</c:v>
                </c:pt>
                <c:pt idx="21">
                  <c:v>44378</c:v>
                </c:pt>
                <c:pt idx="22">
                  <c:v>44440</c:v>
                </c:pt>
                <c:pt idx="23">
                  <c:v>44501</c:v>
                </c:pt>
                <c:pt idx="24">
                  <c:v>44562</c:v>
                </c:pt>
                <c:pt idx="25">
                  <c:v>44621</c:v>
                </c:pt>
                <c:pt idx="26">
                  <c:v>44682</c:v>
                </c:pt>
                <c:pt idx="27">
                  <c:v>44743</c:v>
                </c:pt>
                <c:pt idx="28">
                  <c:v>44805</c:v>
                </c:pt>
                <c:pt idx="29">
                  <c:v>44866</c:v>
                </c:pt>
                <c:pt idx="30">
                  <c:v>44927</c:v>
                </c:pt>
                <c:pt idx="31">
                  <c:v>44986</c:v>
                </c:pt>
                <c:pt idx="32">
                  <c:v>45047</c:v>
                </c:pt>
                <c:pt idx="33">
                  <c:v>45108</c:v>
                </c:pt>
                <c:pt idx="34">
                  <c:v>45170</c:v>
                </c:pt>
                <c:pt idx="35">
                  <c:v>45231</c:v>
                </c:pt>
                <c:pt idx="36">
                  <c:v>45292</c:v>
                </c:pt>
                <c:pt idx="37">
                  <c:v>45352</c:v>
                </c:pt>
                <c:pt idx="38">
                  <c:v>45413</c:v>
                </c:pt>
                <c:pt idx="39">
                  <c:v>45474</c:v>
                </c:pt>
                <c:pt idx="40">
                  <c:v>45536</c:v>
                </c:pt>
                <c:pt idx="41">
                  <c:v>45597</c:v>
                </c:pt>
                <c:pt idx="42">
                  <c:v>45658</c:v>
                </c:pt>
                <c:pt idx="43">
                  <c:v>45717</c:v>
                </c:pt>
                <c:pt idx="44">
                  <c:v>45778</c:v>
                </c:pt>
                <c:pt idx="45">
                  <c:v>45839</c:v>
                </c:pt>
              </c:numCache>
              <c:extLst xmlns:c15="http://schemas.microsoft.com/office/drawing/2012/chart"/>
            </c:numRef>
          </c:cat>
          <c:val>
            <c:numRef>
              <c:f>Hoja1!$F$3:$F$48</c:f>
              <c:numCache>
                <c:formatCode>_(* #,##0.00_);_(* \(#,##0.00\);_(* "-"??_);_(@_)</c:formatCode>
                <c:ptCount val="46"/>
                <c:pt idx="0">
                  <c:v>17.991532339881303</c:v>
                </c:pt>
                <c:pt idx="1">
                  <c:v>30.243249507795401</c:v>
                </c:pt>
                <c:pt idx="2">
                  <c:v>9.2002533896613006</c:v>
                </c:pt>
                <c:pt idx="3">
                  <c:v>7.4704313081361997</c:v>
                </c:pt>
                <c:pt idx="4">
                  <c:v>0</c:v>
                </c:pt>
                <c:pt idx="5">
                  <c:v>43.183065628761192</c:v>
                </c:pt>
                <c:pt idx="6">
                  <c:v>39.696448350405596</c:v>
                </c:pt>
                <c:pt idx="7">
                  <c:v>26.053512496553797</c:v>
                </c:pt>
                <c:pt idx="8">
                  <c:v>46.359673025771997</c:v>
                </c:pt>
                <c:pt idx="9">
                  <c:v>49.172631251717995</c:v>
                </c:pt>
                <c:pt idx="10">
                  <c:v>48.985020209007196</c:v>
                </c:pt>
                <c:pt idx="11">
                  <c:v>52.785179982221003</c:v>
                </c:pt>
                <c:pt idx="12">
                  <c:v>47.399302492740098</c:v>
                </c:pt>
                <c:pt idx="13">
                  <c:v>29.778914174756999</c:v>
                </c:pt>
                <c:pt idx="14">
                  <c:v>22.058455656594202</c:v>
                </c:pt>
                <c:pt idx="15">
                  <c:v>40.425745208733701</c:v>
                </c:pt>
                <c:pt idx="16">
                  <c:v>49.616435265658801</c:v>
                </c:pt>
                <c:pt idx="17">
                  <c:v>65.194760822604707</c:v>
                </c:pt>
                <c:pt idx="18">
                  <c:v>53.1014533063966</c:v>
                </c:pt>
                <c:pt idx="19">
                  <c:v>69.437602183219397</c:v>
                </c:pt>
                <c:pt idx="20">
                  <c:v>111.54023206960989</c:v>
                </c:pt>
                <c:pt idx="21">
                  <c:v>332.94255999296104</c:v>
                </c:pt>
                <c:pt idx="22">
                  <c:v>22.698801917340901</c:v>
                </c:pt>
                <c:pt idx="23">
                  <c:v>71.759664968392912</c:v>
                </c:pt>
                <c:pt idx="24">
                  <c:v>302.67788000000002</c:v>
                </c:pt>
                <c:pt idx="25">
                  <c:v>162.367442300709</c:v>
                </c:pt>
                <c:pt idx="26">
                  <c:v>509.33760021679649</c:v>
                </c:pt>
                <c:pt idx="27">
                  <c:v>719.62045999999998</c:v>
                </c:pt>
                <c:pt idx="28">
                  <c:v>813.64536999999996</c:v>
                </c:pt>
                <c:pt idx="29">
                  <c:v>1497.37093</c:v>
                </c:pt>
                <c:pt idx="30">
                  <c:v>624.56060000000002</c:v>
                </c:pt>
                <c:pt idx="31">
                  <c:v>3765.482647552556</c:v>
                </c:pt>
                <c:pt idx="32">
                  <c:v>2419.2283651684384</c:v>
                </c:pt>
                <c:pt idx="33">
                  <c:v>10420.583715531053</c:v>
                </c:pt>
                <c:pt idx="34">
                  <c:v>15612.89107</c:v>
                </c:pt>
                <c:pt idx="35">
                  <c:v>2440.5884300000002</c:v>
                </c:pt>
                <c:pt idx="36">
                  <c:v>3966.0186080417948</c:v>
                </c:pt>
                <c:pt idx="37">
                  <c:v>2288.1618802545668</c:v>
                </c:pt>
                <c:pt idx="38">
                  <c:v>1075.797643085036</c:v>
                </c:pt>
                <c:pt idx="39">
                  <c:v>957.40443999999991</c:v>
                </c:pt>
                <c:pt idx="40">
                  <c:v>1897.0045967871226</c:v>
                </c:pt>
                <c:pt idx="41">
                  <c:v>620.91485478312916</c:v>
                </c:pt>
                <c:pt idx="42">
                  <c:v>1226.2468526137945</c:v>
                </c:pt>
                <c:pt idx="43">
                  <c:v>1654.1055152634294</c:v>
                </c:pt>
                <c:pt idx="44">
                  <c:v>2400.8514795572182</c:v>
                </c:pt>
                <c:pt idx="45">
                  <c:v>1089.8322000000001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F2-49B0-955F-FE5F5375E4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99"/>
        <c:axId val="870116416"/>
        <c:axId val="87011401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Hoja1!$C$2</c15:sqref>
                        </c15:formulaRef>
                      </c:ext>
                    </c:extLst>
                    <c:strCache>
                      <c:ptCount val="1"/>
                      <c:pt idx="0">
                        <c:v>Energía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numFmt formatCode="#,##0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-5400000" spcFirstLastPara="1" vertOverflow="ellipsis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400" b="0" i="0" u="none" strike="noStrike" kern="1200" baseline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PE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Hoja1!$C$3:$C$48</c15:sqref>
                        </c15:formulaRef>
                      </c:ext>
                    </c:extLst>
                    <c:numCache>
                      <c:formatCode>_-* #,##0.0_-;\-* #,##0.0_-;_-* "-"??_-;_-@_-</c:formatCode>
                      <c:ptCount val="46"/>
                      <c:pt idx="0">
                        <c:v>796.60569292330001</c:v>
                      </c:pt>
                      <c:pt idx="1">
                        <c:v>1648.8508055292</c:v>
                      </c:pt>
                      <c:pt idx="2">
                        <c:v>297.20642533900002</c:v>
                      </c:pt>
                      <c:pt idx="3">
                        <c:v>163.81398584320002</c:v>
                      </c:pt>
                      <c:pt idx="4">
                        <c:v>0</c:v>
                      </c:pt>
                      <c:pt idx="5">
                        <c:v>1578.7272329375</c:v>
                      </c:pt>
                      <c:pt idx="6">
                        <c:v>1520.3192985083999</c:v>
                      </c:pt>
                      <c:pt idx="7">
                        <c:v>1442.5243432703001</c:v>
                      </c:pt>
                      <c:pt idx="8">
                        <c:v>1610.4778245189</c:v>
                      </c:pt>
                      <c:pt idx="9">
                        <c:v>1558.6239086314001</c:v>
                      </c:pt>
                      <c:pt idx="10">
                        <c:v>1431.6437754061001</c:v>
                      </c:pt>
                      <c:pt idx="11">
                        <c:v>1564.5140894967001</c:v>
                      </c:pt>
                      <c:pt idx="12">
                        <c:v>1697.5872909155</c:v>
                      </c:pt>
                      <c:pt idx="13">
                        <c:v>1863.6052972376001</c:v>
                      </c:pt>
                      <c:pt idx="14">
                        <c:v>1227.4611156553001</c:v>
                      </c:pt>
                      <c:pt idx="15">
                        <c:v>1218.5827074725</c:v>
                      </c:pt>
                      <c:pt idx="16">
                        <c:v>1072.6048066984001</c:v>
                      </c:pt>
                      <c:pt idx="17">
                        <c:v>1075.0825520298999</c:v>
                      </c:pt>
                      <c:pt idx="18">
                        <c:v>2078.4462092469998</c:v>
                      </c:pt>
                      <c:pt idx="19">
                        <c:v>2269.6134123790998</c:v>
                      </c:pt>
                      <c:pt idx="20">
                        <c:v>2210.5615956636998</c:v>
                      </c:pt>
                      <c:pt idx="21">
                        <c:v>3360.2977920976</c:v>
                      </c:pt>
                      <c:pt idx="22">
                        <c:v>188.1249313813</c:v>
                      </c:pt>
                      <c:pt idx="23">
                        <c:v>759.72099115250023</c:v>
                      </c:pt>
                      <c:pt idx="24">
                        <c:v>3029.11</c:v>
                      </c:pt>
                      <c:pt idx="25">
                        <c:v>1739.8535586286</c:v>
                      </c:pt>
                      <c:pt idx="26">
                        <c:v>4723.3737623510997</c:v>
                      </c:pt>
                      <c:pt idx="27">
                        <c:v>5546.03</c:v>
                      </c:pt>
                      <c:pt idx="28">
                        <c:v>6376.59</c:v>
                      </c:pt>
                      <c:pt idx="29">
                        <c:v>4099.4399999999996</c:v>
                      </c:pt>
                      <c:pt idx="30">
                        <c:v>5138.8599999999997</c:v>
                      </c:pt>
                      <c:pt idx="31">
                        <c:v>27219.73940062839</c:v>
                      </c:pt>
                      <c:pt idx="32">
                        <c:v>10540.4956229217</c:v>
                      </c:pt>
                      <c:pt idx="33">
                        <c:v>18183.811888830398</c:v>
                      </c:pt>
                      <c:pt idx="34">
                        <c:v>21172.12</c:v>
                      </c:pt>
                      <c:pt idx="35">
                        <c:v>20861.25</c:v>
                      </c:pt>
                      <c:pt idx="36">
                        <c:v>31581.969520233495</c:v>
                      </c:pt>
                      <c:pt idx="37">
                        <c:v>22405.532360158501</c:v>
                      </c:pt>
                      <c:pt idx="38">
                        <c:v>10516.386267594404</c:v>
                      </c:pt>
                      <c:pt idx="39">
                        <c:v>7222.91</c:v>
                      </c:pt>
                      <c:pt idx="40">
                        <c:v>15210.024597396903</c:v>
                      </c:pt>
                      <c:pt idx="41">
                        <c:v>5819.0923996619986</c:v>
                      </c:pt>
                      <c:pt idx="42">
                        <c:v>9270.7112338032985</c:v>
                      </c:pt>
                      <c:pt idx="43">
                        <c:v>13795.674355520405</c:v>
                      </c:pt>
                      <c:pt idx="44">
                        <c:v>18408.3757345589</c:v>
                      </c:pt>
                      <c:pt idx="45">
                        <c:v>10413.33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32F2-49B0-955F-FE5F5375E481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Hoja1!$E$2</c15:sqref>
                        </c15:formulaRef>
                      </c:ext>
                    </c:extLst>
                    <c:strCache>
                      <c:ptCount val="1"/>
                      <c:pt idx="0">
                        <c:v>Cantidad</c:v>
                      </c:pt>
                    </c:strCache>
                  </c:strRef>
                </c:tx>
                <c:spPr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400" b="0" i="0" u="none" strike="noStrike" kern="1200" baseline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PE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Hoja1!$E$3:$E$48</c15:sqref>
                        </c15:formulaRef>
                      </c:ext>
                    </c:extLst>
                    <c:numCache>
                      <c:formatCode>General</c:formatCode>
                      <c:ptCount val="46"/>
                      <c:pt idx="0">
                        <c:v>3</c:v>
                      </c:pt>
                      <c:pt idx="1">
                        <c:v>3</c:v>
                      </c:pt>
                      <c:pt idx="2">
                        <c:v>2</c:v>
                      </c:pt>
                      <c:pt idx="3">
                        <c:v>2</c:v>
                      </c:pt>
                      <c:pt idx="4">
                        <c:v>0</c:v>
                      </c:pt>
                      <c:pt idx="5">
                        <c:v>4</c:v>
                      </c:pt>
                      <c:pt idx="6">
                        <c:v>3</c:v>
                      </c:pt>
                      <c:pt idx="7">
                        <c:v>3</c:v>
                      </c:pt>
                      <c:pt idx="8">
                        <c:v>3</c:v>
                      </c:pt>
                      <c:pt idx="9">
                        <c:v>3</c:v>
                      </c:pt>
                      <c:pt idx="10">
                        <c:v>2</c:v>
                      </c:pt>
                      <c:pt idx="11">
                        <c:v>2</c:v>
                      </c:pt>
                      <c:pt idx="12">
                        <c:v>2</c:v>
                      </c:pt>
                      <c:pt idx="13">
                        <c:v>2</c:v>
                      </c:pt>
                      <c:pt idx="14">
                        <c:v>2</c:v>
                      </c:pt>
                      <c:pt idx="15">
                        <c:v>2</c:v>
                      </c:pt>
                      <c:pt idx="16">
                        <c:v>2</c:v>
                      </c:pt>
                      <c:pt idx="17">
                        <c:v>2</c:v>
                      </c:pt>
                      <c:pt idx="18">
                        <c:v>2</c:v>
                      </c:pt>
                      <c:pt idx="19">
                        <c:v>2</c:v>
                      </c:pt>
                      <c:pt idx="20">
                        <c:v>2</c:v>
                      </c:pt>
                      <c:pt idx="21">
                        <c:v>4</c:v>
                      </c:pt>
                      <c:pt idx="22">
                        <c:v>1</c:v>
                      </c:pt>
                      <c:pt idx="23">
                        <c:v>3</c:v>
                      </c:pt>
                      <c:pt idx="24">
                        <c:v>3</c:v>
                      </c:pt>
                      <c:pt idx="25">
                        <c:v>2</c:v>
                      </c:pt>
                      <c:pt idx="26">
                        <c:v>4</c:v>
                      </c:pt>
                      <c:pt idx="27">
                        <c:v>5</c:v>
                      </c:pt>
                      <c:pt idx="28">
                        <c:v>5</c:v>
                      </c:pt>
                      <c:pt idx="29">
                        <c:v>5</c:v>
                      </c:pt>
                      <c:pt idx="30">
                        <c:v>5</c:v>
                      </c:pt>
                      <c:pt idx="31">
                        <c:v>8</c:v>
                      </c:pt>
                      <c:pt idx="32">
                        <c:v>7</c:v>
                      </c:pt>
                      <c:pt idx="33">
                        <c:v>15</c:v>
                      </c:pt>
                      <c:pt idx="34">
                        <c:v>28</c:v>
                      </c:pt>
                      <c:pt idx="35">
                        <c:v>21</c:v>
                      </c:pt>
                      <c:pt idx="36">
                        <c:v>46</c:v>
                      </c:pt>
                      <c:pt idx="37">
                        <c:v>27</c:v>
                      </c:pt>
                      <c:pt idx="38">
                        <c:v>16</c:v>
                      </c:pt>
                      <c:pt idx="39">
                        <c:v>17</c:v>
                      </c:pt>
                      <c:pt idx="40">
                        <c:v>21</c:v>
                      </c:pt>
                      <c:pt idx="41">
                        <c:v>21</c:v>
                      </c:pt>
                      <c:pt idx="42">
                        <c:v>32</c:v>
                      </c:pt>
                      <c:pt idx="43">
                        <c:v>31</c:v>
                      </c:pt>
                      <c:pt idx="44">
                        <c:v>27</c:v>
                      </c:pt>
                      <c:pt idx="45">
                        <c:v>24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32F2-49B0-955F-FE5F5375E481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Hoja1!$B$2</c15:sqref>
                        </c15:formulaRef>
                      </c:ext>
                    </c:extLst>
                    <c:strCache>
                      <c:ptCount val="1"/>
                      <c:pt idx="0">
                        <c:v>Nomenclatura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Hoja1!$A$3:$A$48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43101</c:v>
                      </c:pt>
                      <c:pt idx="1">
                        <c:v>43160</c:v>
                      </c:pt>
                      <c:pt idx="2">
                        <c:v>43221</c:v>
                      </c:pt>
                      <c:pt idx="3">
                        <c:v>43282</c:v>
                      </c:pt>
                      <c:pt idx="4">
                        <c:v>43344</c:v>
                      </c:pt>
                      <c:pt idx="5">
                        <c:v>43405</c:v>
                      </c:pt>
                      <c:pt idx="6">
                        <c:v>43466</c:v>
                      </c:pt>
                      <c:pt idx="7">
                        <c:v>43525</c:v>
                      </c:pt>
                      <c:pt idx="8">
                        <c:v>43586</c:v>
                      </c:pt>
                      <c:pt idx="9">
                        <c:v>43647</c:v>
                      </c:pt>
                      <c:pt idx="10">
                        <c:v>43709</c:v>
                      </c:pt>
                      <c:pt idx="11">
                        <c:v>43770</c:v>
                      </c:pt>
                      <c:pt idx="12">
                        <c:v>43831</c:v>
                      </c:pt>
                      <c:pt idx="13">
                        <c:v>43891</c:v>
                      </c:pt>
                      <c:pt idx="14">
                        <c:v>43952</c:v>
                      </c:pt>
                      <c:pt idx="15">
                        <c:v>44013</c:v>
                      </c:pt>
                      <c:pt idx="16">
                        <c:v>44075</c:v>
                      </c:pt>
                      <c:pt idx="17">
                        <c:v>44136</c:v>
                      </c:pt>
                      <c:pt idx="18">
                        <c:v>44197</c:v>
                      </c:pt>
                      <c:pt idx="19">
                        <c:v>44256</c:v>
                      </c:pt>
                      <c:pt idx="20">
                        <c:v>44317</c:v>
                      </c:pt>
                      <c:pt idx="21">
                        <c:v>44378</c:v>
                      </c:pt>
                      <c:pt idx="22">
                        <c:v>44440</c:v>
                      </c:pt>
                      <c:pt idx="23">
                        <c:v>44501</c:v>
                      </c:pt>
                      <c:pt idx="24">
                        <c:v>44562</c:v>
                      </c:pt>
                      <c:pt idx="25">
                        <c:v>44621</c:v>
                      </c:pt>
                      <c:pt idx="26">
                        <c:v>44682</c:v>
                      </c:pt>
                      <c:pt idx="27">
                        <c:v>44743</c:v>
                      </c:pt>
                      <c:pt idx="28">
                        <c:v>44805</c:v>
                      </c:pt>
                      <c:pt idx="29">
                        <c:v>44866</c:v>
                      </c:pt>
                      <c:pt idx="30">
                        <c:v>44927</c:v>
                      </c:pt>
                      <c:pt idx="31">
                        <c:v>44986</c:v>
                      </c:pt>
                      <c:pt idx="32">
                        <c:v>45047</c:v>
                      </c:pt>
                      <c:pt idx="33">
                        <c:v>45108</c:v>
                      </c:pt>
                      <c:pt idx="34">
                        <c:v>45170</c:v>
                      </c:pt>
                      <c:pt idx="35">
                        <c:v>45231</c:v>
                      </c:pt>
                      <c:pt idx="36">
                        <c:v>45292</c:v>
                      </c:pt>
                      <c:pt idx="37">
                        <c:v>45352</c:v>
                      </c:pt>
                      <c:pt idx="38">
                        <c:v>45413</c:v>
                      </c:pt>
                      <c:pt idx="39">
                        <c:v>45474</c:v>
                      </c:pt>
                      <c:pt idx="40">
                        <c:v>45536</c:v>
                      </c:pt>
                      <c:pt idx="41">
                        <c:v>45597</c:v>
                      </c:pt>
                      <c:pt idx="42">
                        <c:v>45658</c:v>
                      </c:pt>
                      <c:pt idx="43">
                        <c:v>45717</c:v>
                      </c:pt>
                      <c:pt idx="44">
                        <c:v>45778</c:v>
                      </c:pt>
                      <c:pt idx="45">
                        <c:v>45839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Hoja1!$B$3:$B$48</c15:sqref>
                        </c15:formulaRef>
                      </c:ext>
                    </c:extLst>
                    <c:numCache>
                      <c:formatCode>mmm\-yy</c:formatCode>
                      <c:ptCount val="46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0</c:v>
                      </c:pt>
                      <c:pt idx="25">
                        <c:v>0</c:v>
                      </c:pt>
                      <c:pt idx="26">
                        <c:v>0</c:v>
                      </c:pt>
                      <c:pt idx="27">
                        <c:v>0</c:v>
                      </c:pt>
                      <c:pt idx="28">
                        <c:v>0</c:v>
                      </c:pt>
                      <c:pt idx="29">
                        <c:v>0</c:v>
                      </c:pt>
                      <c:pt idx="30">
                        <c:v>0</c:v>
                      </c:pt>
                      <c:pt idx="31">
                        <c:v>0</c:v>
                      </c:pt>
                      <c:pt idx="32">
                        <c:v>0</c:v>
                      </c:pt>
                      <c:pt idx="33">
                        <c:v>0</c:v>
                      </c:pt>
                      <c:pt idx="34">
                        <c:v>0</c:v>
                      </c:pt>
                      <c:pt idx="35">
                        <c:v>0</c:v>
                      </c:pt>
                      <c:pt idx="36">
                        <c:v>0</c:v>
                      </c:pt>
                      <c:pt idx="37">
                        <c:v>0</c:v>
                      </c:pt>
                      <c:pt idx="38">
                        <c:v>0</c:v>
                      </c:pt>
                      <c:pt idx="39">
                        <c:v>0</c:v>
                      </c:pt>
                      <c:pt idx="40">
                        <c:v>0</c:v>
                      </c:pt>
                      <c:pt idx="41">
                        <c:v>0</c:v>
                      </c:pt>
                      <c:pt idx="42">
                        <c:v>0</c:v>
                      </c:pt>
                      <c:pt idx="43">
                        <c:v>0</c:v>
                      </c:pt>
                      <c:pt idx="44">
                        <c:v>0</c:v>
                      </c:pt>
                      <c:pt idx="45">
                        <c:v>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32F2-49B0-955F-FE5F5375E481}"/>
                  </c:ext>
                </c:extLst>
              </c15:ser>
            </c15:filteredBarSeries>
          </c:ext>
        </c:extLst>
      </c:barChart>
      <c:dateAx>
        <c:axId val="870116416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870114016"/>
        <c:crosses val="autoZero"/>
        <c:auto val="1"/>
        <c:lblOffset val="100"/>
        <c:baseTimeUnit val="months"/>
      </c:dateAx>
      <c:valAx>
        <c:axId val="870114016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870116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rgbClr val="002060"/>
          </a:solidFill>
        </a:defRPr>
      </a:pPr>
      <a:endParaRPr lang="es-P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E8A13C-5224-4395-857D-C6F423DA99A1}" type="datetimeFigureOut">
              <a:rPr lang="es-PE" smtClean="0"/>
              <a:t>24/10/2025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A62BD-CD05-4CFF-8332-9D037E7C1C69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98628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7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61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801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10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4498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67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10/24/2025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722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10/24/2025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8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10/24/2025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371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34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423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418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  <p:sldLayoutId id="2147483672" r:id="rId12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49F9F0F-FB8C-5565-247C-BDCC156B5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ABA4FDDF-F59C-428B-8603-3A86D75931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erson with a green shirt&#10;&#10;AI-generated content may be incorrect.">
            <a:extLst>
              <a:ext uri="{FF2B5EF4-FFF2-40B4-BE49-F238E27FC236}">
                <a16:creationId xmlns:a16="http://schemas.microsoft.com/office/drawing/2014/main" id="{39A11B79-9E31-C95F-FEAE-E9A79452B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1"/>
            <a:ext cx="12192000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71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76D86D5F-46EC-4CAA-AB42-C3EE83A8B7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6926896"/>
              </p:ext>
            </p:extLst>
          </p:nvPr>
        </p:nvGraphicFramePr>
        <p:xfrm>
          <a:off x="317105" y="1084807"/>
          <a:ext cx="11589759" cy="5571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359CF02C-2809-B5FF-B0F1-91BCBC470F9C}"/>
              </a:ext>
            </a:extLst>
          </p:cNvPr>
          <p:cNvSpPr txBox="1"/>
          <p:nvPr/>
        </p:nvSpPr>
        <p:spPr>
          <a:xfrm>
            <a:off x="1130710" y="310169"/>
            <a:ext cx="9930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solidFill>
                  <a:srgbClr val="002060"/>
                </a:solidFill>
              </a:rPr>
              <a:t>VALORIZACIÓN DE ENERGÍA POR RETIROS NO DECLARADOS (</a:t>
            </a:r>
            <a:r>
              <a:rPr lang="es-PE" sz="2400" b="1" dirty="0" err="1">
                <a:solidFill>
                  <a:srgbClr val="002060"/>
                </a:solidFill>
              </a:rPr>
              <a:t>RND</a:t>
            </a:r>
            <a:r>
              <a:rPr lang="es-PE" sz="2400" b="1" dirty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F4A55516-00E1-A0CE-0A21-D938CB967C72}"/>
              </a:ext>
            </a:extLst>
          </p:cNvPr>
          <p:cNvSpPr/>
          <p:nvPr/>
        </p:nvSpPr>
        <p:spPr>
          <a:xfrm>
            <a:off x="7226710" y="1376516"/>
            <a:ext cx="2369574" cy="5171315"/>
          </a:xfrm>
          <a:prstGeom prst="ellipse">
            <a:avLst/>
          </a:pr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71399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E986C228-108F-1A4F-9801-99C204AC19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6785321"/>
              </p:ext>
            </p:extLst>
          </p:nvPr>
        </p:nvGraphicFramePr>
        <p:xfrm>
          <a:off x="883457" y="1157279"/>
          <a:ext cx="10177833" cy="5115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69378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4F09FA3-BC22-768A-707A-16E29AADBE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738" t="10256" r="8844" b="9157"/>
          <a:stretch>
            <a:fillRect/>
          </a:stretch>
        </p:blipFill>
        <p:spPr>
          <a:xfrm>
            <a:off x="1592287" y="875070"/>
            <a:ext cx="8581292" cy="552659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4688D51-F757-AC0C-2942-9FB97687E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826" y="240891"/>
            <a:ext cx="10878903" cy="634179"/>
          </a:xfrm>
        </p:spPr>
        <p:txBody>
          <a:bodyPr>
            <a:normAutofit fontScale="90000"/>
          </a:bodyPr>
          <a:lstStyle/>
          <a:p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DATO </a:t>
            </a:r>
            <a:r>
              <a:rPr lang="es-PE" dirty="0" err="1">
                <a:latin typeface="Arial" panose="020B0604020202020204" pitchFamily="34" charset="0"/>
                <a:cs typeface="Arial" panose="020B0604020202020204" pitchFamily="34" charset="0"/>
              </a:rPr>
              <a:t>COES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012498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ACFB8-3EC8-DA95-AA2F-1AFFE7CEF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85F43D1F-5731-ED4C-BBE0-9BC68806A1EA}"/>
              </a:ext>
            </a:extLst>
          </p:cNvPr>
          <p:cNvSpPr txBox="1"/>
          <p:nvPr/>
        </p:nvSpPr>
        <p:spPr>
          <a:xfrm>
            <a:off x="1009473" y="2875002"/>
            <a:ext cx="953070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PE" sz="6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6F34735-3DE3-CAFD-A6F1-F40E2D88BCAF}"/>
              </a:ext>
            </a:extLst>
          </p:cNvPr>
          <p:cNvSpPr/>
          <p:nvPr/>
        </p:nvSpPr>
        <p:spPr>
          <a:xfrm>
            <a:off x="11213138" y="0"/>
            <a:ext cx="978862" cy="6867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8" name="Imagen 7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5A5BD1AC-C5B4-6F0F-EB42-81407CB61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8" t="31502" r="346" b="27033"/>
          <a:stretch>
            <a:fillRect/>
          </a:stretch>
        </p:blipFill>
        <p:spPr>
          <a:xfrm>
            <a:off x="171173" y="140865"/>
            <a:ext cx="4149433" cy="1289011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94321790-5E1A-E02B-3E33-18F97B056340}"/>
              </a:ext>
            </a:extLst>
          </p:cNvPr>
          <p:cNvSpPr/>
          <p:nvPr/>
        </p:nvSpPr>
        <p:spPr>
          <a:xfrm>
            <a:off x="10491018" y="1"/>
            <a:ext cx="722119" cy="67842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BE04482-6DB7-E500-F642-72A2F1A8716C}"/>
              </a:ext>
            </a:extLst>
          </p:cNvPr>
          <p:cNvSpPr/>
          <p:nvPr/>
        </p:nvSpPr>
        <p:spPr>
          <a:xfrm>
            <a:off x="9768898" y="678427"/>
            <a:ext cx="722119" cy="67842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79994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BE490-E03A-2548-86EE-36C899EE8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03A3035-74CA-F7B2-64D9-6A1436ED72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0004708"/>
              </p:ext>
            </p:extLst>
          </p:nvPr>
        </p:nvGraphicFramePr>
        <p:xfrm>
          <a:off x="613868" y="1234574"/>
          <a:ext cx="10978363" cy="5254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7AEA1D7D-0063-FC69-FB69-1944C3674433}"/>
              </a:ext>
            </a:extLst>
          </p:cNvPr>
          <p:cNvSpPr txBox="1"/>
          <p:nvPr/>
        </p:nvSpPr>
        <p:spPr>
          <a:xfrm>
            <a:off x="1130710" y="202013"/>
            <a:ext cx="9930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solidFill>
                  <a:srgbClr val="002060"/>
                </a:solidFill>
              </a:rPr>
              <a:t>VALORIZACIÓN DE ENERGÍA POR RETIROS NO DECLARADOS (</a:t>
            </a:r>
            <a:r>
              <a:rPr lang="es-PE" sz="2400" b="1" dirty="0" err="1">
                <a:solidFill>
                  <a:srgbClr val="002060"/>
                </a:solidFill>
              </a:rPr>
              <a:t>RND</a:t>
            </a:r>
            <a:r>
              <a:rPr lang="es-PE" sz="2400" b="1" dirty="0">
                <a:solidFill>
                  <a:srgbClr val="002060"/>
                </a:solidFill>
              </a:rPr>
              <a:t>) (MILES DE SOLES)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7215283C-A22D-79E0-9ECD-35B8F31FDEE7}"/>
              </a:ext>
            </a:extLst>
          </p:cNvPr>
          <p:cNvSpPr/>
          <p:nvPr/>
        </p:nvSpPr>
        <p:spPr>
          <a:xfrm>
            <a:off x="8111613" y="963561"/>
            <a:ext cx="1622322" cy="35002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29532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4B9CA75-D509-8328-7EB9-E965F928099C}"/>
              </a:ext>
            </a:extLst>
          </p:cNvPr>
          <p:cNvSpPr txBox="1"/>
          <p:nvPr/>
        </p:nvSpPr>
        <p:spPr>
          <a:xfrm>
            <a:off x="393290" y="2038467"/>
            <a:ext cx="113857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5400" dirty="0">
                <a:latin typeface="Arial" panose="020B0604020202020204" pitchFamily="34" charset="0"/>
                <a:cs typeface="Arial" panose="020B0604020202020204" pitchFamily="34" charset="0"/>
              </a:rPr>
              <a:t>¿Qué rol cumplen el Osinergmin, el </a:t>
            </a:r>
            <a:r>
              <a:rPr lang="es-PE" sz="5400" dirty="0" err="1">
                <a:latin typeface="Arial" panose="020B0604020202020204" pitchFamily="34" charset="0"/>
                <a:cs typeface="Arial" panose="020B0604020202020204" pitchFamily="34" charset="0"/>
              </a:rPr>
              <a:t>COES</a:t>
            </a:r>
            <a:r>
              <a:rPr lang="es-PE" sz="5400" dirty="0">
                <a:latin typeface="Arial" panose="020B0604020202020204" pitchFamily="34" charset="0"/>
                <a:cs typeface="Arial" panose="020B0604020202020204" pitchFamily="34" charset="0"/>
              </a:rPr>
              <a:t> y el MINEM en esta problemática?</a:t>
            </a:r>
          </a:p>
        </p:txBody>
      </p:sp>
    </p:spTree>
    <p:extLst>
      <p:ext uri="{BB962C8B-B14F-4D97-AF65-F5344CB8AC3E}">
        <p14:creationId xmlns:p14="http://schemas.microsoft.com/office/powerpoint/2010/main" val="2402132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9D7B6BE-A4E0-4483-BEC5-493AC3E5D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4861206"/>
            <a:ext cx="9788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Egemsa S.A. - empresasdelacorporacion - Fondo Nacional de Financiamiento de  la Actividad Empresarial del Estado - FONAFE">
            <a:extLst>
              <a:ext uri="{FF2B5EF4-FFF2-40B4-BE49-F238E27FC236}">
                <a16:creationId xmlns:a16="http://schemas.microsoft.com/office/drawing/2014/main" id="{4473C358-0579-BB8C-D0B4-03DFF9B17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643" y="5497609"/>
            <a:ext cx="2997548" cy="84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829B248-D4C1-4FA9-640C-0E11ADEDE06A}"/>
              </a:ext>
            </a:extLst>
          </p:cNvPr>
          <p:cNvSpPr txBox="1"/>
          <p:nvPr/>
        </p:nvSpPr>
        <p:spPr>
          <a:xfrm>
            <a:off x="1059930" y="2137658"/>
            <a:ext cx="953070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PE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Problemática de los Retiros No Declarados: Riesgos y Mecanismos de Control en el Mercado Mayorista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2807803-6442-03CE-E8D5-14192B9101E0}"/>
              </a:ext>
            </a:extLst>
          </p:cNvPr>
          <p:cNvSpPr txBox="1"/>
          <p:nvPr/>
        </p:nvSpPr>
        <p:spPr>
          <a:xfrm>
            <a:off x="3710699" y="4720342"/>
            <a:ext cx="47705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PE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Octubre 2025.</a:t>
            </a:r>
          </a:p>
        </p:txBody>
      </p:sp>
      <p:pic>
        <p:nvPicPr>
          <p:cNvPr id="1026" name="Picture 2" descr="Fondo Nacional de Financiamiento de la Actividad Empresarial del Estado -  FONAFE&quot;">
            <a:extLst>
              <a:ext uri="{FF2B5EF4-FFF2-40B4-BE49-F238E27FC236}">
                <a16:creationId xmlns:a16="http://schemas.microsoft.com/office/drawing/2014/main" id="{182CF865-E5F8-6D2E-439C-33D59FFAC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089" y="4643440"/>
            <a:ext cx="2062569" cy="196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CBC55D0-D75C-DBBF-3C21-02779BF7B8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079" y="4963888"/>
            <a:ext cx="2679623" cy="146478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35543EAE-C94E-FC13-0763-EEB264856106}"/>
              </a:ext>
            </a:extLst>
          </p:cNvPr>
          <p:cNvSpPr/>
          <p:nvPr/>
        </p:nvSpPr>
        <p:spPr>
          <a:xfrm>
            <a:off x="11213138" y="0"/>
            <a:ext cx="978862" cy="6867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8" name="Imagen 7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1D3D2D33-3DB4-95FA-8741-259ECCFDCC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8" t="31502" r="346" b="27033"/>
          <a:stretch>
            <a:fillRect/>
          </a:stretch>
        </p:blipFill>
        <p:spPr>
          <a:xfrm>
            <a:off x="171173" y="140865"/>
            <a:ext cx="4149433" cy="1289011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D1086CA-27D1-20D6-FE3C-C49BA66B534B}"/>
              </a:ext>
            </a:extLst>
          </p:cNvPr>
          <p:cNvSpPr/>
          <p:nvPr/>
        </p:nvSpPr>
        <p:spPr>
          <a:xfrm>
            <a:off x="10491018" y="1"/>
            <a:ext cx="722119" cy="67842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74983BA-9204-1AF2-55C4-360328A3D66B}"/>
              </a:ext>
            </a:extLst>
          </p:cNvPr>
          <p:cNvSpPr/>
          <p:nvPr/>
        </p:nvSpPr>
        <p:spPr>
          <a:xfrm>
            <a:off x="9768898" y="678427"/>
            <a:ext cx="722119" cy="67842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7B48B09-7819-BC31-CDDA-76B8E95F5EA3}"/>
              </a:ext>
            </a:extLst>
          </p:cNvPr>
          <p:cNvSpPr txBox="1"/>
          <p:nvPr/>
        </p:nvSpPr>
        <p:spPr>
          <a:xfrm>
            <a:off x="9306592" y="6596637"/>
            <a:ext cx="2062569" cy="270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100" dirty="0">
                <a:latin typeface="Arial" panose="020B0604020202020204" pitchFamily="34" charset="0"/>
                <a:cs typeface="Arial" panose="020B0604020202020204" pitchFamily="34" charset="0"/>
              </a:rPr>
              <a:t>Andersen Campos Peña</a:t>
            </a:r>
          </a:p>
        </p:txBody>
      </p:sp>
    </p:spTree>
    <p:extLst>
      <p:ext uri="{BB962C8B-B14F-4D97-AF65-F5344CB8AC3E}">
        <p14:creationId xmlns:p14="http://schemas.microsoft.com/office/powerpoint/2010/main" val="1618427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944852-0B92-8213-DBD1-3AB3F6B30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535" y="1705898"/>
            <a:ext cx="10890929" cy="1097280"/>
          </a:xfrm>
        </p:spPr>
        <p:txBody>
          <a:bodyPr>
            <a:normAutofit/>
          </a:bodyPr>
          <a:lstStyle/>
          <a:p>
            <a:r>
              <a:rPr lang="es-PE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son los “retiros no declarados </a:t>
            </a:r>
            <a:r>
              <a:rPr lang="es-PE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RND</a:t>
            </a:r>
            <a:r>
              <a:rPr lang="es-PE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”?</a:t>
            </a:r>
            <a:endParaRPr lang="es-PE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E167A33-19EC-5EBE-07E6-06E6A4FE6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9702" y="2803178"/>
            <a:ext cx="9812594" cy="16542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Un “retiro no declarado” para el </a:t>
            </a:r>
            <a:r>
              <a:rPr lang="es-PE" dirty="0" err="1">
                <a:latin typeface="Arial" panose="020B0604020202020204" pitchFamily="34" charset="0"/>
                <a:cs typeface="Arial" panose="020B0604020202020204" pitchFamily="34" charset="0"/>
              </a:rPr>
              <a:t>COES</a:t>
            </a:r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 es un consumo de energía que no ha sido declarado por ningún participante (generador, distribuidor, etc.), lo cual implica que esta energía “salió” del sistema o fue consumida sin que haya sido formalmente registrada bajo un participante declarado dentro del mercado mayorista eléctrico.</a:t>
            </a:r>
          </a:p>
        </p:txBody>
      </p:sp>
    </p:spTree>
    <p:extLst>
      <p:ext uri="{BB962C8B-B14F-4D97-AF65-F5344CB8AC3E}">
        <p14:creationId xmlns:p14="http://schemas.microsoft.com/office/powerpoint/2010/main" val="2481742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571500" y="351652"/>
            <a:ext cx="5785238" cy="553998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r>
              <a:rPr lang="es-PE" sz="3600" b="1" noProof="0" dirty="0">
                <a:solidFill>
                  <a:srgbClr val="002060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Antecedentes Históricos</a:t>
            </a:r>
            <a:endParaRPr lang="es-PE" sz="3600" noProof="0" dirty="0">
              <a:solidFill>
                <a:srgbClr val="002060"/>
              </a:solidFill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3"/>
          <a:srcRect l="593" t="19114" r="343" b="19881"/>
          <a:stretch>
            <a:fillRect/>
          </a:stretch>
        </p:blipFill>
        <p:spPr>
          <a:xfrm>
            <a:off x="820274" y="1265712"/>
            <a:ext cx="4073639" cy="273117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13555" y="958874"/>
            <a:ext cx="2465439" cy="323165"/>
          </a:xfrm>
          <a:prstGeom prst="rect">
            <a:avLst/>
          </a:prstGeom>
          <a:noFill/>
          <a:ln/>
        </p:spPr>
        <p:txBody>
          <a:bodyPr wrap="square" lIns="226737" tIns="0" rIns="0" bIns="0" rtlCol="0" anchor="ctr">
            <a:spAutoFit/>
          </a:bodyPr>
          <a:lstStyle/>
          <a:p>
            <a:r>
              <a:rPr lang="en-US" sz="2100" b="1" dirty="0">
                <a:solidFill>
                  <a:srgbClr val="1E3A8A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La Crisis de 2004</a:t>
            </a:r>
            <a:endParaRPr lang="en-US" sz="2100" dirty="0"/>
          </a:p>
        </p:txBody>
      </p:sp>
      <p:sp>
        <p:nvSpPr>
          <p:cNvPr id="8" name="Text 4"/>
          <p:cNvSpPr/>
          <p:nvPr/>
        </p:nvSpPr>
        <p:spPr>
          <a:xfrm>
            <a:off x="5461206" y="1319349"/>
            <a:ext cx="5709204" cy="92980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PE" sz="1395" b="1" noProof="0" dirty="0">
                <a:solidFill>
                  <a:srgbClr val="DC262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700 MW retirados del SEIN </a:t>
            </a:r>
            <a:r>
              <a:rPr lang="es-PE" sz="1395" noProof="0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sin respaldo contractual</a:t>
            </a:r>
            <a:endParaRPr lang="es-PE" sz="1395" b="1" noProof="0" dirty="0">
              <a:solidFill>
                <a:srgbClr val="DC2626"/>
              </a:solidFill>
              <a:latin typeface="Noto Sans" pitchFamily="34" charset="0"/>
              <a:ea typeface="Noto Sans" pitchFamily="34" charset="-122"/>
              <a:cs typeface="Noto Sans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PE" sz="1395" noProof="0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Costos marginales </a:t>
            </a:r>
            <a:r>
              <a:rPr lang="es-PE" sz="1395" b="1" noProof="0" dirty="0">
                <a:solidFill>
                  <a:srgbClr val="DC262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4x superiores</a:t>
            </a:r>
            <a:r>
              <a:rPr lang="es-PE" sz="1395" noProof="0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a tarifas reguladas </a:t>
            </a:r>
            <a:endParaRPr lang="es-PE" sz="1395" noProof="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PE" sz="1395" b="1" noProof="0" dirty="0">
                <a:solidFill>
                  <a:srgbClr val="DC262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Ruptura en la cadena de pagos </a:t>
            </a:r>
            <a:r>
              <a:rPr lang="es-PE" sz="1395" noProof="0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del sector eléctrico</a:t>
            </a:r>
            <a:endParaRPr lang="en-US" sz="1395" dirty="0"/>
          </a:p>
        </p:txBody>
      </p:sp>
      <p:sp>
        <p:nvSpPr>
          <p:cNvPr id="9" name="Text 5"/>
          <p:cNvSpPr/>
          <p:nvPr/>
        </p:nvSpPr>
        <p:spPr>
          <a:xfrm>
            <a:off x="9097592" y="1416998"/>
            <a:ext cx="46488" cy="21467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r>
              <a:rPr lang="en-US" sz="1395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</a:t>
            </a:r>
            <a:endParaRPr lang="en-US" sz="1395" dirty="0"/>
          </a:p>
        </p:txBody>
      </p:sp>
      <p:sp>
        <p:nvSpPr>
          <p:cNvPr id="10" name="Text 6"/>
          <p:cNvSpPr/>
          <p:nvPr/>
        </p:nvSpPr>
        <p:spPr>
          <a:xfrm>
            <a:off x="5461206" y="1630734"/>
            <a:ext cx="288541" cy="21467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395" dirty="0"/>
          </a:p>
        </p:txBody>
      </p:sp>
      <p:sp>
        <p:nvSpPr>
          <p:cNvPr id="11" name="Text 7"/>
          <p:cNvSpPr/>
          <p:nvPr/>
        </p:nvSpPr>
        <p:spPr>
          <a:xfrm>
            <a:off x="7162943" y="1826906"/>
            <a:ext cx="65" cy="21467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endParaRPr lang="en-US" sz="1395" dirty="0"/>
          </a:p>
        </p:txBody>
      </p:sp>
      <p:sp>
        <p:nvSpPr>
          <p:cNvPr id="12" name="Text 8"/>
          <p:cNvSpPr/>
          <p:nvPr/>
        </p:nvSpPr>
        <p:spPr>
          <a:xfrm>
            <a:off x="8437024" y="1826906"/>
            <a:ext cx="46488" cy="21467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r>
              <a:rPr lang="en-US" sz="1395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</a:t>
            </a:r>
            <a:endParaRPr lang="en-US" sz="1395" dirty="0"/>
          </a:p>
        </p:txBody>
      </p:sp>
      <p:sp>
        <p:nvSpPr>
          <p:cNvPr id="13" name="Text 9"/>
          <p:cNvSpPr/>
          <p:nvPr/>
        </p:nvSpPr>
        <p:spPr>
          <a:xfrm>
            <a:off x="5470444" y="1951872"/>
            <a:ext cx="288541" cy="21467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395" dirty="0"/>
          </a:p>
        </p:txBody>
      </p:sp>
      <p:sp>
        <p:nvSpPr>
          <p:cNvPr id="14" name="Text 10"/>
          <p:cNvSpPr/>
          <p:nvPr/>
        </p:nvSpPr>
        <p:spPr>
          <a:xfrm>
            <a:off x="8385195" y="2246006"/>
            <a:ext cx="46488" cy="214674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r>
              <a:rPr lang="en-US" sz="1395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 </a:t>
            </a:r>
            <a:endParaRPr lang="en-US" sz="1395" dirty="0"/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1466A1AA-3CC4-F450-7E91-8DF510995331}"/>
              </a:ext>
            </a:extLst>
          </p:cNvPr>
          <p:cNvSpPr/>
          <p:nvPr/>
        </p:nvSpPr>
        <p:spPr>
          <a:xfrm>
            <a:off x="5479906" y="2340019"/>
            <a:ext cx="1683037" cy="1243891"/>
          </a:xfrm>
          <a:prstGeom prst="rect">
            <a:avLst/>
          </a:prstGeom>
          <a:solidFill>
            <a:srgbClr val="F3F4F6"/>
          </a:solidFill>
          <a:ln/>
        </p:spPr>
        <p:txBody>
          <a:bodyPr/>
          <a:lstStyle/>
          <a:p>
            <a:endParaRPr lang="es-PE"/>
          </a:p>
        </p:txBody>
      </p:sp>
      <p:sp>
        <p:nvSpPr>
          <p:cNvPr id="23" name="Text 3">
            <a:extLst>
              <a:ext uri="{FF2B5EF4-FFF2-40B4-BE49-F238E27FC236}">
                <a16:creationId xmlns:a16="http://schemas.microsoft.com/office/drawing/2014/main" id="{46F1303B-70A8-7AD3-D29E-C129ECE89209}"/>
              </a:ext>
            </a:extLst>
          </p:cNvPr>
          <p:cNvSpPr/>
          <p:nvPr/>
        </p:nvSpPr>
        <p:spPr>
          <a:xfrm>
            <a:off x="5607185" y="2372812"/>
            <a:ext cx="1463654" cy="276999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DC262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2005</a:t>
            </a:r>
            <a:endParaRPr lang="en-US" sz="1800" dirty="0"/>
          </a:p>
        </p:txBody>
      </p:sp>
      <p:sp>
        <p:nvSpPr>
          <p:cNvPr id="24" name="Text 4">
            <a:extLst>
              <a:ext uri="{FF2B5EF4-FFF2-40B4-BE49-F238E27FC236}">
                <a16:creationId xmlns:a16="http://schemas.microsoft.com/office/drawing/2014/main" id="{87F5E5A9-73FB-771D-9072-0C15F0B27655}"/>
              </a:ext>
            </a:extLst>
          </p:cNvPr>
          <p:cNvSpPr/>
          <p:nvPr/>
        </p:nvSpPr>
        <p:spPr>
          <a:xfrm>
            <a:off x="5609261" y="2702916"/>
            <a:ext cx="1424325" cy="19050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1238" b="1" dirty="0">
                <a:solidFill>
                  <a:srgbClr val="1E3A8A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Crisis</a:t>
            </a:r>
            <a:endParaRPr lang="en-US" sz="1238" dirty="0"/>
          </a:p>
        </p:txBody>
      </p:sp>
      <p:sp>
        <p:nvSpPr>
          <p:cNvPr id="25" name="Text 5">
            <a:extLst>
              <a:ext uri="{FF2B5EF4-FFF2-40B4-BE49-F238E27FC236}">
                <a16:creationId xmlns:a16="http://schemas.microsoft.com/office/drawing/2014/main" id="{460F0582-BBE8-1875-BD58-B189BDD46CC3}"/>
              </a:ext>
            </a:extLst>
          </p:cNvPr>
          <p:cNvSpPr/>
          <p:nvPr/>
        </p:nvSpPr>
        <p:spPr>
          <a:xfrm>
            <a:off x="5608493" y="2972165"/>
            <a:ext cx="1384996" cy="1449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942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306.89 MW</a:t>
            </a:r>
            <a:endParaRPr lang="en-US" sz="942" dirty="0"/>
          </a:p>
        </p:txBody>
      </p:sp>
      <p:sp>
        <p:nvSpPr>
          <p:cNvPr id="26" name="Text 6">
            <a:extLst>
              <a:ext uri="{FF2B5EF4-FFF2-40B4-BE49-F238E27FC236}">
                <a16:creationId xmlns:a16="http://schemas.microsoft.com/office/drawing/2014/main" id="{E023DBFC-32DE-A0A3-96D0-6AD0AD16AE49}"/>
              </a:ext>
            </a:extLst>
          </p:cNvPr>
          <p:cNvSpPr/>
          <p:nvPr/>
        </p:nvSpPr>
        <p:spPr>
          <a:xfrm>
            <a:off x="5605476" y="3142271"/>
            <a:ext cx="1237512" cy="1449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942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140.10 GWh</a:t>
            </a:r>
            <a:endParaRPr lang="en-US" sz="942" dirty="0"/>
          </a:p>
        </p:txBody>
      </p:sp>
      <p:sp>
        <p:nvSpPr>
          <p:cNvPr id="27" name="Text 7">
            <a:extLst>
              <a:ext uri="{FF2B5EF4-FFF2-40B4-BE49-F238E27FC236}">
                <a16:creationId xmlns:a16="http://schemas.microsoft.com/office/drawing/2014/main" id="{B20DCB8F-9EE4-7D3B-7CB3-00B3933C5B43}"/>
              </a:ext>
            </a:extLst>
          </p:cNvPr>
          <p:cNvSpPr/>
          <p:nvPr/>
        </p:nvSpPr>
        <p:spPr>
          <a:xfrm>
            <a:off x="5608493" y="3366130"/>
            <a:ext cx="1384996" cy="1449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942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S/ 9.79M + S/ 13.92M</a:t>
            </a:r>
            <a:endParaRPr lang="en-US" sz="942" dirty="0"/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AB6F9BD5-82DA-EAEC-F1D4-92915FD00E5B}"/>
              </a:ext>
            </a:extLst>
          </p:cNvPr>
          <p:cNvSpPr/>
          <p:nvPr/>
        </p:nvSpPr>
        <p:spPr>
          <a:xfrm>
            <a:off x="7413298" y="2349793"/>
            <a:ext cx="1620786" cy="1234117"/>
          </a:xfrm>
          <a:prstGeom prst="rect">
            <a:avLst/>
          </a:prstGeom>
          <a:solidFill>
            <a:srgbClr val="F3F4F6"/>
          </a:solidFill>
          <a:ln/>
        </p:spPr>
        <p:txBody>
          <a:bodyPr/>
          <a:lstStyle/>
          <a:p>
            <a:endParaRPr lang="es-PE"/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378A7C9D-1E0F-BF63-AB3F-16D6DD4C80F2}"/>
              </a:ext>
            </a:extLst>
          </p:cNvPr>
          <p:cNvSpPr/>
          <p:nvPr/>
        </p:nvSpPr>
        <p:spPr>
          <a:xfrm>
            <a:off x="7549287" y="2383671"/>
            <a:ext cx="1384044" cy="276999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DC2626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2006</a:t>
            </a:r>
            <a:endParaRPr lang="en-US" sz="1800" dirty="0"/>
          </a:p>
        </p:txBody>
      </p:sp>
      <p:sp>
        <p:nvSpPr>
          <p:cNvPr id="30" name="Text 10">
            <a:extLst>
              <a:ext uri="{FF2B5EF4-FFF2-40B4-BE49-F238E27FC236}">
                <a16:creationId xmlns:a16="http://schemas.microsoft.com/office/drawing/2014/main" id="{A25ADC03-11BD-991A-C6F1-E53FAF2FE8A5}"/>
              </a:ext>
            </a:extLst>
          </p:cNvPr>
          <p:cNvSpPr/>
          <p:nvPr/>
        </p:nvSpPr>
        <p:spPr>
          <a:xfrm>
            <a:off x="7534810" y="2725466"/>
            <a:ext cx="1384044" cy="190501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1238" b="1" dirty="0">
                <a:solidFill>
                  <a:srgbClr val="1E3A8A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Crisis</a:t>
            </a:r>
            <a:endParaRPr lang="en-US" sz="1238" dirty="0"/>
          </a:p>
        </p:txBody>
      </p:sp>
      <p:sp>
        <p:nvSpPr>
          <p:cNvPr id="31" name="Text 11">
            <a:extLst>
              <a:ext uri="{FF2B5EF4-FFF2-40B4-BE49-F238E27FC236}">
                <a16:creationId xmlns:a16="http://schemas.microsoft.com/office/drawing/2014/main" id="{E99C271F-E505-3ABA-11B5-BEADAF81E079}"/>
              </a:ext>
            </a:extLst>
          </p:cNvPr>
          <p:cNvSpPr/>
          <p:nvPr/>
        </p:nvSpPr>
        <p:spPr>
          <a:xfrm>
            <a:off x="7549287" y="2997295"/>
            <a:ext cx="1384044" cy="1449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942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413.75 MW</a:t>
            </a:r>
            <a:endParaRPr lang="en-US" sz="942" dirty="0"/>
          </a:p>
        </p:txBody>
      </p:sp>
      <p:sp>
        <p:nvSpPr>
          <p:cNvPr id="32" name="Text 12">
            <a:extLst>
              <a:ext uri="{FF2B5EF4-FFF2-40B4-BE49-F238E27FC236}">
                <a16:creationId xmlns:a16="http://schemas.microsoft.com/office/drawing/2014/main" id="{E99B6ACC-C423-9892-6CF5-38003AEC739A}"/>
              </a:ext>
            </a:extLst>
          </p:cNvPr>
          <p:cNvSpPr/>
          <p:nvPr/>
        </p:nvSpPr>
        <p:spPr>
          <a:xfrm>
            <a:off x="7534810" y="3175812"/>
            <a:ext cx="1269696" cy="1449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942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1,032 GWh</a:t>
            </a:r>
            <a:endParaRPr lang="en-US" sz="942" dirty="0"/>
          </a:p>
        </p:txBody>
      </p:sp>
      <p:sp>
        <p:nvSpPr>
          <p:cNvPr id="33" name="Text 13">
            <a:extLst>
              <a:ext uri="{FF2B5EF4-FFF2-40B4-BE49-F238E27FC236}">
                <a16:creationId xmlns:a16="http://schemas.microsoft.com/office/drawing/2014/main" id="{143868FA-C547-D468-A4F5-70D58B313CAE}"/>
              </a:ext>
            </a:extLst>
          </p:cNvPr>
          <p:cNvSpPr/>
          <p:nvPr/>
        </p:nvSpPr>
        <p:spPr>
          <a:xfrm>
            <a:off x="7549287" y="3356512"/>
            <a:ext cx="1492200" cy="1449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942" dirty="0">
                <a:solidFill>
                  <a:srgbClr val="374151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Vencimiento de contratos</a:t>
            </a:r>
            <a:endParaRPr lang="en-US" sz="942" dirty="0"/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74AED0DC-4F04-2263-64D5-110351C28EC1}"/>
              </a:ext>
            </a:extLst>
          </p:cNvPr>
          <p:cNvSpPr txBox="1"/>
          <p:nvPr/>
        </p:nvSpPr>
        <p:spPr>
          <a:xfrm>
            <a:off x="426936" y="4387758"/>
            <a:ext cx="50529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spcAft>
                <a:spcPts val="800"/>
              </a:spcAft>
              <a:buNone/>
            </a:pPr>
            <a:r>
              <a:rPr lang="es-PE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Evolución Normativa y Persistencia del Problema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4233DF56-72FF-769A-C6D1-DD49A169166A}"/>
              </a:ext>
            </a:extLst>
          </p:cNvPr>
          <p:cNvSpPr txBox="1"/>
          <p:nvPr/>
        </p:nvSpPr>
        <p:spPr>
          <a:xfrm>
            <a:off x="339957" y="4838438"/>
            <a:ext cx="50342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PE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Desde entonces, el marco regulatorio ha evolucionado significativamente. La reforma del sector eléctrico iniciada en 1992 con la Ley de Concesiones Eléctricas (D.L. </a:t>
            </a:r>
            <a:r>
              <a:rPr lang="es-PE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</a:t>
            </a:r>
            <a:r>
              <a:rPr lang="es-PE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25844) introdujo el modelo de mercado de corto plazo y reconoció la necesidad de un tratamiento diferenciado para los consumos sin respaldo contractual.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51FC5EA-40B1-AA00-D307-583C416E16F5}"/>
              </a:ext>
            </a:extLst>
          </p:cNvPr>
          <p:cNvSpPr txBox="1"/>
          <p:nvPr/>
        </p:nvSpPr>
        <p:spPr>
          <a:xfrm>
            <a:off x="5605476" y="3812983"/>
            <a:ext cx="6448452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s-PE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 Estado peruano adoptó múltiples medidas normativas: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s-PE" sz="1050" b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D.U</a:t>
            </a: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s-PE" sz="1050" b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</a:t>
            </a: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007-2004</a:t>
            </a:r>
            <a:r>
              <a:rPr lang="es-PE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(julio 2004): Asignación a generadores estatales FONAFE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Ley </a:t>
            </a:r>
            <a:r>
              <a:rPr lang="es-PE" sz="1050" b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</a:t>
            </a: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28447</a:t>
            </a:r>
            <a:r>
              <a:rPr lang="es-PE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(diciembre 2004): Modificaciones a fijación tarifaria, suspensión de caducidades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s-PE" sz="1050" b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D.U</a:t>
            </a: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s-PE" sz="1050" b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</a:t>
            </a: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007-2006</a:t>
            </a:r>
            <a:r>
              <a:rPr lang="es-PE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(mayo 2006): Sistema de licitaciones transitorias (no implementado)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s-PE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Ley </a:t>
            </a:r>
            <a:r>
              <a:rPr lang="es-PE" sz="105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</a:t>
            </a:r>
            <a:r>
              <a:rPr lang="es-PE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28832 (julio 2006): Esquema definitivo de licitaciones con anticipación de 3 años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Ley </a:t>
            </a:r>
            <a:r>
              <a:rPr lang="es-PE" sz="1050" b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</a:t>
            </a: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29178</a:t>
            </a:r>
            <a:r>
              <a:rPr lang="es-PE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(enero 2008): Reactivación de caducidades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Ley </a:t>
            </a:r>
            <a:r>
              <a:rPr lang="es-PE" sz="1050" b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</a:t>
            </a:r>
            <a:r>
              <a:rPr lang="es-PE" sz="1050" b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29179</a:t>
            </a:r>
            <a:r>
              <a:rPr lang="es-PE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(2008): Asignación obligatoria a TODOS los generadores (estatales y privados)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Resolución Osinergmin </a:t>
            </a:r>
            <a:r>
              <a:rPr lang="es-PE" sz="1050" dirty="0" err="1">
                <a:latin typeface="Arial" panose="020B0604020202020204" pitchFamily="34" charset="0"/>
                <a:cs typeface="Arial" panose="020B0604020202020204" pitchFamily="34" charset="0"/>
              </a:rPr>
              <a:t>N°</a:t>
            </a: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 025-2008-OS/CD (Procedimiento para asignación de </a:t>
            </a:r>
            <a:r>
              <a:rPr lang="es-PE" sz="1050" dirty="0" err="1">
                <a:latin typeface="Arial" panose="020B0604020202020204" pitchFamily="34" charset="0"/>
                <a:cs typeface="Arial" panose="020B0604020202020204" pitchFamily="34" charset="0"/>
              </a:rPr>
              <a:t>RSC</a:t>
            </a: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Decreto Supremo </a:t>
            </a:r>
            <a:r>
              <a:rPr lang="es-PE" sz="105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N°</a:t>
            </a:r>
            <a:r>
              <a:rPr lang="es-PE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026-2016-EM.- (Reglamento del </a:t>
            </a:r>
            <a:r>
              <a:rPr lang="es-PE" sz="105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MME</a:t>
            </a:r>
            <a:r>
              <a:rPr lang="es-PE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742950" lvl="1" indent="-285750" algn="just">
              <a:buFont typeface="Wingdings" panose="05000000000000000000" pitchFamily="2" charset="2"/>
              <a:buChar char="q"/>
            </a:pP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Resolución Osinergmin </a:t>
            </a:r>
            <a:r>
              <a:rPr lang="es-PE" sz="1050" dirty="0" err="1">
                <a:latin typeface="Arial" panose="020B0604020202020204" pitchFamily="34" charset="0"/>
                <a:cs typeface="Arial" panose="020B0604020202020204" pitchFamily="34" charset="0"/>
              </a:rPr>
              <a:t>N°</a:t>
            </a: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 187-2017-OS/CD. –Nuevo PR N°10 </a:t>
            </a:r>
            <a:r>
              <a:rPr lang="es-PE" sz="1050" dirty="0" err="1">
                <a:latin typeface="Arial" panose="020B0604020202020204" pitchFamily="34" charset="0"/>
                <a:cs typeface="Arial" panose="020B0604020202020204" pitchFamily="34" charset="0"/>
              </a:rPr>
              <a:t>COES</a:t>
            </a: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s-PE" sz="1050" dirty="0" err="1">
                <a:latin typeface="Arial" panose="020B0604020202020204" pitchFamily="34" charset="0"/>
                <a:cs typeface="Arial" panose="020B0604020202020204" pitchFamily="34" charset="0"/>
              </a:rPr>
              <a:t>VTEA</a:t>
            </a: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, SC, IO)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Decreto Supremo </a:t>
            </a:r>
            <a:r>
              <a:rPr lang="es-PE" sz="105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N°</a:t>
            </a:r>
            <a:r>
              <a:rPr lang="es-PE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005-2017-EM.- (modifica el Reglamento del </a:t>
            </a:r>
            <a:r>
              <a:rPr lang="es-PE" sz="105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MME</a:t>
            </a:r>
            <a:r>
              <a:rPr lang="es-PE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Articulo 9: incumplimientos, el </a:t>
            </a:r>
            <a:r>
              <a:rPr lang="es-PE" sz="1050" dirty="0" err="1">
                <a:latin typeface="Arial" panose="020B0604020202020204" pitchFamily="34" charset="0"/>
                <a:cs typeface="Arial" panose="020B0604020202020204" pitchFamily="34" charset="0"/>
              </a:rPr>
              <a:t>COES</a:t>
            </a: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 dispondrá la desconexión de Usuarios libre/reparto todos generadores según su FP / Facturara será valorizado a </a:t>
            </a:r>
            <a:r>
              <a:rPr lang="es-PE" sz="1050" dirty="0" err="1">
                <a:latin typeface="Arial" panose="020B0604020202020204" pitchFamily="34" charset="0"/>
                <a:cs typeface="Arial" panose="020B0604020202020204" pitchFamily="34" charset="0"/>
              </a:rPr>
              <a:t>Cmg</a:t>
            </a:r>
            <a:r>
              <a:rPr lang="es-PE" sz="1050" dirty="0">
                <a:latin typeface="Arial" panose="020B0604020202020204" pitchFamily="34" charset="0"/>
                <a:cs typeface="Arial" panose="020B0604020202020204" pitchFamily="34" charset="0"/>
              </a:rPr>
              <a:t> ajustado por el FI)</a:t>
            </a:r>
            <a:endParaRPr lang="es-PE" sz="105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8" name="Shape 14">
            <a:extLst>
              <a:ext uri="{FF2B5EF4-FFF2-40B4-BE49-F238E27FC236}">
                <a16:creationId xmlns:a16="http://schemas.microsoft.com/office/drawing/2014/main" id="{34F0D1E1-A118-2ABF-1928-0415F295B3E3}"/>
              </a:ext>
            </a:extLst>
          </p:cNvPr>
          <p:cNvSpPr/>
          <p:nvPr/>
        </p:nvSpPr>
        <p:spPr>
          <a:xfrm>
            <a:off x="9353837" y="2572472"/>
            <a:ext cx="2486025" cy="830070"/>
          </a:xfrm>
          <a:prstGeom prst="rect">
            <a:avLst/>
          </a:prstGeom>
          <a:solidFill>
            <a:srgbClr val="FEF3C7"/>
          </a:solidFill>
          <a:ln/>
        </p:spPr>
        <p:txBody>
          <a:bodyPr/>
          <a:lstStyle/>
          <a:p>
            <a:endParaRPr lang="es-PE"/>
          </a:p>
        </p:txBody>
      </p:sp>
      <p:sp>
        <p:nvSpPr>
          <p:cNvPr id="39" name="Shape 15">
            <a:extLst>
              <a:ext uri="{FF2B5EF4-FFF2-40B4-BE49-F238E27FC236}">
                <a16:creationId xmlns:a16="http://schemas.microsoft.com/office/drawing/2014/main" id="{FCBF34FE-958B-E617-6F3C-EFD5ED9D50BB}"/>
              </a:ext>
            </a:extLst>
          </p:cNvPr>
          <p:cNvSpPr/>
          <p:nvPr/>
        </p:nvSpPr>
        <p:spPr>
          <a:xfrm>
            <a:off x="9353837" y="2579178"/>
            <a:ext cx="42863" cy="830070"/>
          </a:xfrm>
          <a:prstGeom prst="rect">
            <a:avLst/>
          </a:prstGeom>
          <a:solidFill>
            <a:srgbClr val="F59E0B"/>
          </a:solidFill>
          <a:ln/>
        </p:spPr>
        <p:txBody>
          <a:bodyPr/>
          <a:lstStyle/>
          <a:p>
            <a:endParaRPr lang="es-PE"/>
          </a:p>
        </p:txBody>
      </p:sp>
      <p:sp>
        <p:nvSpPr>
          <p:cNvPr id="40" name="Text 16">
            <a:extLst>
              <a:ext uri="{FF2B5EF4-FFF2-40B4-BE49-F238E27FC236}">
                <a16:creationId xmlns:a16="http://schemas.microsoft.com/office/drawing/2014/main" id="{28CA9FDD-CA65-E573-7A75-04420A7C0619}"/>
              </a:ext>
            </a:extLst>
          </p:cNvPr>
          <p:cNvSpPr/>
          <p:nvPr/>
        </p:nvSpPr>
        <p:spPr>
          <a:xfrm>
            <a:off x="9482424" y="2707765"/>
            <a:ext cx="2228850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n-US" sz="1046" b="1" dirty="0">
                <a:solidFill>
                  <a:srgbClr val="92400E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Ley N° 28832 (julio 2006)</a:t>
            </a:r>
            <a:endParaRPr lang="en-US" sz="1046" dirty="0"/>
          </a:p>
        </p:txBody>
      </p:sp>
      <p:sp>
        <p:nvSpPr>
          <p:cNvPr id="41" name="Text 17">
            <a:extLst>
              <a:ext uri="{FF2B5EF4-FFF2-40B4-BE49-F238E27FC236}">
                <a16:creationId xmlns:a16="http://schemas.microsoft.com/office/drawing/2014/main" id="{129E5F8C-8629-20D5-C02C-DDA333167FA6}"/>
              </a:ext>
            </a:extLst>
          </p:cNvPr>
          <p:cNvSpPr/>
          <p:nvPr/>
        </p:nvSpPr>
        <p:spPr>
          <a:xfrm>
            <a:off x="9482424" y="2985967"/>
            <a:ext cx="2228850" cy="27366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buNone/>
            </a:pPr>
            <a:r>
              <a:rPr lang="es-PE" sz="889" noProof="0" dirty="0">
                <a:solidFill>
                  <a:srgbClr val="78350F"/>
                </a:solidFill>
                <a:latin typeface="Noto Sans" pitchFamily="34" charset="0"/>
                <a:ea typeface="Noto Sans" pitchFamily="34" charset="-122"/>
                <a:cs typeface="Noto Sans" pitchFamily="34" charset="-120"/>
              </a:rPr>
              <a:t>Esquema definitivo de licitaciones con anticipación de 3 años </a:t>
            </a:r>
            <a:endParaRPr lang="es-PE" sz="889" noProof="0" dirty="0"/>
          </a:p>
        </p:txBody>
      </p:sp>
      <p:sp>
        <p:nvSpPr>
          <p:cNvPr id="42" name="Abrir llave 41">
            <a:extLst>
              <a:ext uri="{FF2B5EF4-FFF2-40B4-BE49-F238E27FC236}">
                <a16:creationId xmlns:a16="http://schemas.microsoft.com/office/drawing/2014/main" id="{A2C1773C-CFD7-2646-C15C-78C6695840B7}"/>
              </a:ext>
            </a:extLst>
          </p:cNvPr>
          <p:cNvSpPr/>
          <p:nvPr/>
        </p:nvSpPr>
        <p:spPr>
          <a:xfrm>
            <a:off x="5323950" y="3702081"/>
            <a:ext cx="368788" cy="3041619"/>
          </a:xfrm>
          <a:prstGeom prst="leftBrac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Flecha: hacia la izquierda 14">
            <a:extLst>
              <a:ext uri="{FF2B5EF4-FFF2-40B4-BE49-F238E27FC236}">
                <a16:creationId xmlns:a16="http://schemas.microsoft.com/office/drawing/2014/main" id="{4C09D2C0-3995-80EF-F8A1-1F654C7EB432}"/>
              </a:ext>
            </a:extLst>
          </p:cNvPr>
          <p:cNvSpPr/>
          <p:nvPr/>
        </p:nvSpPr>
        <p:spPr>
          <a:xfrm>
            <a:off x="10293944" y="1402552"/>
            <a:ext cx="1476990" cy="830070"/>
          </a:xfrm>
          <a:prstGeom prst="left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200" dirty="0">
                <a:latin typeface="Arial" panose="020B0604020202020204" pitchFamily="34" charset="0"/>
                <a:cs typeface="Arial" panose="020B0604020202020204" pitchFamily="34" charset="0"/>
              </a:rPr>
              <a:t>Empresas Distribuidoras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3FBB5B2-D50E-E61C-3E76-4A49E87DF3C0}"/>
              </a:ext>
            </a:extLst>
          </p:cNvPr>
          <p:cNvSpPr txBox="1"/>
          <p:nvPr/>
        </p:nvSpPr>
        <p:spPr>
          <a:xfrm>
            <a:off x="1727823" y="1327064"/>
            <a:ext cx="2258539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PE" b="1" dirty="0"/>
              <a:t>CRISIS DE ENERGÍA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23BCEB8-8F08-7867-D364-59FFEB640651}"/>
              </a:ext>
            </a:extLst>
          </p:cNvPr>
          <p:cNvSpPr txBox="1"/>
          <p:nvPr/>
        </p:nvSpPr>
        <p:spPr>
          <a:xfrm>
            <a:off x="316530" y="1282033"/>
            <a:ext cx="594628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Fue recién en 2019, con la Resolución OSINERGMIN </a:t>
            </a:r>
            <a:r>
              <a:rPr lang="es-PE" dirty="0" err="1">
                <a:latin typeface="Arial" panose="020B0604020202020204" pitchFamily="34" charset="0"/>
                <a:cs typeface="Arial" panose="020B0604020202020204" pitchFamily="34" charset="0"/>
              </a:rPr>
              <a:t>N°</a:t>
            </a:r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 090-2019-OS/CD, que se introdujo el Factor de Incentivo (FI)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PE" b="1" dirty="0">
                <a:latin typeface="Arial" panose="020B0604020202020204" pitchFamily="34" charset="0"/>
                <a:cs typeface="Arial" panose="020B0604020202020204" pitchFamily="34" charset="0"/>
              </a:rPr>
              <a:t>Su objetivo fue desincentivar los retiros no respaldados por contratos, para reducir las distorsiones en el mercado mayorista.</a:t>
            </a:r>
          </a:p>
          <a:p>
            <a:pPr algn="just">
              <a:spcAft>
                <a:spcPts val="300"/>
              </a:spcAft>
              <a:buNone/>
            </a:pPr>
            <a:r>
              <a:rPr lang="es-PE" sz="9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96DC7A2-BCFB-7C9F-E805-7D899B3E9294}"/>
              </a:ext>
            </a:extLst>
          </p:cNvPr>
          <p:cNvSpPr txBox="1"/>
          <p:nvPr/>
        </p:nvSpPr>
        <p:spPr>
          <a:xfrm>
            <a:off x="336527" y="4175815"/>
            <a:ext cx="594628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En el inciso c) del artículo 9.3 del Reglamento del MME se establece que  “Los consumos no cubiertos serán asignados a los generadores de acuerdo a factores de proporción y luego facturados según los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CMgs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ajustados por un factor de incentivo fijado por Osinergmin a los respectivos distribuidores y/o usuarios libres valorizados”</a:t>
            </a:r>
            <a:endParaRPr lang="es-P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F41E22D-7AA7-341F-F65A-BAC7D7EF2265}"/>
              </a:ext>
            </a:extLst>
          </p:cNvPr>
          <p:cNvSpPr txBox="1"/>
          <p:nvPr/>
        </p:nvSpPr>
        <p:spPr>
          <a:xfrm>
            <a:off x="326694" y="306946"/>
            <a:ext cx="90729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PE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Mercado Mayorista de Electricidad </a:t>
            </a:r>
            <a:r>
              <a:rPr lang="es-PE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MME</a:t>
            </a:r>
            <a:endParaRPr lang="es-PE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635E96BA-4F10-639A-5F17-09301825F4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8369"/>
          <a:stretch/>
        </p:blipFill>
        <p:spPr>
          <a:xfrm>
            <a:off x="6706265" y="3072728"/>
            <a:ext cx="5274153" cy="2364511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658B69C7-0335-5D19-6E6C-2C674E383481}"/>
              </a:ext>
            </a:extLst>
          </p:cNvPr>
          <p:cNvSpPr txBox="1"/>
          <p:nvPr/>
        </p:nvSpPr>
        <p:spPr>
          <a:xfrm>
            <a:off x="6538452" y="1605199"/>
            <a:ext cx="53268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En la Resolución </a:t>
            </a:r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OSINERGMIN </a:t>
            </a:r>
            <a:r>
              <a:rPr lang="es-PE" dirty="0" err="1">
                <a:latin typeface="Arial" panose="020B0604020202020204" pitchFamily="34" charset="0"/>
                <a:cs typeface="Arial" panose="020B0604020202020204" pitchFamily="34" charset="0"/>
              </a:rPr>
              <a:t>N°</a:t>
            </a:r>
            <a:r>
              <a:rPr lang="es-PE" dirty="0">
                <a:latin typeface="Arial" panose="020B0604020202020204" pitchFamily="34" charset="0"/>
                <a:cs typeface="Arial" panose="020B0604020202020204" pitchFamily="34" charset="0"/>
              </a:rPr>
              <a:t> 212-2023-OS/CD se establece lo siguiente con respecto al factor incentivo: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3EEBDE8-BDD8-3D11-10D6-AE104860F237}"/>
              </a:ext>
            </a:extLst>
          </p:cNvPr>
          <p:cNvSpPr txBox="1"/>
          <p:nvPr/>
        </p:nvSpPr>
        <p:spPr>
          <a:xfrm>
            <a:off x="316530" y="3566029"/>
            <a:ext cx="31856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Cálculo de </a:t>
            </a:r>
            <a:r>
              <a:rPr lang="pt-B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RND</a:t>
            </a:r>
            <a:endParaRPr lang="es-PE" dirty="0"/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28FBBC0B-8184-7FB4-1376-3711A11BCB54}"/>
              </a:ext>
            </a:extLst>
          </p:cNvPr>
          <p:cNvCxnSpPr>
            <a:cxnSpLocks/>
          </p:cNvCxnSpPr>
          <p:nvPr/>
        </p:nvCxnSpPr>
        <p:spPr>
          <a:xfrm>
            <a:off x="6410632" y="1504335"/>
            <a:ext cx="0" cy="5046719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C8605145-5B80-EA27-1FB5-F9C5A74C639D}"/>
              </a:ext>
            </a:extLst>
          </p:cNvPr>
          <p:cNvSpPr txBox="1"/>
          <p:nvPr/>
        </p:nvSpPr>
        <p:spPr>
          <a:xfrm>
            <a:off x="6706265" y="5981438"/>
            <a:ext cx="5159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dirty="0"/>
              <a:t>Esta se podrá modificar cada </a:t>
            </a:r>
            <a:r>
              <a:rPr lang="es-PE" sz="1200" b="1" dirty="0"/>
              <a:t>dos (2) años</a:t>
            </a:r>
            <a:r>
              <a:rPr lang="es-PE" sz="1200" dirty="0"/>
              <a:t>, en el mes de noviembre, a solicitud de los interesados  y presentada en el mes de septiembre previo.</a:t>
            </a:r>
            <a:endParaRPr lang="es-P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369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entrales De Producción De Elementos Infográficos Energía. Vector De Diseño  Plano. Ilustraciones svg, vectoriales, clip art vectorizado libre de  derechos. Image 74239854">
            <a:extLst>
              <a:ext uri="{FF2B5EF4-FFF2-40B4-BE49-F238E27FC236}">
                <a16:creationId xmlns:a16="http://schemas.microsoft.com/office/drawing/2014/main" id="{4AB010A5-48C6-5A12-1008-29A2D7D5F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204" y="3201463"/>
            <a:ext cx="3535957" cy="353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891EE3E-A3CB-F952-2452-8FAE5CDB5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1563"/>
            <a:ext cx="5455921" cy="663676"/>
          </a:xfrm>
        </p:spPr>
        <p:txBody>
          <a:bodyPr>
            <a:normAutofit/>
          </a:bodyPr>
          <a:lstStyle/>
          <a:p>
            <a:r>
              <a:rPr lang="es-PE" sz="3200" noProof="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FACTOR DE PROPORCIÓN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210FE8-9942-45A6-CDC3-EAD0F80C4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527" y="1139906"/>
            <a:ext cx="5663023" cy="238648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es-PE" b="1" noProof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Definición: </a:t>
            </a:r>
          </a:p>
          <a:p>
            <a:pPr marL="0" indent="0" algn="just">
              <a:buNone/>
            </a:pPr>
            <a:r>
              <a:rPr lang="es-PE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“Glosario de abreviaturas y definiciones utilizadas en los procedimientos técnicos del </a:t>
            </a:r>
            <a:r>
              <a:rPr lang="es-E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COES-SINAC</a:t>
            </a:r>
            <a:r>
              <a:rPr lang="es-E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”, encontramos que, se le define </a:t>
            </a:r>
            <a:r>
              <a:rPr lang="es-PE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siguiente manera:</a:t>
            </a:r>
          </a:p>
          <a:p>
            <a:pPr marL="0" indent="0" algn="just">
              <a:buNone/>
            </a:pPr>
            <a:r>
              <a:rPr lang="es-PE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“Factor de Proporción: Factores por medio de los cuales se determinará la proporción de la asignación de los Retiros no Declarados a cada uno de los Generadores Integrantes.”</a:t>
            </a:r>
          </a:p>
          <a:p>
            <a:pPr marL="0" indent="0">
              <a:buNone/>
            </a:pPr>
            <a:endParaRPr lang="es-PE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567A719-1FC5-CBB5-41E1-12E78D754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102" y="377085"/>
            <a:ext cx="5475196" cy="610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669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C75ED08-4CC9-3F9F-FD34-86F1DBAA4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8613"/>
            <a:ext cx="12161638" cy="590938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26E1CA4-1EE1-0CEA-23EF-B70BB2B991C1}"/>
              </a:ext>
            </a:extLst>
          </p:cNvPr>
          <p:cNvSpPr txBox="1"/>
          <p:nvPr/>
        </p:nvSpPr>
        <p:spPr>
          <a:xfrm>
            <a:off x="4350287" y="1040383"/>
            <a:ext cx="44048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32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es-PE" sz="1600" b="1" dirty="0"/>
              <a:t>Costo Marginal - Tarifa en Barra (US$/MWh)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4A8B1CF-8328-EBCE-5DD7-D13D8B2C373E}"/>
              </a:ext>
            </a:extLst>
          </p:cNvPr>
          <p:cNvSpPr txBox="1"/>
          <p:nvPr/>
        </p:nvSpPr>
        <p:spPr>
          <a:xfrm>
            <a:off x="511276" y="176737"/>
            <a:ext cx="11385755" cy="67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s-ES" sz="18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EVOLUCIÓN DE LOS COSTOS MARGINALES, PRECIOS EN BARRA Y TENDENCIAS DE LOS RETIROS NO DECLARADOS (</a:t>
            </a:r>
            <a:r>
              <a:rPr lang="es-ES" sz="18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RND</a:t>
            </a:r>
            <a:r>
              <a:rPr lang="es-ES" sz="18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endParaRPr lang="es-PE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820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5AF0D70-9845-CA67-DBB9-72F681FC15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3562423"/>
              </p:ext>
            </p:extLst>
          </p:nvPr>
        </p:nvGraphicFramePr>
        <p:xfrm>
          <a:off x="277776" y="1035646"/>
          <a:ext cx="11255463" cy="5306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Elipse 4">
            <a:extLst>
              <a:ext uri="{FF2B5EF4-FFF2-40B4-BE49-F238E27FC236}">
                <a16:creationId xmlns:a16="http://schemas.microsoft.com/office/drawing/2014/main" id="{4D8521D8-19DC-47F3-33A1-E5652FB3005A}"/>
              </a:ext>
            </a:extLst>
          </p:cNvPr>
          <p:cNvSpPr/>
          <p:nvPr/>
        </p:nvSpPr>
        <p:spPr>
          <a:xfrm>
            <a:off x="8426245" y="1199536"/>
            <a:ext cx="521110" cy="4621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9703077A-457D-1DCF-B621-5E276008811A}"/>
              </a:ext>
            </a:extLst>
          </p:cNvPr>
          <p:cNvCxnSpPr>
            <a:cxnSpLocks/>
          </p:cNvCxnSpPr>
          <p:nvPr/>
        </p:nvCxnSpPr>
        <p:spPr>
          <a:xfrm flipV="1">
            <a:off x="1012723" y="4247535"/>
            <a:ext cx="5840361" cy="37362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DEB1B31B-C899-2901-2E18-BECD0BE3C50B}"/>
              </a:ext>
            </a:extLst>
          </p:cNvPr>
          <p:cNvCxnSpPr>
            <a:cxnSpLocks/>
          </p:cNvCxnSpPr>
          <p:nvPr/>
        </p:nvCxnSpPr>
        <p:spPr>
          <a:xfrm flipV="1">
            <a:off x="6961239" y="1831258"/>
            <a:ext cx="988142" cy="20131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D030DBF-6404-34C4-657A-3855A624F14F}"/>
              </a:ext>
            </a:extLst>
          </p:cNvPr>
          <p:cNvSpPr txBox="1"/>
          <p:nvPr/>
        </p:nvSpPr>
        <p:spPr>
          <a:xfrm>
            <a:off x="1140543" y="371931"/>
            <a:ext cx="10294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680" b="1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es-PE" sz="2400" noProof="0" dirty="0"/>
              <a:t>PARTICIPANTES </a:t>
            </a:r>
            <a:r>
              <a:rPr lang="es-PE" sz="2400" dirty="0"/>
              <a:t>EN </a:t>
            </a:r>
            <a:r>
              <a:rPr lang="es-PE" sz="2400" noProof="0" dirty="0"/>
              <a:t>RETIROS NO DECLARADOS (</a:t>
            </a:r>
            <a:r>
              <a:rPr lang="es-PE" sz="2400" noProof="0" dirty="0" err="1"/>
              <a:t>RND</a:t>
            </a:r>
            <a:r>
              <a:rPr lang="es-PE" sz="2400" noProof="0" dirty="0"/>
              <a:t>) 2018-2025</a:t>
            </a:r>
          </a:p>
        </p:txBody>
      </p:sp>
    </p:spTree>
    <p:extLst>
      <p:ext uri="{BB962C8B-B14F-4D97-AF65-F5344CB8AC3E}">
        <p14:creationId xmlns:p14="http://schemas.microsoft.com/office/powerpoint/2010/main" val="2998462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2D6906CB-B2AC-474E-021A-01C02BE62D87}"/>
              </a:ext>
            </a:extLst>
          </p:cNvPr>
          <p:cNvSpPr txBox="1"/>
          <p:nvPr/>
        </p:nvSpPr>
        <p:spPr>
          <a:xfrm>
            <a:off x="1321791" y="385829"/>
            <a:ext cx="9763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solidFill>
                  <a:srgbClr val="002060"/>
                </a:solidFill>
              </a:rPr>
              <a:t>VOLUMEN DE ENERGÍA POR RETIROS NO DECLARADOS (</a:t>
            </a:r>
            <a:r>
              <a:rPr lang="es-PE" sz="2400" b="1" dirty="0" err="1">
                <a:solidFill>
                  <a:srgbClr val="002060"/>
                </a:solidFill>
              </a:rPr>
              <a:t>RND</a:t>
            </a:r>
            <a:r>
              <a:rPr lang="es-PE" sz="2400" b="1" dirty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7B938BBD-C6B7-495E-FC1E-DC081C198397}"/>
              </a:ext>
            </a:extLst>
          </p:cNvPr>
          <p:cNvSpPr/>
          <p:nvPr/>
        </p:nvSpPr>
        <p:spPr>
          <a:xfrm>
            <a:off x="7177548" y="963561"/>
            <a:ext cx="2546555" cy="5518040"/>
          </a:xfrm>
          <a:prstGeom prst="ellipse">
            <a:avLst/>
          </a:prstGeom>
          <a:noFill/>
          <a:ln w="285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744C2397-94A5-4598-A6F9-2B50DE221F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5195406"/>
              </p:ext>
            </p:extLst>
          </p:nvPr>
        </p:nvGraphicFramePr>
        <p:xfrm>
          <a:off x="176981" y="1035782"/>
          <a:ext cx="11547339" cy="5518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34585979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761</Words>
  <Application>Microsoft Office PowerPoint</Application>
  <PresentationFormat>Widescreen</PresentationFormat>
  <Paragraphs>69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Aptos</vt:lpstr>
      <vt:lpstr>Arial</vt:lpstr>
      <vt:lpstr>Calibri</vt:lpstr>
      <vt:lpstr>Grandview Display</vt:lpstr>
      <vt:lpstr>Noto Sans</vt:lpstr>
      <vt:lpstr>Wingdings</vt:lpstr>
      <vt:lpstr>DashVTI</vt:lpstr>
      <vt:lpstr>PowerPoint Presentation</vt:lpstr>
      <vt:lpstr>PowerPoint Presentation</vt:lpstr>
      <vt:lpstr>¿Qué son los “retiros no declarados RND”?</vt:lpstr>
      <vt:lpstr>PowerPoint Presentation</vt:lpstr>
      <vt:lpstr>PowerPoint Presentation</vt:lpstr>
      <vt:lpstr>FACTOR DE PROPORCIÓN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DATO COES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Campos Peña Andersen</dc:creator>
  <cp:lastModifiedBy>Quillahuaman Ttito Dushan Willy</cp:lastModifiedBy>
  <cp:revision>112</cp:revision>
  <dcterms:created xsi:type="dcterms:W3CDTF">2025-10-22T17:47:39Z</dcterms:created>
  <dcterms:modified xsi:type="dcterms:W3CDTF">2025-10-24T13:17:16Z</dcterms:modified>
</cp:coreProperties>
</file>