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1400" y="5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1" i="0">
                <a:solidFill>
                  <a:srgbClr val="00999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595959"/>
                </a:solidFill>
                <a:latin typeface="Trebuchet MS"/>
                <a:cs typeface="Trebuchet MS"/>
              </a:defRPr>
            </a:lvl1pPr>
          </a:lstStyle>
          <a:p>
            <a:pPr marL="23114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00" b="1" i="0">
                <a:solidFill>
                  <a:srgbClr val="00999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595959"/>
                </a:solidFill>
                <a:latin typeface="Trebuchet MS"/>
                <a:cs typeface="Trebuchet MS"/>
              </a:defRPr>
            </a:lvl1pPr>
          </a:lstStyle>
          <a:p>
            <a:pPr marL="23114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39700" y="6642282"/>
            <a:ext cx="10401300" cy="63500"/>
          </a:xfrm>
          <a:custGeom>
            <a:avLst/>
            <a:gdLst/>
            <a:ahLst/>
            <a:cxnLst/>
            <a:rect l="l" t="t" r="r" b="b"/>
            <a:pathLst>
              <a:path w="10401300" h="63500">
                <a:moveTo>
                  <a:pt x="0" y="63317"/>
                </a:moveTo>
                <a:lnTo>
                  <a:pt x="0" y="0"/>
                </a:lnTo>
                <a:lnTo>
                  <a:pt x="10401300" y="0"/>
                </a:lnTo>
                <a:lnTo>
                  <a:pt x="10401300" y="63317"/>
                </a:lnTo>
                <a:lnTo>
                  <a:pt x="0" y="63317"/>
                </a:lnTo>
                <a:close/>
              </a:path>
            </a:pathLst>
          </a:custGeom>
          <a:solidFill>
            <a:srgbClr val="33CCC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700" y="1667717"/>
            <a:ext cx="9385547" cy="39030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81679" y="985611"/>
            <a:ext cx="1427213" cy="53486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00" b="1" i="0">
                <a:solidFill>
                  <a:srgbClr val="00999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10/24/2025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595959"/>
                </a:solidFill>
                <a:latin typeface="Trebuchet MS"/>
                <a:cs typeface="Trebuchet MS"/>
              </a:defRPr>
            </a:lvl1pPr>
          </a:lstStyle>
          <a:p>
            <a:pPr marL="23114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8860" y="1097787"/>
            <a:ext cx="9281160" cy="5330952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2318" y="1110878"/>
            <a:ext cx="9193903" cy="5239645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139700" y="6642282"/>
            <a:ext cx="10401300" cy="63500"/>
          </a:xfrm>
          <a:custGeom>
            <a:avLst/>
            <a:gdLst/>
            <a:ahLst/>
            <a:cxnLst/>
            <a:rect l="l" t="t" r="r" b="b"/>
            <a:pathLst>
              <a:path w="10401300" h="63500">
                <a:moveTo>
                  <a:pt x="0" y="63317"/>
                </a:moveTo>
                <a:lnTo>
                  <a:pt x="0" y="0"/>
                </a:lnTo>
                <a:lnTo>
                  <a:pt x="10401300" y="0"/>
                </a:lnTo>
                <a:lnTo>
                  <a:pt x="10401300" y="63317"/>
                </a:lnTo>
                <a:lnTo>
                  <a:pt x="0" y="63317"/>
                </a:lnTo>
                <a:close/>
              </a:path>
            </a:pathLst>
          </a:custGeom>
          <a:solidFill>
            <a:srgbClr val="33CC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00" b="1" i="0">
                <a:solidFill>
                  <a:srgbClr val="00999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10/24/2025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595959"/>
                </a:solidFill>
                <a:latin typeface="Trebuchet MS"/>
                <a:cs typeface="Trebuchet MS"/>
              </a:defRPr>
            </a:lvl1pPr>
          </a:lstStyle>
          <a:p>
            <a:pPr marL="23114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10/24/2025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595959"/>
                </a:solidFill>
                <a:latin typeface="Trebuchet MS"/>
                <a:cs typeface="Trebuchet MS"/>
              </a:defRPr>
            </a:lvl1pPr>
          </a:lstStyle>
          <a:p>
            <a:pPr marL="23114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39700" y="6642282"/>
            <a:ext cx="10401300" cy="63500"/>
          </a:xfrm>
          <a:custGeom>
            <a:avLst/>
            <a:gdLst/>
            <a:ahLst/>
            <a:cxnLst/>
            <a:rect l="l" t="t" r="r" b="b"/>
            <a:pathLst>
              <a:path w="10401300" h="63500">
                <a:moveTo>
                  <a:pt x="0" y="63317"/>
                </a:moveTo>
                <a:lnTo>
                  <a:pt x="0" y="0"/>
                </a:lnTo>
                <a:lnTo>
                  <a:pt x="10401300" y="0"/>
                </a:lnTo>
                <a:lnTo>
                  <a:pt x="10401300" y="63317"/>
                </a:lnTo>
                <a:lnTo>
                  <a:pt x="0" y="63317"/>
                </a:lnTo>
                <a:close/>
              </a:path>
            </a:pathLst>
          </a:custGeom>
          <a:solidFill>
            <a:srgbClr val="33CC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93457" y="1117427"/>
            <a:ext cx="8175378" cy="3927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1" i="0">
                <a:solidFill>
                  <a:srgbClr val="00999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54264" y="2725590"/>
            <a:ext cx="8738235" cy="19329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896550" y="6397294"/>
            <a:ext cx="351783" cy="2114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rgbClr val="595959"/>
                </a:solidFill>
                <a:latin typeface="Trebuchet MS"/>
                <a:cs typeface="Trebuchet MS"/>
              </a:defRPr>
            </a:lvl1pPr>
          </a:lstStyle>
          <a:p>
            <a:pPr marL="23114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26" Type="http://schemas.openxmlformats.org/officeDocument/2006/relationships/image" Target="../media/image2.png"/><Relationship Id="rId3" Type="http://schemas.openxmlformats.org/officeDocument/2006/relationships/image" Target="../media/image18.png"/><Relationship Id="rId21" Type="http://schemas.openxmlformats.org/officeDocument/2006/relationships/image" Target="../media/image36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5" Type="http://schemas.openxmlformats.org/officeDocument/2006/relationships/image" Target="../media/image1.pn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29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24" Type="http://schemas.openxmlformats.org/officeDocument/2006/relationships/image" Target="../media/image39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23" Type="http://schemas.openxmlformats.org/officeDocument/2006/relationships/image" Target="../media/image38.png"/><Relationship Id="rId28" Type="http://schemas.openxmlformats.org/officeDocument/2006/relationships/image" Target="../media/image41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31" Type="http://schemas.openxmlformats.org/officeDocument/2006/relationships/image" Target="../media/image44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Relationship Id="rId22" Type="http://schemas.openxmlformats.org/officeDocument/2006/relationships/image" Target="../media/image37.png"/><Relationship Id="rId27" Type="http://schemas.openxmlformats.org/officeDocument/2006/relationships/image" Target="../media/image40.png"/><Relationship Id="rId30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g"/><Relationship Id="rId5" Type="http://schemas.openxmlformats.org/officeDocument/2006/relationships/image" Target="../media/image45.jpg"/><Relationship Id="rId4" Type="http://schemas.openxmlformats.org/officeDocument/2006/relationships/image" Target="../media/image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1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0.png"/><Relationship Id="rId7" Type="http://schemas.openxmlformats.org/officeDocument/2006/relationships/image" Target="../media/image51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2.png"/><Relationship Id="rId7" Type="http://schemas.openxmlformats.org/officeDocument/2006/relationships/image" Target="../media/image5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openxmlformats.org/officeDocument/2006/relationships/image" Target="../media/image11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2.png"/><Relationship Id="rId10" Type="http://schemas.openxmlformats.org/officeDocument/2006/relationships/image" Target="../media/image14.jpg"/><Relationship Id="rId4" Type="http://schemas.openxmlformats.org/officeDocument/2006/relationships/image" Target="../media/image1.png"/><Relationship Id="rId9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in a suit&#10;&#10;AI-generated content may be incorrect.">
            <a:extLst>
              <a:ext uri="{FF2B5EF4-FFF2-40B4-BE49-F238E27FC236}">
                <a16:creationId xmlns:a16="http://schemas.microsoft.com/office/drawing/2014/main" id="{4670F99E-C8B0-3961-9731-2B11E3A7FA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225"/>
            <a:ext cx="10693400" cy="6653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4362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100"/>
              </a:spcBef>
            </a:pPr>
            <a:r>
              <a:rPr sz="2400" spc="-35" dirty="0"/>
              <a:t>Potencia</a:t>
            </a:r>
            <a:r>
              <a:rPr sz="2400" spc="-180" dirty="0"/>
              <a:t> </a:t>
            </a:r>
            <a:r>
              <a:rPr sz="2400" spc="-35" dirty="0"/>
              <a:t>contratada</a:t>
            </a:r>
            <a:r>
              <a:rPr sz="2400" spc="-170" dirty="0"/>
              <a:t> </a:t>
            </a:r>
            <a:r>
              <a:rPr sz="2400" spc="-25" dirty="0"/>
              <a:t>de</a:t>
            </a:r>
            <a:r>
              <a:rPr sz="2400" spc="-175" dirty="0"/>
              <a:t> </a:t>
            </a:r>
            <a:r>
              <a:rPr sz="2400" dirty="0"/>
              <a:t>Egasa</a:t>
            </a:r>
            <a:r>
              <a:rPr sz="2400" spc="-170" dirty="0"/>
              <a:t> </a:t>
            </a:r>
            <a:r>
              <a:rPr sz="2400" spc="-110" dirty="0"/>
              <a:t>y</a:t>
            </a:r>
            <a:r>
              <a:rPr sz="2400" spc="-170" dirty="0"/>
              <a:t> </a:t>
            </a:r>
            <a:r>
              <a:rPr sz="2400" spc="65" dirty="0"/>
              <a:t>San</a:t>
            </a:r>
            <a:r>
              <a:rPr sz="2400" spc="-180" dirty="0"/>
              <a:t> </a:t>
            </a:r>
            <a:r>
              <a:rPr sz="2400" spc="-10" dirty="0"/>
              <a:t>Gabán</a:t>
            </a:r>
            <a:endParaRPr sz="2400"/>
          </a:p>
        </p:txBody>
      </p:sp>
      <p:grpSp>
        <p:nvGrpSpPr>
          <p:cNvPr id="3" name="object 3"/>
          <p:cNvGrpSpPr/>
          <p:nvPr/>
        </p:nvGrpSpPr>
        <p:grpSpPr>
          <a:xfrm>
            <a:off x="929596" y="2145588"/>
            <a:ext cx="4074160" cy="153035"/>
            <a:chOff x="929596" y="2145588"/>
            <a:chExt cx="4074160" cy="153035"/>
          </a:xfrm>
        </p:grpSpPr>
        <p:sp>
          <p:nvSpPr>
            <p:cNvPr id="4" name="object 4"/>
            <p:cNvSpPr/>
            <p:nvPr/>
          </p:nvSpPr>
          <p:spPr>
            <a:xfrm>
              <a:off x="929596" y="2197302"/>
              <a:ext cx="4074160" cy="94615"/>
            </a:xfrm>
            <a:custGeom>
              <a:avLst/>
              <a:gdLst/>
              <a:ahLst/>
              <a:cxnLst/>
              <a:rect l="l" t="t" r="r" b="b"/>
              <a:pathLst>
                <a:path w="4074160" h="94614">
                  <a:moveTo>
                    <a:pt x="4071122" y="40016"/>
                  </a:moveTo>
                  <a:lnTo>
                    <a:pt x="4040726" y="40016"/>
                  </a:lnTo>
                  <a:lnTo>
                    <a:pt x="4046769" y="46103"/>
                  </a:lnTo>
                  <a:lnTo>
                    <a:pt x="4046721" y="61073"/>
                  </a:lnTo>
                  <a:lnTo>
                    <a:pt x="4040638" y="67122"/>
                  </a:lnTo>
                  <a:lnTo>
                    <a:pt x="3995292" y="67122"/>
                  </a:lnTo>
                  <a:lnTo>
                    <a:pt x="3995757" y="69313"/>
                  </a:lnTo>
                  <a:lnTo>
                    <a:pt x="4004380" y="82201"/>
                  </a:lnTo>
                  <a:lnTo>
                    <a:pt x="4017416" y="91058"/>
                  </a:lnTo>
                  <a:lnTo>
                    <a:pt x="4017763" y="91058"/>
                  </a:lnTo>
                  <a:lnTo>
                    <a:pt x="4033071" y="94202"/>
                  </a:lnTo>
                  <a:lnTo>
                    <a:pt x="4048897" y="91058"/>
                  </a:lnTo>
                  <a:lnTo>
                    <a:pt x="4061839" y="82386"/>
                  </a:lnTo>
                  <a:lnTo>
                    <a:pt x="4070583" y="69499"/>
                  </a:lnTo>
                  <a:lnTo>
                    <a:pt x="4071074" y="67122"/>
                  </a:lnTo>
                  <a:lnTo>
                    <a:pt x="4040638" y="67122"/>
                  </a:lnTo>
                  <a:lnTo>
                    <a:pt x="4071104" y="66975"/>
                  </a:lnTo>
                  <a:lnTo>
                    <a:pt x="4073832" y="53676"/>
                  </a:lnTo>
                  <a:lnTo>
                    <a:pt x="4071275" y="40788"/>
                  </a:lnTo>
                  <a:lnTo>
                    <a:pt x="4071223" y="40525"/>
                  </a:lnTo>
                  <a:lnTo>
                    <a:pt x="4071122" y="40016"/>
                  </a:lnTo>
                  <a:close/>
                </a:path>
                <a:path w="4074160" h="94614">
                  <a:moveTo>
                    <a:pt x="40708" y="0"/>
                  </a:moveTo>
                  <a:lnTo>
                    <a:pt x="24370" y="3246"/>
                  </a:lnTo>
                  <a:lnTo>
                    <a:pt x="24731" y="3246"/>
                  </a:lnTo>
                  <a:lnTo>
                    <a:pt x="11940" y="11815"/>
                  </a:lnTo>
                  <a:lnTo>
                    <a:pt x="3191" y="24710"/>
                  </a:lnTo>
                  <a:lnTo>
                    <a:pt x="52" y="40016"/>
                  </a:lnTo>
                  <a:lnTo>
                    <a:pt x="0" y="40788"/>
                  </a:lnTo>
                  <a:lnTo>
                    <a:pt x="3089" y="56361"/>
                  </a:lnTo>
                  <a:lnTo>
                    <a:pt x="11755" y="69313"/>
                  </a:lnTo>
                  <a:lnTo>
                    <a:pt x="24792" y="78170"/>
                  </a:lnTo>
                  <a:lnTo>
                    <a:pt x="25139" y="78170"/>
                  </a:lnTo>
                  <a:lnTo>
                    <a:pt x="40446" y="81314"/>
                  </a:lnTo>
                  <a:lnTo>
                    <a:pt x="56271" y="78170"/>
                  </a:lnTo>
                  <a:lnTo>
                    <a:pt x="69214" y="69499"/>
                  </a:lnTo>
                  <a:lnTo>
                    <a:pt x="77963" y="56604"/>
                  </a:lnTo>
                  <a:lnTo>
                    <a:pt x="78429" y="54332"/>
                  </a:lnTo>
                  <a:lnTo>
                    <a:pt x="33199" y="54332"/>
                  </a:lnTo>
                  <a:lnTo>
                    <a:pt x="27010" y="48098"/>
                  </a:lnTo>
                  <a:lnTo>
                    <a:pt x="27058" y="33129"/>
                  </a:lnTo>
                  <a:lnTo>
                    <a:pt x="32994" y="27226"/>
                  </a:lnTo>
                  <a:lnTo>
                    <a:pt x="78516" y="27226"/>
                  </a:lnTo>
                  <a:lnTo>
                    <a:pt x="78065" y="24952"/>
                  </a:lnTo>
                  <a:lnTo>
                    <a:pt x="69400" y="12000"/>
                  </a:lnTo>
                  <a:lnTo>
                    <a:pt x="56513" y="3246"/>
                  </a:lnTo>
                  <a:lnTo>
                    <a:pt x="40708" y="0"/>
                  </a:lnTo>
                  <a:close/>
                </a:path>
                <a:path w="4074160" h="94614">
                  <a:moveTo>
                    <a:pt x="4033333" y="12887"/>
                  </a:moveTo>
                  <a:lnTo>
                    <a:pt x="4016990" y="16134"/>
                  </a:lnTo>
                  <a:lnTo>
                    <a:pt x="4017354" y="16134"/>
                  </a:lnTo>
                  <a:lnTo>
                    <a:pt x="4004559" y="24710"/>
                  </a:lnTo>
                  <a:lnTo>
                    <a:pt x="3995816" y="37598"/>
                  </a:lnTo>
                  <a:lnTo>
                    <a:pt x="3992572" y="53413"/>
                  </a:lnTo>
                  <a:lnTo>
                    <a:pt x="3995263" y="66975"/>
                  </a:lnTo>
                  <a:lnTo>
                    <a:pt x="4040638" y="67122"/>
                  </a:lnTo>
                  <a:lnTo>
                    <a:pt x="4046721" y="61073"/>
                  </a:lnTo>
                  <a:lnTo>
                    <a:pt x="4046769" y="46103"/>
                  </a:lnTo>
                  <a:lnTo>
                    <a:pt x="4040726" y="40016"/>
                  </a:lnTo>
                  <a:lnTo>
                    <a:pt x="4071122" y="40016"/>
                  </a:lnTo>
                  <a:lnTo>
                    <a:pt x="4070690" y="37840"/>
                  </a:lnTo>
                  <a:lnTo>
                    <a:pt x="4062067" y="24952"/>
                  </a:lnTo>
                  <a:lnTo>
                    <a:pt x="4061762" y="24710"/>
                  </a:lnTo>
                  <a:lnTo>
                    <a:pt x="4049138" y="16134"/>
                  </a:lnTo>
                  <a:lnTo>
                    <a:pt x="4033333" y="12887"/>
                  </a:lnTo>
                  <a:close/>
                </a:path>
                <a:path w="4074160" h="94614">
                  <a:moveTo>
                    <a:pt x="78516" y="27226"/>
                  </a:moveTo>
                  <a:lnTo>
                    <a:pt x="81054" y="40016"/>
                  </a:lnTo>
                  <a:lnTo>
                    <a:pt x="81155" y="40525"/>
                  </a:lnTo>
                  <a:lnTo>
                    <a:pt x="81207" y="40788"/>
                  </a:lnTo>
                  <a:lnTo>
                    <a:pt x="78429" y="54332"/>
                  </a:lnTo>
                  <a:lnTo>
                    <a:pt x="3995263" y="66975"/>
                  </a:lnTo>
                  <a:lnTo>
                    <a:pt x="3992624" y="53676"/>
                  </a:lnTo>
                  <a:lnTo>
                    <a:pt x="3992572" y="53413"/>
                  </a:lnTo>
                  <a:lnTo>
                    <a:pt x="3995162" y="40788"/>
                  </a:lnTo>
                  <a:lnTo>
                    <a:pt x="3995216" y="40525"/>
                  </a:lnTo>
                  <a:lnTo>
                    <a:pt x="3995320" y="40016"/>
                  </a:lnTo>
                  <a:lnTo>
                    <a:pt x="4040721" y="40016"/>
                  </a:lnTo>
                  <a:lnTo>
                    <a:pt x="78516" y="27226"/>
                  </a:lnTo>
                  <a:close/>
                </a:path>
                <a:path w="4074160" h="94614">
                  <a:moveTo>
                    <a:pt x="78516" y="27226"/>
                  </a:moveTo>
                  <a:lnTo>
                    <a:pt x="32994" y="27226"/>
                  </a:lnTo>
                  <a:lnTo>
                    <a:pt x="27058" y="33129"/>
                  </a:lnTo>
                  <a:lnTo>
                    <a:pt x="27010" y="48098"/>
                  </a:lnTo>
                  <a:lnTo>
                    <a:pt x="33199" y="54332"/>
                  </a:lnTo>
                  <a:lnTo>
                    <a:pt x="78429" y="54332"/>
                  </a:lnTo>
                  <a:lnTo>
                    <a:pt x="81207" y="40788"/>
                  </a:lnTo>
                  <a:lnTo>
                    <a:pt x="78516" y="27226"/>
                  </a:lnTo>
                  <a:close/>
                </a:path>
              </a:pathLst>
            </a:custGeom>
            <a:solidFill>
              <a:srgbClr val="00D0C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398253" y="2145588"/>
              <a:ext cx="2916555" cy="153035"/>
            </a:xfrm>
            <a:custGeom>
              <a:avLst/>
              <a:gdLst/>
              <a:ahLst/>
              <a:cxnLst/>
              <a:rect l="l" t="t" r="r" b="b"/>
              <a:pathLst>
                <a:path w="2916554" h="153035">
                  <a:moveTo>
                    <a:pt x="2916049" y="0"/>
                  </a:moveTo>
                  <a:lnTo>
                    <a:pt x="0" y="0"/>
                  </a:lnTo>
                  <a:lnTo>
                    <a:pt x="0" y="152458"/>
                  </a:lnTo>
                  <a:lnTo>
                    <a:pt x="2916049" y="152458"/>
                  </a:lnTo>
                  <a:lnTo>
                    <a:pt x="29160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766280" y="2067103"/>
            <a:ext cx="4400550" cy="1504950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1129030">
              <a:lnSpc>
                <a:spcPct val="100000"/>
              </a:lnSpc>
              <a:spcBef>
                <a:spcPts val="605"/>
              </a:spcBef>
            </a:pP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Nivel</a:t>
            </a:r>
            <a:r>
              <a:rPr sz="1000" b="1" spc="4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sz="1000" b="1" spc="5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contratación</a:t>
            </a:r>
            <a:r>
              <a:rPr sz="1000" b="1" spc="5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sz="1000" b="1" spc="6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595959"/>
                </a:solidFill>
                <a:latin typeface="Arial"/>
                <a:cs typeface="Arial"/>
              </a:rPr>
              <a:t>Egasa</a:t>
            </a:r>
            <a:endParaRPr sz="1000">
              <a:latin typeface="Arial"/>
              <a:cs typeface="Arial"/>
            </a:endParaRPr>
          </a:p>
          <a:p>
            <a:pPr marL="255904" marR="6350" indent="-243840">
              <a:lnSpc>
                <a:spcPct val="102200"/>
              </a:lnSpc>
              <a:spcBef>
                <a:spcPts val="1035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255904" algn="l"/>
              </a:tabLst>
            </a:pPr>
            <a:r>
              <a:rPr sz="900" dirty="0">
                <a:latin typeface="Trebuchet MS"/>
                <a:cs typeface="Trebuchet MS"/>
              </a:rPr>
              <a:t>Egasa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mantiene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137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70" dirty="0">
                <a:latin typeface="Trebuchet MS"/>
                <a:cs typeface="Trebuchet MS"/>
              </a:rPr>
              <a:t>MW</a:t>
            </a:r>
            <a:r>
              <a:rPr sz="900" spc="2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contratados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sobre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una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potencia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30" dirty="0">
                <a:latin typeface="Trebuchet MS"/>
                <a:cs typeface="Trebuchet MS"/>
              </a:rPr>
              <a:t>firme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30" dirty="0">
                <a:latin typeface="Trebuchet MS"/>
                <a:cs typeface="Trebuchet MS"/>
              </a:rPr>
              <a:t>total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214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MW, </a:t>
            </a:r>
            <a:r>
              <a:rPr sz="900" spc="-10" dirty="0">
                <a:latin typeface="Trebuchet MS"/>
                <a:cs typeface="Trebuchet MS"/>
              </a:rPr>
              <a:t>equivalente</a:t>
            </a:r>
            <a:r>
              <a:rPr sz="900" spc="1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al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b="1" dirty="0">
                <a:latin typeface="Trebuchet MS"/>
                <a:cs typeface="Trebuchet MS"/>
              </a:rPr>
              <a:t>64%</a:t>
            </a:r>
            <a:r>
              <a:rPr sz="900" b="1" spc="35" dirty="0">
                <a:latin typeface="Trebuchet MS"/>
                <a:cs typeface="Trebuchet MS"/>
              </a:rPr>
              <a:t> </a:t>
            </a:r>
            <a:r>
              <a:rPr sz="900" b="1" dirty="0">
                <a:latin typeface="Trebuchet MS"/>
                <a:cs typeface="Trebuchet MS"/>
              </a:rPr>
              <a:t>de</a:t>
            </a:r>
            <a:r>
              <a:rPr sz="900" b="1" spc="25" dirty="0">
                <a:latin typeface="Trebuchet MS"/>
                <a:cs typeface="Trebuchet MS"/>
              </a:rPr>
              <a:t> </a:t>
            </a:r>
            <a:r>
              <a:rPr sz="900" b="1" dirty="0">
                <a:latin typeface="Trebuchet MS"/>
                <a:cs typeface="Trebuchet MS"/>
              </a:rPr>
              <a:t>su</a:t>
            </a:r>
            <a:r>
              <a:rPr sz="900" b="1" spc="20" dirty="0">
                <a:latin typeface="Trebuchet MS"/>
                <a:cs typeface="Trebuchet MS"/>
              </a:rPr>
              <a:t> </a:t>
            </a:r>
            <a:r>
              <a:rPr sz="900" b="1" dirty="0">
                <a:latin typeface="Trebuchet MS"/>
                <a:cs typeface="Trebuchet MS"/>
              </a:rPr>
              <a:t>capacidad</a:t>
            </a:r>
            <a:r>
              <a:rPr sz="900" b="1" spc="30" dirty="0">
                <a:latin typeface="Trebuchet MS"/>
                <a:cs typeface="Trebuchet MS"/>
              </a:rPr>
              <a:t> </a:t>
            </a:r>
            <a:r>
              <a:rPr sz="900" b="1" spc="-10" dirty="0">
                <a:latin typeface="Trebuchet MS"/>
                <a:cs typeface="Trebuchet MS"/>
              </a:rPr>
              <a:t>disponible</a:t>
            </a:r>
            <a:r>
              <a:rPr sz="900" spc="-10" dirty="0">
                <a:latin typeface="Trebuchet MS"/>
                <a:cs typeface="Trebuchet MS"/>
              </a:rPr>
              <a:t>.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85"/>
              </a:spcBef>
              <a:buClr>
                <a:srgbClr val="00D0CB"/>
              </a:buClr>
              <a:buFont typeface="Wingdings"/>
              <a:buChar char=""/>
            </a:pPr>
            <a:endParaRPr sz="900">
              <a:latin typeface="Trebuchet MS"/>
              <a:cs typeface="Trebuchet MS"/>
            </a:endParaRPr>
          </a:p>
          <a:p>
            <a:pPr marL="255904" marR="5080" indent="-243840">
              <a:lnSpc>
                <a:spcPct val="100000"/>
              </a:lnSpc>
              <a:buClr>
                <a:srgbClr val="00D0CB"/>
              </a:buClr>
              <a:buSzPct val="144444"/>
              <a:buFont typeface="Wingdings"/>
              <a:buChar char=""/>
              <a:tabLst>
                <a:tab pos="255904" algn="l"/>
              </a:tabLst>
            </a:pPr>
            <a:r>
              <a:rPr sz="900" dirty="0">
                <a:latin typeface="Trebuchet MS"/>
                <a:cs typeface="Trebuchet MS"/>
              </a:rPr>
              <a:t>A</a:t>
            </a:r>
            <a:r>
              <a:rPr sz="900" spc="8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partir</a:t>
            </a:r>
            <a:r>
              <a:rPr sz="900" spc="7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8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2026,</a:t>
            </a:r>
            <a:r>
              <a:rPr sz="900" spc="7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se</a:t>
            </a:r>
            <a:r>
              <a:rPr sz="900" spc="7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anticipa</a:t>
            </a:r>
            <a:r>
              <a:rPr sz="900" spc="8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una</a:t>
            </a:r>
            <a:r>
              <a:rPr sz="900" spc="8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reducción</a:t>
            </a:r>
            <a:r>
              <a:rPr sz="900" spc="8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del</a:t>
            </a:r>
            <a:r>
              <a:rPr sz="900" spc="7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nivel</a:t>
            </a:r>
            <a:r>
              <a:rPr sz="900" spc="7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7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contratación.</a:t>
            </a:r>
            <a:r>
              <a:rPr sz="900" spc="7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Para</a:t>
            </a:r>
            <a:r>
              <a:rPr sz="900" spc="8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el </a:t>
            </a:r>
            <a:r>
              <a:rPr sz="900" dirty="0">
                <a:latin typeface="Trebuchet MS"/>
                <a:cs typeface="Trebuchet MS"/>
              </a:rPr>
              <a:t>2027</a:t>
            </a:r>
            <a:r>
              <a:rPr sz="900" spc="-5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estará</a:t>
            </a:r>
            <a:r>
              <a:rPr sz="900" spc="-4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en</a:t>
            </a:r>
            <a:r>
              <a:rPr sz="900" spc="-4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torno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al</a:t>
            </a:r>
            <a:r>
              <a:rPr sz="900" spc="-60" dirty="0">
                <a:latin typeface="Trebuchet MS"/>
                <a:cs typeface="Trebuchet MS"/>
              </a:rPr>
              <a:t> </a:t>
            </a:r>
            <a:r>
              <a:rPr sz="900" spc="80" dirty="0">
                <a:latin typeface="Trebuchet MS"/>
                <a:cs typeface="Trebuchet MS"/>
              </a:rPr>
              <a:t>44%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-5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la</a:t>
            </a:r>
            <a:r>
              <a:rPr sz="900" spc="-4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potencia</a:t>
            </a:r>
            <a:r>
              <a:rPr sz="900" spc="-5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firme.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5"/>
              </a:spcBef>
              <a:buClr>
                <a:srgbClr val="00D0CB"/>
              </a:buClr>
              <a:buFont typeface="Wingdings"/>
              <a:buChar char=""/>
            </a:pPr>
            <a:endParaRPr sz="900">
              <a:latin typeface="Trebuchet MS"/>
              <a:cs typeface="Trebuchet MS"/>
            </a:endParaRPr>
          </a:p>
          <a:p>
            <a:pPr marL="255904" marR="6350" indent="-243840">
              <a:lnSpc>
                <a:spcPct val="102200"/>
              </a:lnSpc>
              <a:buClr>
                <a:srgbClr val="00D0CB"/>
              </a:buClr>
              <a:buSzPct val="144444"/>
              <a:buFont typeface="Wingdings"/>
              <a:buChar char=""/>
              <a:tabLst>
                <a:tab pos="255904" algn="l"/>
              </a:tabLst>
            </a:pPr>
            <a:r>
              <a:rPr sz="900" dirty="0">
                <a:latin typeface="Trebuchet MS"/>
                <a:cs typeface="Trebuchet MS"/>
              </a:rPr>
              <a:t>Hacia</a:t>
            </a:r>
            <a:r>
              <a:rPr sz="900" spc="19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2030,</a:t>
            </a:r>
            <a:r>
              <a:rPr sz="900" spc="18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el</a:t>
            </a:r>
            <a:r>
              <a:rPr sz="900" spc="18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nivel</a:t>
            </a:r>
            <a:r>
              <a:rPr sz="900" spc="18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19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contratación</a:t>
            </a:r>
            <a:r>
              <a:rPr sz="900" spc="19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respecto</a:t>
            </a:r>
            <a:r>
              <a:rPr sz="900" spc="19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la</a:t>
            </a:r>
            <a:r>
              <a:rPr sz="900" spc="19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potencia</a:t>
            </a:r>
            <a:r>
              <a:rPr sz="900" spc="19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firme</a:t>
            </a:r>
            <a:r>
              <a:rPr sz="900" spc="18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sería</a:t>
            </a:r>
            <a:r>
              <a:rPr sz="900" spc="195" dirty="0">
                <a:latin typeface="Trebuchet MS"/>
                <a:cs typeface="Trebuchet MS"/>
              </a:rPr>
              <a:t> </a:t>
            </a:r>
            <a:r>
              <a:rPr sz="900" spc="30" dirty="0">
                <a:latin typeface="Trebuchet MS"/>
                <a:cs typeface="Trebuchet MS"/>
              </a:rPr>
              <a:t>25%, </a:t>
            </a:r>
            <a:r>
              <a:rPr sz="900" dirty="0">
                <a:latin typeface="Trebuchet MS"/>
                <a:cs typeface="Trebuchet MS"/>
              </a:rPr>
              <a:t>aproximadamente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se</a:t>
            </a:r>
            <a:r>
              <a:rPr sz="900" spc="-25" dirty="0">
                <a:latin typeface="Trebuchet MS"/>
                <a:cs typeface="Trebuchet MS"/>
              </a:rPr>
              <a:t> liberaría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una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potencia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160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MW.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5684776" y="2167404"/>
            <a:ext cx="4074160" cy="153035"/>
            <a:chOff x="5684776" y="2167404"/>
            <a:chExt cx="4074160" cy="153035"/>
          </a:xfrm>
        </p:grpSpPr>
        <p:sp>
          <p:nvSpPr>
            <p:cNvPr id="8" name="object 8"/>
            <p:cNvSpPr/>
            <p:nvPr/>
          </p:nvSpPr>
          <p:spPr>
            <a:xfrm>
              <a:off x="5684776" y="2219118"/>
              <a:ext cx="4074160" cy="94615"/>
            </a:xfrm>
            <a:custGeom>
              <a:avLst/>
              <a:gdLst/>
              <a:ahLst/>
              <a:cxnLst/>
              <a:rect l="l" t="t" r="r" b="b"/>
              <a:pathLst>
                <a:path w="4074159" h="94614">
                  <a:moveTo>
                    <a:pt x="4071123" y="40016"/>
                  </a:moveTo>
                  <a:lnTo>
                    <a:pt x="4040725" y="40016"/>
                  </a:lnTo>
                  <a:lnTo>
                    <a:pt x="4046771" y="46103"/>
                  </a:lnTo>
                  <a:lnTo>
                    <a:pt x="4046722" y="61073"/>
                  </a:lnTo>
                  <a:lnTo>
                    <a:pt x="4040639" y="67120"/>
                  </a:lnTo>
                  <a:lnTo>
                    <a:pt x="3995292" y="67120"/>
                  </a:lnTo>
                  <a:lnTo>
                    <a:pt x="3995758" y="69313"/>
                  </a:lnTo>
                  <a:lnTo>
                    <a:pt x="4004381" y="82200"/>
                  </a:lnTo>
                  <a:lnTo>
                    <a:pt x="4017418" y="91058"/>
                  </a:lnTo>
                  <a:lnTo>
                    <a:pt x="4017765" y="91058"/>
                  </a:lnTo>
                  <a:lnTo>
                    <a:pt x="4033072" y="94202"/>
                  </a:lnTo>
                  <a:lnTo>
                    <a:pt x="4048897" y="91058"/>
                  </a:lnTo>
                  <a:lnTo>
                    <a:pt x="4061840" y="82386"/>
                  </a:lnTo>
                  <a:lnTo>
                    <a:pt x="4070584" y="69498"/>
                  </a:lnTo>
                  <a:lnTo>
                    <a:pt x="4071075" y="67120"/>
                  </a:lnTo>
                  <a:lnTo>
                    <a:pt x="4040639" y="67120"/>
                  </a:lnTo>
                  <a:lnTo>
                    <a:pt x="4071105" y="66974"/>
                  </a:lnTo>
                  <a:lnTo>
                    <a:pt x="4073833" y="53675"/>
                  </a:lnTo>
                  <a:lnTo>
                    <a:pt x="4071276" y="40788"/>
                  </a:lnTo>
                  <a:lnTo>
                    <a:pt x="4071224" y="40525"/>
                  </a:lnTo>
                  <a:lnTo>
                    <a:pt x="4071123" y="40016"/>
                  </a:lnTo>
                  <a:close/>
                </a:path>
                <a:path w="4074159" h="94614">
                  <a:moveTo>
                    <a:pt x="40709" y="0"/>
                  </a:moveTo>
                  <a:lnTo>
                    <a:pt x="24367" y="3246"/>
                  </a:lnTo>
                  <a:lnTo>
                    <a:pt x="24730" y="3246"/>
                  </a:lnTo>
                  <a:lnTo>
                    <a:pt x="11941" y="11814"/>
                  </a:lnTo>
                  <a:lnTo>
                    <a:pt x="3191" y="24710"/>
                  </a:lnTo>
                  <a:lnTo>
                    <a:pt x="52" y="40016"/>
                  </a:lnTo>
                  <a:lnTo>
                    <a:pt x="0" y="40788"/>
                  </a:lnTo>
                  <a:lnTo>
                    <a:pt x="3089" y="56361"/>
                  </a:lnTo>
                  <a:lnTo>
                    <a:pt x="11755" y="69313"/>
                  </a:lnTo>
                  <a:lnTo>
                    <a:pt x="24792" y="78170"/>
                  </a:lnTo>
                  <a:lnTo>
                    <a:pt x="25139" y="78170"/>
                  </a:lnTo>
                  <a:lnTo>
                    <a:pt x="40446" y="81314"/>
                  </a:lnTo>
                  <a:lnTo>
                    <a:pt x="56272" y="78170"/>
                  </a:lnTo>
                  <a:lnTo>
                    <a:pt x="69214" y="69498"/>
                  </a:lnTo>
                  <a:lnTo>
                    <a:pt x="77963" y="56603"/>
                  </a:lnTo>
                  <a:lnTo>
                    <a:pt x="78429" y="54331"/>
                  </a:lnTo>
                  <a:lnTo>
                    <a:pt x="33199" y="54331"/>
                  </a:lnTo>
                  <a:lnTo>
                    <a:pt x="27010" y="48097"/>
                  </a:lnTo>
                  <a:lnTo>
                    <a:pt x="27058" y="33127"/>
                  </a:lnTo>
                  <a:lnTo>
                    <a:pt x="32994" y="27226"/>
                  </a:lnTo>
                  <a:lnTo>
                    <a:pt x="78516" y="27226"/>
                  </a:lnTo>
                  <a:lnTo>
                    <a:pt x="78065" y="24952"/>
                  </a:lnTo>
                  <a:lnTo>
                    <a:pt x="69400" y="12000"/>
                  </a:lnTo>
                  <a:lnTo>
                    <a:pt x="56513" y="3246"/>
                  </a:lnTo>
                  <a:lnTo>
                    <a:pt x="40709" y="0"/>
                  </a:lnTo>
                  <a:close/>
                </a:path>
                <a:path w="4074159" h="94614">
                  <a:moveTo>
                    <a:pt x="4033334" y="12886"/>
                  </a:moveTo>
                  <a:lnTo>
                    <a:pt x="4016995" y="16132"/>
                  </a:lnTo>
                  <a:lnTo>
                    <a:pt x="4017356" y="16132"/>
                  </a:lnTo>
                  <a:lnTo>
                    <a:pt x="4004561" y="24710"/>
                  </a:lnTo>
                  <a:lnTo>
                    <a:pt x="3995817" y="37597"/>
                  </a:lnTo>
                  <a:lnTo>
                    <a:pt x="3992572" y="53413"/>
                  </a:lnTo>
                  <a:lnTo>
                    <a:pt x="3995263" y="66974"/>
                  </a:lnTo>
                  <a:lnTo>
                    <a:pt x="4040639" y="67120"/>
                  </a:lnTo>
                  <a:lnTo>
                    <a:pt x="4046722" y="61073"/>
                  </a:lnTo>
                  <a:lnTo>
                    <a:pt x="4046771" y="46103"/>
                  </a:lnTo>
                  <a:lnTo>
                    <a:pt x="4040725" y="40016"/>
                  </a:lnTo>
                  <a:lnTo>
                    <a:pt x="4071123" y="40016"/>
                  </a:lnTo>
                  <a:lnTo>
                    <a:pt x="4070691" y="37839"/>
                  </a:lnTo>
                  <a:lnTo>
                    <a:pt x="4062068" y="24952"/>
                  </a:lnTo>
                  <a:lnTo>
                    <a:pt x="4061764" y="24710"/>
                  </a:lnTo>
                  <a:lnTo>
                    <a:pt x="4049138" y="16132"/>
                  </a:lnTo>
                  <a:lnTo>
                    <a:pt x="4033334" y="12886"/>
                  </a:lnTo>
                  <a:close/>
                </a:path>
                <a:path w="4074159" h="94614">
                  <a:moveTo>
                    <a:pt x="78516" y="27226"/>
                  </a:moveTo>
                  <a:lnTo>
                    <a:pt x="81054" y="40016"/>
                  </a:lnTo>
                  <a:lnTo>
                    <a:pt x="81155" y="40525"/>
                  </a:lnTo>
                  <a:lnTo>
                    <a:pt x="81207" y="40788"/>
                  </a:lnTo>
                  <a:lnTo>
                    <a:pt x="78429" y="54331"/>
                  </a:lnTo>
                  <a:lnTo>
                    <a:pt x="3995263" y="66974"/>
                  </a:lnTo>
                  <a:lnTo>
                    <a:pt x="3992624" y="53675"/>
                  </a:lnTo>
                  <a:lnTo>
                    <a:pt x="3992572" y="53413"/>
                  </a:lnTo>
                  <a:lnTo>
                    <a:pt x="3995162" y="40788"/>
                  </a:lnTo>
                  <a:lnTo>
                    <a:pt x="3995216" y="40525"/>
                  </a:lnTo>
                  <a:lnTo>
                    <a:pt x="3995320" y="40016"/>
                  </a:lnTo>
                  <a:lnTo>
                    <a:pt x="4040722" y="40016"/>
                  </a:lnTo>
                  <a:lnTo>
                    <a:pt x="78516" y="27226"/>
                  </a:lnTo>
                  <a:close/>
                </a:path>
                <a:path w="4074159" h="94614">
                  <a:moveTo>
                    <a:pt x="78516" y="27226"/>
                  </a:moveTo>
                  <a:lnTo>
                    <a:pt x="32994" y="27226"/>
                  </a:lnTo>
                  <a:lnTo>
                    <a:pt x="27058" y="33127"/>
                  </a:lnTo>
                  <a:lnTo>
                    <a:pt x="27010" y="48097"/>
                  </a:lnTo>
                  <a:lnTo>
                    <a:pt x="33199" y="54331"/>
                  </a:lnTo>
                  <a:lnTo>
                    <a:pt x="78429" y="54331"/>
                  </a:lnTo>
                  <a:lnTo>
                    <a:pt x="81207" y="40788"/>
                  </a:lnTo>
                  <a:lnTo>
                    <a:pt x="78516" y="27226"/>
                  </a:lnTo>
                  <a:close/>
                </a:path>
              </a:pathLst>
            </a:custGeom>
            <a:solidFill>
              <a:srgbClr val="00D0C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153434" y="2167404"/>
              <a:ext cx="2916555" cy="153035"/>
            </a:xfrm>
            <a:custGeom>
              <a:avLst/>
              <a:gdLst/>
              <a:ahLst/>
              <a:cxnLst/>
              <a:rect l="l" t="t" r="r" b="b"/>
              <a:pathLst>
                <a:path w="2916554" h="153035">
                  <a:moveTo>
                    <a:pt x="2916049" y="0"/>
                  </a:moveTo>
                  <a:lnTo>
                    <a:pt x="0" y="0"/>
                  </a:lnTo>
                  <a:lnTo>
                    <a:pt x="0" y="152458"/>
                  </a:lnTo>
                  <a:lnTo>
                    <a:pt x="2916049" y="152458"/>
                  </a:lnTo>
                  <a:lnTo>
                    <a:pt x="29160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521461" y="2084454"/>
            <a:ext cx="4401820" cy="1521460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979805">
              <a:lnSpc>
                <a:spcPct val="100000"/>
              </a:lnSpc>
              <a:spcBef>
                <a:spcPts val="660"/>
              </a:spcBef>
            </a:pP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Nivel</a:t>
            </a:r>
            <a:r>
              <a:rPr sz="1000" b="1" spc="4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sz="1000" b="1" spc="4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contratación</a:t>
            </a:r>
            <a:r>
              <a:rPr sz="1000" b="1" spc="5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sz="1000" b="1" spc="4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San</a:t>
            </a:r>
            <a:r>
              <a:rPr sz="1000" b="1" spc="5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spc="-20" dirty="0">
                <a:solidFill>
                  <a:srgbClr val="595959"/>
                </a:solidFill>
                <a:latin typeface="Arial"/>
                <a:cs typeface="Arial"/>
              </a:rPr>
              <a:t>Gabán</a:t>
            </a:r>
            <a:endParaRPr sz="1000">
              <a:latin typeface="Arial"/>
              <a:cs typeface="Arial"/>
            </a:endParaRPr>
          </a:p>
          <a:p>
            <a:pPr marL="255904" marR="6350" indent="-243840">
              <a:lnSpc>
                <a:spcPct val="102200"/>
              </a:lnSpc>
              <a:spcBef>
                <a:spcPts val="1110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255904" algn="l"/>
              </a:tabLst>
            </a:pPr>
            <a:r>
              <a:rPr sz="900" dirty="0">
                <a:latin typeface="Trebuchet MS"/>
                <a:cs typeface="Trebuchet MS"/>
              </a:rPr>
              <a:t>San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Gabán mantiene 120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70" dirty="0">
                <a:latin typeface="Trebuchet MS"/>
                <a:cs typeface="Trebuchet MS"/>
              </a:rPr>
              <a:t>MW</a:t>
            </a:r>
            <a:r>
              <a:rPr sz="900" spc="2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contratados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sobre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una potencia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spc="-30" dirty="0">
                <a:latin typeface="Trebuchet MS"/>
                <a:cs typeface="Trebuchet MS"/>
              </a:rPr>
              <a:t>firme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30" dirty="0">
                <a:latin typeface="Trebuchet MS"/>
                <a:cs typeface="Trebuchet MS"/>
              </a:rPr>
              <a:t>total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165 </a:t>
            </a:r>
            <a:r>
              <a:rPr sz="900" dirty="0">
                <a:latin typeface="Trebuchet MS"/>
                <a:cs typeface="Trebuchet MS"/>
              </a:rPr>
              <a:t>MW,</a:t>
            </a:r>
            <a:r>
              <a:rPr sz="900" spc="1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equivalente</a:t>
            </a:r>
            <a:r>
              <a:rPr sz="900" spc="2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al</a:t>
            </a:r>
            <a:r>
              <a:rPr sz="900" spc="15" dirty="0">
                <a:latin typeface="Trebuchet MS"/>
                <a:cs typeface="Trebuchet MS"/>
              </a:rPr>
              <a:t> </a:t>
            </a:r>
            <a:r>
              <a:rPr sz="900" b="1" dirty="0">
                <a:latin typeface="Trebuchet MS"/>
                <a:cs typeface="Trebuchet MS"/>
              </a:rPr>
              <a:t>72%</a:t>
            </a:r>
            <a:r>
              <a:rPr sz="900" b="1" spc="40" dirty="0">
                <a:latin typeface="Trebuchet MS"/>
                <a:cs typeface="Trebuchet MS"/>
              </a:rPr>
              <a:t> </a:t>
            </a:r>
            <a:r>
              <a:rPr sz="900" b="1" dirty="0">
                <a:latin typeface="Trebuchet MS"/>
                <a:cs typeface="Trebuchet MS"/>
              </a:rPr>
              <a:t>de</a:t>
            </a:r>
            <a:r>
              <a:rPr sz="900" b="1" spc="30" dirty="0">
                <a:latin typeface="Trebuchet MS"/>
                <a:cs typeface="Trebuchet MS"/>
              </a:rPr>
              <a:t> </a:t>
            </a:r>
            <a:r>
              <a:rPr sz="900" b="1" dirty="0">
                <a:latin typeface="Trebuchet MS"/>
                <a:cs typeface="Trebuchet MS"/>
              </a:rPr>
              <a:t>su</a:t>
            </a:r>
            <a:r>
              <a:rPr sz="900" b="1" spc="25" dirty="0">
                <a:latin typeface="Trebuchet MS"/>
                <a:cs typeface="Trebuchet MS"/>
              </a:rPr>
              <a:t> </a:t>
            </a:r>
            <a:r>
              <a:rPr sz="900" b="1" dirty="0">
                <a:latin typeface="Trebuchet MS"/>
                <a:cs typeface="Trebuchet MS"/>
              </a:rPr>
              <a:t>capacidad</a:t>
            </a:r>
            <a:r>
              <a:rPr sz="900" b="1" spc="35" dirty="0">
                <a:latin typeface="Trebuchet MS"/>
                <a:cs typeface="Trebuchet MS"/>
              </a:rPr>
              <a:t> </a:t>
            </a:r>
            <a:r>
              <a:rPr sz="900" b="1" spc="-10" dirty="0">
                <a:latin typeface="Trebuchet MS"/>
                <a:cs typeface="Trebuchet MS"/>
              </a:rPr>
              <a:t>disponible</a:t>
            </a:r>
            <a:r>
              <a:rPr sz="900" spc="-10" dirty="0">
                <a:latin typeface="Trebuchet MS"/>
                <a:cs typeface="Trebuchet MS"/>
              </a:rPr>
              <a:t>.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60"/>
              </a:spcBef>
              <a:buClr>
                <a:srgbClr val="00D0CB"/>
              </a:buClr>
              <a:buFont typeface="Wingdings"/>
              <a:buChar char=""/>
            </a:pPr>
            <a:endParaRPr sz="900">
              <a:latin typeface="Trebuchet MS"/>
              <a:cs typeface="Trebuchet MS"/>
            </a:endParaRPr>
          </a:p>
          <a:p>
            <a:pPr marL="255904" marR="5080" indent="-243840">
              <a:lnSpc>
                <a:spcPct val="102200"/>
              </a:lnSpc>
              <a:buClr>
                <a:srgbClr val="00D0CB"/>
              </a:buClr>
              <a:buSzPct val="144444"/>
              <a:buFont typeface="Wingdings"/>
              <a:buChar char=""/>
              <a:tabLst>
                <a:tab pos="255904" algn="l"/>
              </a:tabLst>
            </a:pPr>
            <a:r>
              <a:rPr sz="900" dirty="0">
                <a:latin typeface="Trebuchet MS"/>
                <a:cs typeface="Trebuchet MS"/>
              </a:rPr>
              <a:t>A </a:t>
            </a:r>
            <a:r>
              <a:rPr sz="900" spc="-30" dirty="0">
                <a:latin typeface="Trebuchet MS"/>
                <a:cs typeface="Trebuchet MS"/>
              </a:rPr>
              <a:t>partir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2026,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se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anticipa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una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reducción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del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nivel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contratación en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torno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al </a:t>
            </a:r>
            <a:r>
              <a:rPr sz="900" spc="80" dirty="0">
                <a:latin typeface="Trebuchet MS"/>
                <a:cs typeface="Trebuchet MS"/>
              </a:rPr>
              <a:t>56%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-6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la</a:t>
            </a:r>
            <a:r>
              <a:rPr sz="900" spc="-5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potencia</a:t>
            </a:r>
            <a:r>
              <a:rPr sz="900" spc="-5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firme.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75"/>
              </a:spcBef>
              <a:buClr>
                <a:srgbClr val="00D0CB"/>
              </a:buClr>
              <a:buFont typeface="Wingdings"/>
              <a:buChar char=""/>
            </a:pPr>
            <a:endParaRPr sz="900">
              <a:latin typeface="Trebuchet MS"/>
              <a:cs typeface="Trebuchet MS"/>
            </a:endParaRPr>
          </a:p>
          <a:p>
            <a:pPr marL="255904" marR="7620" indent="-243840">
              <a:lnSpc>
                <a:spcPct val="100000"/>
              </a:lnSpc>
              <a:spcBef>
                <a:spcPts val="5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255904" algn="l"/>
              </a:tabLst>
            </a:pPr>
            <a:r>
              <a:rPr sz="900" dirty="0">
                <a:latin typeface="Trebuchet MS"/>
                <a:cs typeface="Trebuchet MS"/>
              </a:rPr>
              <a:t>Hacia</a:t>
            </a:r>
            <a:r>
              <a:rPr sz="900" spc="19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2030,</a:t>
            </a:r>
            <a:r>
              <a:rPr sz="900" spc="18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el</a:t>
            </a:r>
            <a:r>
              <a:rPr sz="900" spc="18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nivel</a:t>
            </a:r>
            <a:r>
              <a:rPr sz="900" spc="18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19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contratación</a:t>
            </a:r>
            <a:r>
              <a:rPr sz="900" spc="19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respecto</a:t>
            </a:r>
            <a:r>
              <a:rPr sz="900" spc="19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la</a:t>
            </a:r>
            <a:r>
              <a:rPr sz="900" spc="19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potencia</a:t>
            </a:r>
            <a:r>
              <a:rPr sz="900" spc="19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firme</a:t>
            </a:r>
            <a:r>
              <a:rPr sz="900" spc="18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sería</a:t>
            </a:r>
            <a:r>
              <a:rPr sz="900" spc="195" dirty="0">
                <a:latin typeface="Trebuchet MS"/>
                <a:cs typeface="Trebuchet MS"/>
              </a:rPr>
              <a:t> </a:t>
            </a:r>
            <a:r>
              <a:rPr sz="900" spc="30" dirty="0">
                <a:latin typeface="Trebuchet MS"/>
                <a:cs typeface="Trebuchet MS"/>
              </a:rPr>
              <a:t>50%, </a:t>
            </a:r>
            <a:r>
              <a:rPr sz="900" dirty="0">
                <a:latin typeface="Trebuchet MS"/>
                <a:cs typeface="Trebuchet MS"/>
              </a:rPr>
              <a:t>aproximadamente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liberaría </a:t>
            </a:r>
            <a:r>
              <a:rPr sz="900" dirty="0">
                <a:latin typeface="Trebuchet MS"/>
                <a:cs typeface="Trebuchet MS"/>
              </a:rPr>
              <a:t>una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potencia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83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MW.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550904" y="4228224"/>
            <a:ext cx="3162935" cy="1087120"/>
            <a:chOff x="1550904" y="4228224"/>
            <a:chExt cx="3162935" cy="1087120"/>
          </a:xfrm>
        </p:grpSpPr>
        <p:sp>
          <p:nvSpPr>
            <p:cNvPr id="12" name="object 12"/>
            <p:cNvSpPr/>
            <p:nvPr/>
          </p:nvSpPr>
          <p:spPr>
            <a:xfrm>
              <a:off x="1556321" y="4232289"/>
              <a:ext cx="3157220" cy="718185"/>
            </a:xfrm>
            <a:custGeom>
              <a:avLst/>
              <a:gdLst/>
              <a:ahLst/>
              <a:cxnLst/>
              <a:rect l="l" t="t" r="r" b="b"/>
              <a:pathLst>
                <a:path w="3157220" h="718185">
                  <a:moveTo>
                    <a:pt x="0" y="718191"/>
                  </a:moveTo>
                  <a:lnTo>
                    <a:pt x="3156968" y="718191"/>
                  </a:lnTo>
                </a:path>
                <a:path w="3157220" h="718185">
                  <a:moveTo>
                    <a:pt x="0" y="358257"/>
                  </a:moveTo>
                  <a:lnTo>
                    <a:pt x="3156968" y="358257"/>
                  </a:lnTo>
                </a:path>
                <a:path w="3157220" h="718185">
                  <a:moveTo>
                    <a:pt x="0" y="0"/>
                  </a:moveTo>
                  <a:lnTo>
                    <a:pt x="3156968" y="0"/>
                  </a:lnTo>
                </a:path>
              </a:pathLst>
            </a:custGeom>
            <a:ln w="8128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580986" y="4820138"/>
              <a:ext cx="3131185" cy="487045"/>
            </a:xfrm>
            <a:custGeom>
              <a:avLst/>
              <a:gdLst/>
              <a:ahLst/>
              <a:cxnLst/>
              <a:rect l="l" t="t" r="r" b="b"/>
              <a:pathLst>
                <a:path w="3131185" h="487045">
                  <a:moveTo>
                    <a:pt x="146833" y="0"/>
                  </a:moveTo>
                  <a:lnTo>
                    <a:pt x="0" y="0"/>
                  </a:lnTo>
                  <a:lnTo>
                    <a:pt x="0" y="486937"/>
                  </a:lnTo>
                  <a:lnTo>
                    <a:pt x="3130713" y="486937"/>
                  </a:lnTo>
                  <a:lnTo>
                    <a:pt x="3130713" y="387719"/>
                  </a:lnTo>
                  <a:lnTo>
                    <a:pt x="3106651" y="298107"/>
                  </a:lnTo>
                  <a:lnTo>
                    <a:pt x="2122077" y="298107"/>
                  </a:lnTo>
                  <a:lnTo>
                    <a:pt x="2070258" y="292007"/>
                  </a:lnTo>
                  <a:lnTo>
                    <a:pt x="1972715" y="292007"/>
                  </a:lnTo>
                  <a:lnTo>
                    <a:pt x="1923943" y="224900"/>
                  </a:lnTo>
                  <a:lnTo>
                    <a:pt x="1381361" y="224900"/>
                  </a:lnTo>
                  <a:lnTo>
                    <a:pt x="1332589" y="148643"/>
                  </a:lnTo>
                  <a:lnTo>
                    <a:pt x="790007" y="148643"/>
                  </a:lnTo>
                  <a:lnTo>
                    <a:pt x="741236" y="17481"/>
                  </a:lnTo>
                  <a:lnTo>
                    <a:pt x="198653" y="17481"/>
                  </a:lnTo>
                  <a:lnTo>
                    <a:pt x="146833" y="0"/>
                  </a:lnTo>
                  <a:close/>
                </a:path>
              </a:pathLst>
            </a:custGeom>
            <a:solidFill>
              <a:srgbClr val="15AF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556321" y="4232289"/>
              <a:ext cx="0" cy="1079500"/>
            </a:xfrm>
            <a:custGeom>
              <a:avLst/>
              <a:gdLst/>
              <a:ahLst/>
              <a:cxnLst/>
              <a:rect l="l" t="t" r="r" b="b"/>
              <a:pathLst>
                <a:path h="1079500">
                  <a:moveTo>
                    <a:pt x="0" y="1078938"/>
                  </a:moveTo>
                  <a:lnTo>
                    <a:pt x="0" y="0"/>
                  </a:lnTo>
                </a:path>
              </a:pathLst>
            </a:custGeom>
            <a:ln w="108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556321" y="5311228"/>
              <a:ext cx="3157220" cy="0"/>
            </a:xfrm>
            <a:custGeom>
              <a:avLst/>
              <a:gdLst/>
              <a:ahLst/>
              <a:cxnLst/>
              <a:rect l="l" t="t" r="r" b="b"/>
              <a:pathLst>
                <a:path w="3157220">
                  <a:moveTo>
                    <a:pt x="0" y="0"/>
                  </a:moveTo>
                  <a:lnTo>
                    <a:pt x="3156968" y="0"/>
                  </a:lnTo>
                </a:path>
              </a:pathLst>
            </a:custGeom>
            <a:ln w="813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580986" y="4542030"/>
              <a:ext cx="3131185" cy="0"/>
            </a:xfrm>
            <a:custGeom>
              <a:avLst/>
              <a:gdLst/>
              <a:ahLst/>
              <a:cxnLst/>
              <a:rect l="l" t="t" r="r" b="b"/>
              <a:pathLst>
                <a:path w="3131185">
                  <a:moveTo>
                    <a:pt x="0" y="0"/>
                  </a:moveTo>
                  <a:lnTo>
                    <a:pt x="0" y="0"/>
                  </a:lnTo>
                  <a:lnTo>
                    <a:pt x="3106652" y="0"/>
                  </a:lnTo>
                  <a:lnTo>
                    <a:pt x="3130713" y="0"/>
                  </a:lnTo>
                </a:path>
              </a:pathLst>
            </a:custGeom>
            <a:ln w="24394">
              <a:solidFill>
                <a:srgbClr val="4E95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3088206" y="4438423"/>
            <a:ext cx="241300" cy="151765"/>
          </a:xfrm>
          <a:prstGeom prst="rect">
            <a:avLst/>
          </a:prstGeom>
          <a:solidFill>
            <a:srgbClr val="4E95D9"/>
          </a:solidFill>
        </p:spPr>
        <p:txBody>
          <a:bodyPr vert="horz" wrap="square" lIns="0" tIns="7620" rIns="0" bIns="0" rtlCol="0">
            <a:spAutoFit/>
          </a:bodyPr>
          <a:lstStyle/>
          <a:p>
            <a:pPr marL="52069">
              <a:lnSpc>
                <a:spcPct val="100000"/>
              </a:lnSpc>
              <a:spcBef>
                <a:spcPts val="60"/>
              </a:spcBef>
            </a:pPr>
            <a:r>
              <a:rPr sz="800" spc="-25" dirty="0">
                <a:solidFill>
                  <a:srgbClr val="FFFFFF"/>
                </a:solidFill>
                <a:latin typeface="Trebuchet MS"/>
                <a:cs typeface="Trebuchet MS"/>
              </a:rPr>
              <a:t>214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282995" y="4863522"/>
            <a:ext cx="181610" cy="5073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100</a:t>
            </a:r>
            <a:endParaRPr sz="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800">
              <a:latin typeface="Trebuchet MS"/>
              <a:cs typeface="Trebuchet MS"/>
            </a:endParaRPr>
          </a:p>
          <a:p>
            <a:pPr marR="42545" algn="r">
              <a:lnSpc>
                <a:spcPct val="100000"/>
              </a:lnSpc>
              <a:spcBef>
                <a:spcPts val="5"/>
              </a:spcBef>
            </a:pPr>
            <a:r>
              <a:rPr sz="800" spc="-50" dirty="0">
                <a:solidFill>
                  <a:srgbClr val="595959"/>
                </a:solidFill>
                <a:latin typeface="Trebuchet MS"/>
                <a:cs typeface="Trebuchet MS"/>
              </a:rPr>
              <a:t>-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282995" y="4503858"/>
            <a:ext cx="18161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200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282995" y="4144194"/>
            <a:ext cx="18161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300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502282" y="5355536"/>
            <a:ext cx="3257550" cy="333375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36830" algn="just">
              <a:lnSpc>
                <a:spcPct val="100000"/>
              </a:lnSpc>
              <a:spcBef>
                <a:spcPts val="50"/>
              </a:spcBef>
            </a:pP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4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spc="-50" dirty="0">
                <a:solidFill>
                  <a:srgbClr val="595959"/>
                </a:solidFill>
                <a:latin typeface="Trebuchet MS"/>
                <a:cs typeface="Trebuchet MS"/>
              </a:rPr>
              <a:t>5</a:t>
            </a:r>
            <a:endParaRPr sz="800">
              <a:latin typeface="Trebuchet MS"/>
              <a:cs typeface="Trebuchet MS"/>
            </a:endParaRPr>
          </a:p>
          <a:p>
            <a:pPr marL="12700" marR="5080" indent="20955" algn="just">
              <a:lnSpc>
                <a:spcPct val="121400"/>
              </a:lnSpc>
            </a:pP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5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Mar-3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3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3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3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087991" y="4669316"/>
            <a:ext cx="165100" cy="208915"/>
          </a:xfrm>
          <a:prstGeom prst="rect">
            <a:avLst/>
          </a:prstGeom>
        </p:spPr>
        <p:txBody>
          <a:bodyPr vert="vert270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00" spc="-25" dirty="0">
                <a:solidFill>
                  <a:srgbClr val="595959"/>
                </a:solidFill>
                <a:latin typeface="Trebuchet MS"/>
                <a:cs typeface="Trebuchet MS"/>
              </a:rPr>
              <a:t>MW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811560" y="3994748"/>
            <a:ext cx="208279" cy="53975"/>
          </a:xfrm>
          <a:custGeom>
            <a:avLst/>
            <a:gdLst/>
            <a:ahLst/>
            <a:cxnLst/>
            <a:rect l="l" t="t" r="r" b="b"/>
            <a:pathLst>
              <a:path w="208280" h="53975">
                <a:moveTo>
                  <a:pt x="208026" y="0"/>
                </a:moveTo>
                <a:lnTo>
                  <a:pt x="0" y="0"/>
                </a:lnTo>
                <a:lnTo>
                  <a:pt x="0" y="53595"/>
                </a:lnTo>
                <a:lnTo>
                  <a:pt x="208026" y="53595"/>
                </a:lnTo>
                <a:lnTo>
                  <a:pt x="208026" y="0"/>
                </a:lnTo>
                <a:close/>
              </a:path>
            </a:pathLst>
          </a:custGeom>
          <a:solidFill>
            <a:srgbClr val="15AF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2054226" y="3930834"/>
            <a:ext cx="8921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5" dirty="0">
                <a:solidFill>
                  <a:srgbClr val="595959"/>
                </a:solidFill>
                <a:latin typeface="Trebuchet MS"/>
                <a:cs typeface="Trebuchet MS"/>
              </a:rPr>
              <a:t>Potencia</a:t>
            </a:r>
            <a:r>
              <a:rPr sz="800" spc="-12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Contratada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3125282" y="4021547"/>
            <a:ext cx="208279" cy="0"/>
          </a:xfrm>
          <a:custGeom>
            <a:avLst/>
            <a:gdLst/>
            <a:ahLst/>
            <a:cxnLst/>
            <a:rect l="l" t="t" r="r" b="b"/>
            <a:pathLst>
              <a:path w="208279">
                <a:moveTo>
                  <a:pt x="0" y="0"/>
                </a:moveTo>
                <a:lnTo>
                  <a:pt x="208026" y="0"/>
                </a:lnTo>
              </a:path>
            </a:pathLst>
          </a:custGeom>
          <a:ln w="24394">
            <a:solidFill>
              <a:srgbClr val="4E95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3367948" y="3930834"/>
            <a:ext cx="6508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5" dirty="0">
                <a:solidFill>
                  <a:srgbClr val="595959"/>
                </a:solidFill>
                <a:latin typeface="Trebuchet MS"/>
                <a:cs typeface="Trebuchet MS"/>
              </a:rPr>
              <a:t>Potencia</a:t>
            </a:r>
            <a:r>
              <a:rPr sz="800" spc="-12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Firme</a:t>
            </a:r>
            <a:endParaRPr sz="800">
              <a:latin typeface="Trebuchet MS"/>
              <a:cs typeface="Trebuchet MS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6311129" y="4228222"/>
            <a:ext cx="3161665" cy="1087120"/>
            <a:chOff x="6311129" y="4228222"/>
            <a:chExt cx="3161665" cy="1087120"/>
          </a:xfrm>
        </p:grpSpPr>
        <p:sp>
          <p:nvSpPr>
            <p:cNvPr id="28" name="object 28"/>
            <p:cNvSpPr/>
            <p:nvPr/>
          </p:nvSpPr>
          <p:spPr>
            <a:xfrm>
              <a:off x="6316546" y="4232288"/>
              <a:ext cx="3152140" cy="538480"/>
            </a:xfrm>
            <a:custGeom>
              <a:avLst/>
              <a:gdLst/>
              <a:ahLst/>
              <a:cxnLst/>
              <a:rect l="l" t="t" r="r" b="b"/>
              <a:pathLst>
                <a:path w="3152140" h="538479">
                  <a:moveTo>
                    <a:pt x="0" y="538225"/>
                  </a:moveTo>
                  <a:lnTo>
                    <a:pt x="3151924" y="538225"/>
                  </a:lnTo>
                </a:path>
                <a:path w="3152140" h="538479">
                  <a:moveTo>
                    <a:pt x="0" y="0"/>
                  </a:moveTo>
                  <a:lnTo>
                    <a:pt x="3151924" y="0"/>
                  </a:lnTo>
                </a:path>
              </a:pathLst>
            </a:custGeom>
            <a:ln w="8128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341172" y="4665293"/>
              <a:ext cx="3131820" cy="641985"/>
            </a:xfrm>
            <a:custGeom>
              <a:avLst/>
              <a:gdLst/>
              <a:ahLst/>
              <a:cxnLst/>
              <a:rect l="l" t="t" r="r" b="b"/>
              <a:pathLst>
                <a:path w="3131820" h="641985">
                  <a:moveTo>
                    <a:pt x="147961" y="0"/>
                  </a:moveTo>
                  <a:lnTo>
                    <a:pt x="0" y="0"/>
                  </a:lnTo>
                  <a:lnTo>
                    <a:pt x="0" y="641781"/>
                  </a:lnTo>
                  <a:lnTo>
                    <a:pt x="3131503" y="641781"/>
                  </a:lnTo>
                  <a:lnTo>
                    <a:pt x="3131503" y="206559"/>
                  </a:lnTo>
                  <a:lnTo>
                    <a:pt x="3101681" y="202829"/>
                  </a:lnTo>
                  <a:lnTo>
                    <a:pt x="788085" y="202829"/>
                  </a:lnTo>
                  <a:lnTo>
                    <a:pt x="739313" y="178427"/>
                  </a:lnTo>
                  <a:lnTo>
                    <a:pt x="492409" y="178427"/>
                  </a:lnTo>
                  <a:lnTo>
                    <a:pt x="443637" y="150973"/>
                  </a:lnTo>
                  <a:lnTo>
                    <a:pt x="196731" y="150973"/>
                  </a:lnTo>
                  <a:lnTo>
                    <a:pt x="147961" y="0"/>
                  </a:lnTo>
                  <a:close/>
                </a:path>
              </a:pathLst>
            </a:custGeom>
            <a:solidFill>
              <a:srgbClr val="15AF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316546" y="4232288"/>
              <a:ext cx="0" cy="1079500"/>
            </a:xfrm>
            <a:custGeom>
              <a:avLst/>
              <a:gdLst/>
              <a:ahLst/>
              <a:cxnLst/>
              <a:rect l="l" t="t" r="r" b="b"/>
              <a:pathLst>
                <a:path h="1079500">
                  <a:moveTo>
                    <a:pt x="0" y="1078938"/>
                  </a:moveTo>
                  <a:lnTo>
                    <a:pt x="0" y="0"/>
                  </a:lnTo>
                </a:path>
              </a:pathLst>
            </a:custGeom>
            <a:ln w="108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316546" y="5311227"/>
              <a:ext cx="3152140" cy="0"/>
            </a:xfrm>
            <a:custGeom>
              <a:avLst/>
              <a:gdLst/>
              <a:ahLst/>
              <a:cxnLst/>
              <a:rect l="l" t="t" r="r" b="b"/>
              <a:pathLst>
                <a:path w="3152140">
                  <a:moveTo>
                    <a:pt x="0" y="0"/>
                  </a:moveTo>
                  <a:lnTo>
                    <a:pt x="3151924" y="0"/>
                  </a:lnTo>
                </a:path>
              </a:pathLst>
            </a:custGeom>
            <a:ln w="813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341172" y="4419975"/>
              <a:ext cx="3131820" cy="0"/>
            </a:xfrm>
            <a:custGeom>
              <a:avLst/>
              <a:gdLst/>
              <a:ahLst/>
              <a:cxnLst/>
              <a:rect l="l" t="t" r="r" b="b"/>
              <a:pathLst>
                <a:path w="3131820">
                  <a:moveTo>
                    <a:pt x="0" y="0"/>
                  </a:moveTo>
                  <a:lnTo>
                    <a:pt x="0" y="0"/>
                  </a:lnTo>
                  <a:lnTo>
                    <a:pt x="3101681" y="0"/>
                  </a:lnTo>
                  <a:lnTo>
                    <a:pt x="3131503" y="0"/>
                  </a:lnTo>
                </a:path>
              </a:pathLst>
            </a:custGeom>
            <a:ln w="24394">
              <a:solidFill>
                <a:srgbClr val="4E95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7721686" y="4308411"/>
            <a:ext cx="241300" cy="151765"/>
          </a:xfrm>
          <a:prstGeom prst="rect">
            <a:avLst/>
          </a:prstGeom>
          <a:solidFill>
            <a:srgbClr val="4E95D9"/>
          </a:solidFill>
        </p:spPr>
        <p:txBody>
          <a:bodyPr vert="horz" wrap="square" lIns="0" tIns="6985" rIns="0" bIns="0" rtlCol="0">
            <a:spAutoFit/>
          </a:bodyPr>
          <a:lstStyle/>
          <a:p>
            <a:pPr marL="52069">
              <a:lnSpc>
                <a:spcPct val="100000"/>
              </a:lnSpc>
              <a:spcBef>
                <a:spcPts val="55"/>
              </a:spcBef>
            </a:pPr>
            <a:r>
              <a:rPr sz="800" spc="-25" dirty="0">
                <a:solidFill>
                  <a:srgbClr val="FFFFFF"/>
                </a:solidFill>
                <a:latin typeface="Trebuchet MS"/>
                <a:cs typeface="Trebuchet MS"/>
              </a:rPr>
              <a:t>165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126702" y="5223186"/>
            <a:ext cx="603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0" dirty="0">
                <a:solidFill>
                  <a:srgbClr val="595959"/>
                </a:solidFill>
                <a:latin typeface="Trebuchet MS"/>
                <a:cs typeface="Trebuchet MS"/>
              </a:rPr>
              <a:t>-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043221" y="4683690"/>
            <a:ext cx="18161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100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6043221" y="4144194"/>
            <a:ext cx="18161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200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262468" y="5355536"/>
            <a:ext cx="3252470" cy="333375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36830" algn="just">
              <a:lnSpc>
                <a:spcPct val="100000"/>
              </a:lnSpc>
              <a:spcBef>
                <a:spcPts val="50"/>
              </a:spcBef>
            </a:pP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4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spc="-50" dirty="0">
                <a:solidFill>
                  <a:srgbClr val="595959"/>
                </a:solidFill>
                <a:latin typeface="Trebuchet MS"/>
                <a:cs typeface="Trebuchet MS"/>
              </a:rPr>
              <a:t>5</a:t>
            </a:r>
            <a:endParaRPr sz="800">
              <a:latin typeface="Trebuchet MS"/>
              <a:cs typeface="Trebuchet MS"/>
            </a:endParaRPr>
          </a:p>
          <a:p>
            <a:pPr marL="12700" marR="5080" indent="20955" algn="just">
              <a:lnSpc>
                <a:spcPct val="121200"/>
              </a:lnSpc>
            </a:pP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5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Mar-3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3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3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3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5848215" y="4669316"/>
            <a:ext cx="165100" cy="208915"/>
          </a:xfrm>
          <a:prstGeom prst="rect">
            <a:avLst/>
          </a:prstGeom>
        </p:spPr>
        <p:txBody>
          <a:bodyPr vert="vert270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00" spc="-25" dirty="0">
                <a:solidFill>
                  <a:srgbClr val="595959"/>
                </a:solidFill>
                <a:latin typeface="Trebuchet MS"/>
                <a:cs typeface="Trebuchet MS"/>
              </a:rPr>
              <a:t>MW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6569264" y="3994748"/>
            <a:ext cx="208279" cy="53975"/>
          </a:xfrm>
          <a:custGeom>
            <a:avLst/>
            <a:gdLst/>
            <a:ahLst/>
            <a:cxnLst/>
            <a:rect l="l" t="t" r="r" b="b"/>
            <a:pathLst>
              <a:path w="208279" h="53975">
                <a:moveTo>
                  <a:pt x="208025" y="0"/>
                </a:moveTo>
                <a:lnTo>
                  <a:pt x="0" y="0"/>
                </a:lnTo>
                <a:lnTo>
                  <a:pt x="0" y="53595"/>
                </a:lnTo>
                <a:lnTo>
                  <a:pt x="208025" y="53595"/>
                </a:lnTo>
                <a:lnTo>
                  <a:pt x="208025" y="0"/>
                </a:lnTo>
                <a:close/>
              </a:path>
            </a:pathLst>
          </a:custGeom>
          <a:solidFill>
            <a:srgbClr val="15AF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6811929" y="3930834"/>
            <a:ext cx="8921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5" dirty="0">
                <a:solidFill>
                  <a:srgbClr val="595959"/>
                </a:solidFill>
                <a:latin typeface="Trebuchet MS"/>
                <a:cs typeface="Trebuchet MS"/>
              </a:rPr>
              <a:t>Potencia</a:t>
            </a:r>
            <a:r>
              <a:rPr sz="800" spc="-12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Contratada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7882985" y="4021546"/>
            <a:ext cx="208279" cy="0"/>
          </a:xfrm>
          <a:custGeom>
            <a:avLst/>
            <a:gdLst/>
            <a:ahLst/>
            <a:cxnLst/>
            <a:rect l="l" t="t" r="r" b="b"/>
            <a:pathLst>
              <a:path w="208279">
                <a:moveTo>
                  <a:pt x="0" y="0"/>
                </a:moveTo>
                <a:lnTo>
                  <a:pt x="208026" y="0"/>
                </a:lnTo>
              </a:path>
            </a:pathLst>
          </a:custGeom>
          <a:ln w="24394">
            <a:solidFill>
              <a:srgbClr val="4E95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8125650" y="3930834"/>
            <a:ext cx="6508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5" dirty="0">
                <a:solidFill>
                  <a:srgbClr val="595959"/>
                </a:solidFill>
                <a:latin typeface="Trebuchet MS"/>
                <a:cs typeface="Trebuchet MS"/>
              </a:rPr>
              <a:t>Potencia</a:t>
            </a:r>
            <a:r>
              <a:rPr sz="800" spc="-12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Firme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970177" y="6289459"/>
            <a:ext cx="3992879" cy="0"/>
          </a:xfrm>
          <a:custGeom>
            <a:avLst/>
            <a:gdLst/>
            <a:ahLst/>
            <a:cxnLst/>
            <a:rect l="l" t="t" r="r" b="b"/>
            <a:pathLst>
              <a:path w="3992879">
                <a:moveTo>
                  <a:pt x="0" y="0"/>
                </a:moveTo>
                <a:lnTo>
                  <a:pt x="3992622" y="0"/>
                </a:lnTo>
              </a:path>
            </a:pathLst>
          </a:custGeom>
          <a:ln w="5421">
            <a:solidFill>
              <a:srgbClr val="59595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970177" y="5792638"/>
            <a:ext cx="3992879" cy="264160"/>
          </a:xfrm>
          <a:prstGeom prst="rect">
            <a:avLst/>
          </a:prstGeom>
          <a:solidFill>
            <a:srgbClr val="0B76A0"/>
          </a:solidFill>
        </p:spPr>
        <p:txBody>
          <a:bodyPr vert="horz" wrap="square" lIns="0" tIns="64769" rIns="0" bIns="0" rtlCol="0">
            <a:spAutoFit/>
          </a:bodyPr>
          <a:lstStyle/>
          <a:p>
            <a:pPr marL="1193165">
              <a:lnSpc>
                <a:spcPct val="100000"/>
              </a:lnSpc>
              <a:spcBef>
                <a:spcPts val="509"/>
              </a:spcBef>
              <a:tabLst>
                <a:tab pos="1821814" algn="l"/>
                <a:tab pos="2451100" algn="l"/>
                <a:tab pos="3079750" algn="l"/>
                <a:tab pos="3708400" algn="l"/>
              </a:tabLst>
            </a:pPr>
            <a:r>
              <a:rPr sz="800" b="1" spc="-20" dirty="0">
                <a:solidFill>
                  <a:srgbClr val="FFFFFF"/>
                </a:solidFill>
                <a:latin typeface="Trebuchet MS"/>
                <a:cs typeface="Trebuchet MS"/>
              </a:rPr>
              <a:t>2026</a:t>
            </a:r>
            <a:r>
              <a:rPr sz="800" b="1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800" b="1" spc="-20" dirty="0">
                <a:solidFill>
                  <a:srgbClr val="FFFFFF"/>
                </a:solidFill>
                <a:latin typeface="Trebuchet MS"/>
                <a:cs typeface="Trebuchet MS"/>
              </a:rPr>
              <a:t>2027</a:t>
            </a:r>
            <a:r>
              <a:rPr sz="800" b="1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800" b="1" spc="-20" dirty="0">
                <a:solidFill>
                  <a:srgbClr val="FFFFFF"/>
                </a:solidFill>
                <a:latin typeface="Trebuchet MS"/>
                <a:cs typeface="Trebuchet MS"/>
              </a:rPr>
              <a:t>2028</a:t>
            </a:r>
            <a:r>
              <a:rPr sz="800" b="1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800" b="1" spc="-20" dirty="0">
                <a:solidFill>
                  <a:srgbClr val="FFFFFF"/>
                </a:solidFill>
                <a:latin typeface="Trebuchet MS"/>
                <a:cs typeface="Trebuchet MS"/>
              </a:rPr>
              <a:t>202G</a:t>
            </a:r>
            <a:r>
              <a:rPr sz="800" b="1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800" b="1" spc="-20" dirty="0">
                <a:solidFill>
                  <a:srgbClr val="FFFFFF"/>
                </a:solidFill>
                <a:latin typeface="Trebuchet MS"/>
                <a:cs typeface="Trebuchet MS"/>
              </a:rPr>
              <a:t>2030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5725356" y="6289459"/>
            <a:ext cx="3992879" cy="0"/>
          </a:xfrm>
          <a:custGeom>
            <a:avLst/>
            <a:gdLst/>
            <a:ahLst/>
            <a:cxnLst/>
            <a:rect l="l" t="t" r="r" b="b"/>
            <a:pathLst>
              <a:path w="3992879">
                <a:moveTo>
                  <a:pt x="0" y="0"/>
                </a:moveTo>
                <a:lnTo>
                  <a:pt x="3992622" y="0"/>
                </a:lnTo>
              </a:path>
            </a:pathLst>
          </a:custGeom>
          <a:ln w="5421">
            <a:solidFill>
              <a:srgbClr val="59595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5725356" y="5792638"/>
            <a:ext cx="3992879" cy="264160"/>
          </a:xfrm>
          <a:prstGeom prst="rect">
            <a:avLst/>
          </a:prstGeom>
          <a:solidFill>
            <a:srgbClr val="0B76A0"/>
          </a:solidFill>
        </p:spPr>
        <p:txBody>
          <a:bodyPr vert="horz" wrap="square" lIns="0" tIns="64769" rIns="0" bIns="0" rtlCol="0">
            <a:spAutoFit/>
          </a:bodyPr>
          <a:lstStyle/>
          <a:p>
            <a:pPr marL="1193165">
              <a:lnSpc>
                <a:spcPct val="100000"/>
              </a:lnSpc>
              <a:spcBef>
                <a:spcPts val="509"/>
              </a:spcBef>
              <a:tabLst>
                <a:tab pos="1821814" algn="l"/>
                <a:tab pos="2451100" algn="l"/>
                <a:tab pos="3079750" algn="l"/>
                <a:tab pos="3708400" algn="l"/>
              </a:tabLst>
            </a:pPr>
            <a:r>
              <a:rPr sz="800" b="1" spc="-20" dirty="0">
                <a:solidFill>
                  <a:srgbClr val="FFFFFF"/>
                </a:solidFill>
                <a:latin typeface="Trebuchet MS"/>
                <a:cs typeface="Trebuchet MS"/>
              </a:rPr>
              <a:t>2026</a:t>
            </a:r>
            <a:r>
              <a:rPr sz="800" b="1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800" b="1" spc="-20" dirty="0">
                <a:solidFill>
                  <a:srgbClr val="FFFFFF"/>
                </a:solidFill>
                <a:latin typeface="Trebuchet MS"/>
                <a:cs typeface="Trebuchet MS"/>
              </a:rPr>
              <a:t>2027</a:t>
            </a:r>
            <a:r>
              <a:rPr sz="800" b="1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800" b="1" spc="-20" dirty="0">
                <a:solidFill>
                  <a:srgbClr val="FFFFFF"/>
                </a:solidFill>
                <a:latin typeface="Trebuchet MS"/>
                <a:cs typeface="Trebuchet MS"/>
              </a:rPr>
              <a:t>2028</a:t>
            </a:r>
            <a:r>
              <a:rPr sz="800" b="1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800" b="1" spc="-20" dirty="0">
                <a:solidFill>
                  <a:srgbClr val="FFFFFF"/>
                </a:solidFill>
                <a:latin typeface="Trebuchet MS"/>
                <a:cs typeface="Trebuchet MS"/>
              </a:rPr>
              <a:t>202G</a:t>
            </a:r>
            <a:r>
              <a:rPr sz="800" b="1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800" b="1" spc="-20" dirty="0">
                <a:solidFill>
                  <a:srgbClr val="FFFFFF"/>
                </a:solidFill>
                <a:latin typeface="Trebuchet MS"/>
                <a:cs typeface="Trebuchet MS"/>
              </a:rPr>
              <a:t>2030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033148" y="6104168"/>
            <a:ext cx="725170" cy="14986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800" spc="-65" dirty="0">
                <a:latin typeface="Trebuchet MS"/>
                <a:cs typeface="Trebuchet MS"/>
              </a:rPr>
              <a:t>Potencia</a:t>
            </a:r>
            <a:r>
              <a:rPr sz="800" spc="-55" dirty="0">
                <a:latin typeface="Trebuchet MS"/>
                <a:cs typeface="Trebuchet MS"/>
              </a:rPr>
              <a:t> </a:t>
            </a:r>
            <a:r>
              <a:rPr sz="800" spc="-50" dirty="0">
                <a:latin typeface="Trebuchet MS"/>
                <a:cs typeface="Trebuchet MS"/>
              </a:rPr>
              <a:t>Liberada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096305" y="6104168"/>
            <a:ext cx="77470" cy="14986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800" spc="-50" dirty="0">
                <a:latin typeface="Trebuchet MS"/>
                <a:cs typeface="Trebuchet MS"/>
              </a:rPr>
              <a:t>5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700686" y="6104168"/>
            <a:ext cx="123189" cy="14986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800" spc="-25" dirty="0">
                <a:latin typeface="Trebuchet MS"/>
                <a:cs typeface="Trebuchet MS"/>
              </a:rPr>
              <a:t>37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329445" y="6104168"/>
            <a:ext cx="123189" cy="14986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800" spc="-25" dirty="0">
                <a:latin typeface="Trebuchet MS"/>
                <a:cs typeface="Trebuchet MS"/>
              </a:rPr>
              <a:t>21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958205" y="6104168"/>
            <a:ext cx="123189" cy="14986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800" spc="-25" dirty="0">
                <a:latin typeface="Trebuchet MS"/>
                <a:cs typeface="Trebuchet MS"/>
              </a:rPr>
              <a:t>20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4620821" y="6104168"/>
            <a:ext cx="56515" cy="14986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800" spc="-50" dirty="0">
                <a:latin typeface="Trebuchet MS"/>
                <a:cs typeface="Trebuchet MS"/>
              </a:rPr>
              <a:t>-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5788328" y="6104168"/>
            <a:ext cx="725170" cy="14986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800" spc="-65" dirty="0">
                <a:latin typeface="Trebuchet MS"/>
                <a:cs typeface="Trebuchet MS"/>
              </a:rPr>
              <a:t>Potencia</a:t>
            </a:r>
            <a:r>
              <a:rPr sz="800" spc="-55" dirty="0">
                <a:latin typeface="Trebuchet MS"/>
                <a:cs typeface="Trebuchet MS"/>
              </a:rPr>
              <a:t> </a:t>
            </a:r>
            <a:r>
              <a:rPr sz="800" spc="-50" dirty="0">
                <a:latin typeface="Trebuchet MS"/>
                <a:cs typeface="Trebuchet MS"/>
              </a:rPr>
              <a:t>Liberada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6827107" y="6104168"/>
            <a:ext cx="123189" cy="14986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800" spc="-25" dirty="0">
                <a:latin typeface="Trebuchet MS"/>
                <a:cs typeface="Trebuchet MS"/>
              </a:rPr>
              <a:t>36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7480245" y="6104168"/>
            <a:ext cx="77470" cy="14986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800" spc="-50" dirty="0">
                <a:latin typeface="Trebuchet MS"/>
                <a:cs typeface="Trebuchet MS"/>
              </a:rPr>
              <a:t>5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8118483" y="6104168"/>
            <a:ext cx="56515" cy="14986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800" spc="-50" dirty="0">
                <a:latin typeface="Trebuchet MS"/>
                <a:cs typeface="Trebuchet MS"/>
              </a:rPr>
              <a:t>-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8747242" y="6104168"/>
            <a:ext cx="56515" cy="14986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800" spc="-50" dirty="0">
                <a:latin typeface="Trebuchet MS"/>
                <a:cs typeface="Trebuchet MS"/>
              </a:rPr>
              <a:t>-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9376002" y="6104168"/>
            <a:ext cx="56515" cy="14986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800" spc="-50" dirty="0">
                <a:latin typeface="Trebuchet MS"/>
                <a:cs typeface="Trebuchet MS"/>
              </a:rPr>
              <a:t>-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59" name="object 5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3114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spc="-50" dirty="0"/>
              <a:t>10</a:t>
            </a:fld>
            <a:endParaRPr spc="-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100"/>
              </a:spcBef>
            </a:pPr>
            <a:r>
              <a:rPr sz="2400" spc="-35" dirty="0"/>
              <a:t>Potencia</a:t>
            </a:r>
            <a:r>
              <a:rPr sz="2400" spc="-175" dirty="0"/>
              <a:t> </a:t>
            </a:r>
            <a:r>
              <a:rPr sz="2400" spc="-35" dirty="0"/>
              <a:t>contratada</a:t>
            </a:r>
            <a:r>
              <a:rPr sz="2400" spc="-170" dirty="0"/>
              <a:t> </a:t>
            </a:r>
            <a:r>
              <a:rPr sz="2400" spc="-25" dirty="0"/>
              <a:t>de</a:t>
            </a:r>
            <a:r>
              <a:rPr sz="2400" spc="-170" dirty="0"/>
              <a:t> </a:t>
            </a:r>
            <a:r>
              <a:rPr sz="2400" dirty="0"/>
              <a:t>Egemsa</a:t>
            </a:r>
            <a:r>
              <a:rPr sz="2400" spc="-165" dirty="0"/>
              <a:t> </a:t>
            </a:r>
            <a:r>
              <a:rPr sz="2400" spc="-110" dirty="0"/>
              <a:t>y</a:t>
            </a:r>
            <a:r>
              <a:rPr sz="2400" spc="-170" dirty="0"/>
              <a:t> </a:t>
            </a:r>
            <a:r>
              <a:rPr sz="2400" spc="-10" dirty="0"/>
              <a:t>Egesur</a:t>
            </a:r>
            <a:endParaRPr sz="2400"/>
          </a:p>
        </p:txBody>
      </p:sp>
      <p:grpSp>
        <p:nvGrpSpPr>
          <p:cNvPr id="3" name="object 3"/>
          <p:cNvGrpSpPr/>
          <p:nvPr/>
        </p:nvGrpSpPr>
        <p:grpSpPr>
          <a:xfrm>
            <a:off x="1550904" y="4225437"/>
            <a:ext cx="3298190" cy="946785"/>
            <a:chOff x="1550904" y="4225437"/>
            <a:chExt cx="3298190" cy="946785"/>
          </a:xfrm>
        </p:grpSpPr>
        <p:sp>
          <p:nvSpPr>
            <p:cNvPr id="4" name="object 4"/>
            <p:cNvSpPr/>
            <p:nvPr/>
          </p:nvSpPr>
          <p:spPr>
            <a:xfrm>
              <a:off x="1556321" y="4229503"/>
              <a:ext cx="3287395" cy="467995"/>
            </a:xfrm>
            <a:custGeom>
              <a:avLst/>
              <a:gdLst/>
              <a:ahLst/>
              <a:cxnLst/>
              <a:rect l="l" t="t" r="r" b="b"/>
              <a:pathLst>
                <a:path w="3287395" h="467995">
                  <a:moveTo>
                    <a:pt x="0" y="467803"/>
                  </a:moveTo>
                  <a:lnTo>
                    <a:pt x="3287296" y="467803"/>
                  </a:lnTo>
                </a:path>
                <a:path w="3287395" h="467995">
                  <a:moveTo>
                    <a:pt x="0" y="0"/>
                  </a:moveTo>
                  <a:lnTo>
                    <a:pt x="3287296" y="0"/>
                  </a:lnTo>
                </a:path>
              </a:pathLst>
            </a:custGeom>
            <a:ln w="8128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582003" y="4461639"/>
              <a:ext cx="2875915" cy="705485"/>
            </a:xfrm>
            <a:custGeom>
              <a:avLst/>
              <a:gdLst/>
              <a:ahLst/>
              <a:cxnLst/>
              <a:rect l="l" t="t" r="r" b="b"/>
              <a:pathLst>
                <a:path w="2875915" h="705485">
                  <a:moveTo>
                    <a:pt x="154961" y="0"/>
                  </a:moveTo>
                  <a:lnTo>
                    <a:pt x="0" y="0"/>
                  </a:lnTo>
                  <a:lnTo>
                    <a:pt x="0" y="705228"/>
                  </a:lnTo>
                  <a:lnTo>
                    <a:pt x="2875743" y="705228"/>
                  </a:lnTo>
                  <a:lnTo>
                    <a:pt x="2825198" y="671857"/>
                  </a:lnTo>
                  <a:lnTo>
                    <a:pt x="2669739" y="671857"/>
                  </a:lnTo>
                  <a:lnTo>
                    <a:pt x="2620967" y="647456"/>
                  </a:lnTo>
                  <a:lnTo>
                    <a:pt x="2054000" y="647456"/>
                  </a:lnTo>
                  <a:lnTo>
                    <a:pt x="2002180" y="623054"/>
                  </a:lnTo>
                  <a:lnTo>
                    <a:pt x="1746130" y="623054"/>
                  </a:lnTo>
                  <a:lnTo>
                    <a:pt x="1694310" y="620003"/>
                  </a:lnTo>
                  <a:lnTo>
                    <a:pt x="1438259" y="620003"/>
                  </a:lnTo>
                  <a:lnTo>
                    <a:pt x="1386441" y="421735"/>
                  </a:lnTo>
                  <a:lnTo>
                    <a:pt x="206781" y="421735"/>
                  </a:lnTo>
                  <a:lnTo>
                    <a:pt x="154961" y="0"/>
                  </a:lnTo>
                  <a:close/>
                </a:path>
              </a:pathLst>
            </a:custGeom>
            <a:solidFill>
              <a:srgbClr val="15AF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56321" y="4229503"/>
              <a:ext cx="0" cy="938530"/>
            </a:xfrm>
            <a:custGeom>
              <a:avLst/>
              <a:gdLst/>
              <a:ahLst/>
              <a:cxnLst/>
              <a:rect l="l" t="t" r="r" b="b"/>
              <a:pathLst>
                <a:path h="938529">
                  <a:moveTo>
                    <a:pt x="0" y="938206"/>
                  </a:moveTo>
                  <a:lnTo>
                    <a:pt x="0" y="0"/>
                  </a:lnTo>
                </a:path>
              </a:pathLst>
            </a:custGeom>
            <a:ln w="108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56321" y="5167709"/>
              <a:ext cx="3287395" cy="0"/>
            </a:xfrm>
            <a:custGeom>
              <a:avLst/>
              <a:gdLst/>
              <a:ahLst/>
              <a:cxnLst/>
              <a:rect l="l" t="t" r="r" b="b"/>
              <a:pathLst>
                <a:path w="3287395">
                  <a:moveTo>
                    <a:pt x="0" y="0"/>
                  </a:moveTo>
                  <a:lnTo>
                    <a:pt x="3287296" y="0"/>
                  </a:lnTo>
                </a:path>
              </a:pathLst>
            </a:custGeom>
            <a:ln w="813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82003" y="4460696"/>
              <a:ext cx="3267075" cy="0"/>
            </a:xfrm>
            <a:custGeom>
              <a:avLst/>
              <a:gdLst/>
              <a:ahLst/>
              <a:cxnLst/>
              <a:rect l="l" t="t" r="r" b="b"/>
              <a:pathLst>
                <a:path w="3267075">
                  <a:moveTo>
                    <a:pt x="0" y="0"/>
                  </a:moveTo>
                  <a:lnTo>
                    <a:pt x="0" y="0"/>
                  </a:lnTo>
                  <a:lnTo>
                    <a:pt x="3236707" y="0"/>
                  </a:lnTo>
                  <a:lnTo>
                    <a:pt x="3266856" y="0"/>
                  </a:lnTo>
                </a:path>
              </a:pathLst>
            </a:custGeom>
            <a:ln w="24394">
              <a:solidFill>
                <a:srgbClr val="4E95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3105062" y="4366535"/>
            <a:ext cx="241300" cy="151765"/>
          </a:xfrm>
          <a:prstGeom prst="rect">
            <a:avLst/>
          </a:prstGeom>
          <a:solidFill>
            <a:srgbClr val="4E95D9"/>
          </a:solidFill>
        </p:spPr>
        <p:txBody>
          <a:bodyPr vert="horz" wrap="square" lIns="0" tIns="6350" rIns="0" bIns="0" rtlCol="0">
            <a:spAutoFit/>
          </a:bodyPr>
          <a:lstStyle/>
          <a:p>
            <a:pPr marL="52069">
              <a:lnSpc>
                <a:spcPct val="100000"/>
              </a:lnSpc>
              <a:spcBef>
                <a:spcPts val="50"/>
              </a:spcBef>
            </a:pPr>
            <a:r>
              <a:rPr sz="800" spc="-25" dirty="0">
                <a:solidFill>
                  <a:srgbClr val="FFFFFF"/>
                </a:solidFill>
                <a:latin typeface="Trebuchet MS"/>
                <a:cs typeface="Trebuchet MS"/>
              </a:rPr>
              <a:t>151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366475" y="5079930"/>
            <a:ext cx="603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0" dirty="0">
                <a:solidFill>
                  <a:srgbClr val="595959"/>
                </a:solidFill>
                <a:latin typeface="Trebuchet MS"/>
                <a:cs typeface="Trebuchet MS"/>
              </a:rPr>
              <a:t>-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282995" y="4610538"/>
            <a:ext cx="18161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100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282995" y="4141146"/>
            <a:ext cx="18161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200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503299" y="5212280"/>
            <a:ext cx="3385820" cy="330200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33655" algn="just">
              <a:lnSpc>
                <a:spcPct val="100000"/>
              </a:lnSpc>
              <a:spcBef>
                <a:spcPts val="50"/>
              </a:spcBef>
            </a:pP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4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spc="-50" dirty="0">
                <a:solidFill>
                  <a:srgbClr val="595959"/>
                </a:solidFill>
                <a:latin typeface="Trebuchet MS"/>
                <a:cs typeface="Trebuchet MS"/>
              </a:rPr>
              <a:t>5</a:t>
            </a:r>
            <a:endParaRPr sz="800">
              <a:latin typeface="Trebuchet MS"/>
              <a:cs typeface="Trebuchet MS"/>
            </a:endParaRPr>
          </a:p>
          <a:p>
            <a:pPr marL="12700" marR="5080" indent="17780" algn="just">
              <a:lnSpc>
                <a:spcPct val="126400"/>
              </a:lnSpc>
            </a:pP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5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Mar-3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3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3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3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087991" y="4596164"/>
            <a:ext cx="165100" cy="208915"/>
          </a:xfrm>
          <a:prstGeom prst="rect">
            <a:avLst/>
          </a:prstGeom>
        </p:spPr>
        <p:txBody>
          <a:bodyPr vert="vert270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00" spc="-25" dirty="0">
                <a:solidFill>
                  <a:srgbClr val="595959"/>
                </a:solidFill>
                <a:latin typeface="Trebuchet MS"/>
                <a:cs typeface="Trebuchet MS"/>
              </a:rPr>
              <a:t>MW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876723" y="3991961"/>
            <a:ext cx="208279" cy="53975"/>
          </a:xfrm>
          <a:custGeom>
            <a:avLst/>
            <a:gdLst/>
            <a:ahLst/>
            <a:cxnLst/>
            <a:rect l="l" t="t" r="r" b="b"/>
            <a:pathLst>
              <a:path w="208280" h="53975">
                <a:moveTo>
                  <a:pt x="208025" y="0"/>
                </a:moveTo>
                <a:lnTo>
                  <a:pt x="0" y="0"/>
                </a:lnTo>
                <a:lnTo>
                  <a:pt x="0" y="53595"/>
                </a:lnTo>
                <a:lnTo>
                  <a:pt x="208025" y="53595"/>
                </a:lnTo>
                <a:lnTo>
                  <a:pt x="208025" y="0"/>
                </a:lnTo>
                <a:close/>
              </a:path>
            </a:pathLst>
          </a:custGeom>
          <a:solidFill>
            <a:srgbClr val="15AF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2119390" y="3927786"/>
            <a:ext cx="8921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5" dirty="0">
                <a:solidFill>
                  <a:srgbClr val="595959"/>
                </a:solidFill>
                <a:latin typeface="Trebuchet MS"/>
                <a:cs typeface="Trebuchet MS"/>
              </a:rPr>
              <a:t>Potencia</a:t>
            </a:r>
            <a:r>
              <a:rPr sz="800" spc="-12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Contratada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190445" y="4018760"/>
            <a:ext cx="208279" cy="0"/>
          </a:xfrm>
          <a:custGeom>
            <a:avLst/>
            <a:gdLst/>
            <a:ahLst/>
            <a:cxnLst/>
            <a:rect l="l" t="t" r="r" b="b"/>
            <a:pathLst>
              <a:path w="208279">
                <a:moveTo>
                  <a:pt x="0" y="0"/>
                </a:moveTo>
                <a:lnTo>
                  <a:pt x="208026" y="0"/>
                </a:lnTo>
              </a:path>
            </a:pathLst>
          </a:custGeom>
          <a:ln w="24394">
            <a:solidFill>
              <a:srgbClr val="4E95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3433112" y="3927786"/>
            <a:ext cx="6508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5" dirty="0">
                <a:solidFill>
                  <a:srgbClr val="595959"/>
                </a:solidFill>
                <a:latin typeface="Trebuchet MS"/>
                <a:cs typeface="Trebuchet MS"/>
              </a:rPr>
              <a:t>Potencia</a:t>
            </a:r>
            <a:r>
              <a:rPr sz="800" spc="-12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Firme</a:t>
            </a:r>
            <a:endParaRPr sz="800">
              <a:latin typeface="Trebuchet MS"/>
              <a:cs typeface="Trebuchet MS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6306085" y="4200995"/>
            <a:ext cx="3359150" cy="876935"/>
            <a:chOff x="6306085" y="4200995"/>
            <a:chExt cx="3359150" cy="876935"/>
          </a:xfrm>
        </p:grpSpPr>
        <p:sp>
          <p:nvSpPr>
            <p:cNvPr id="20" name="object 20"/>
            <p:cNvSpPr/>
            <p:nvPr/>
          </p:nvSpPr>
          <p:spPr>
            <a:xfrm>
              <a:off x="6311502" y="4205061"/>
              <a:ext cx="3350895" cy="434340"/>
            </a:xfrm>
            <a:custGeom>
              <a:avLst/>
              <a:gdLst/>
              <a:ahLst/>
              <a:cxnLst/>
              <a:rect l="l" t="t" r="r" b="b"/>
              <a:pathLst>
                <a:path w="3350895" h="434339">
                  <a:moveTo>
                    <a:pt x="0" y="434291"/>
                  </a:moveTo>
                  <a:lnTo>
                    <a:pt x="3350517" y="434291"/>
                  </a:lnTo>
                </a:path>
                <a:path w="3350895" h="434339">
                  <a:moveTo>
                    <a:pt x="0" y="0"/>
                  </a:moveTo>
                  <a:lnTo>
                    <a:pt x="3350517" y="0"/>
                  </a:lnTo>
                </a:path>
              </a:pathLst>
            </a:custGeom>
            <a:ln w="8128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337677" y="4595612"/>
              <a:ext cx="3327400" cy="478155"/>
            </a:xfrm>
            <a:custGeom>
              <a:avLst/>
              <a:gdLst/>
              <a:ahLst/>
              <a:cxnLst/>
              <a:rect l="l" t="t" r="r" b="b"/>
              <a:pathLst>
                <a:path w="3327400" h="478154">
                  <a:moveTo>
                    <a:pt x="157552" y="0"/>
                  </a:moveTo>
                  <a:lnTo>
                    <a:pt x="0" y="0"/>
                  </a:lnTo>
                  <a:lnTo>
                    <a:pt x="0" y="477669"/>
                  </a:lnTo>
                  <a:lnTo>
                    <a:pt x="3327022" y="477669"/>
                  </a:lnTo>
                  <a:lnTo>
                    <a:pt x="3327022" y="217605"/>
                  </a:lnTo>
                  <a:lnTo>
                    <a:pt x="1465237" y="217605"/>
                  </a:lnTo>
                  <a:lnTo>
                    <a:pt x="1413417" y="10185"/>
                  </a:lnTo>
                  <a:lnTo>
                    <a:pt x="1099450" y="10185"/>
                  </a:lnTo>
                  <a:lnTo>
                    <a:pt x="1047630" y="4085"/>
                  </a:lnTo>
                  <a:lnTo>
                    <a:pt x="209372" y="4085"/>
                  </a:lnTo>
                  <a:lnTo>
                    <a:pt x="157552" y="0"/>
                  </a:lnTo>
                  <a:close/>
                </a:path>
              </a:pathLst>
            </a:custGeom>
            <a:solidFill>
              <a:srgbClr val="15AF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311502" y="4205061"/>
              <a:ext cx="0" cy="868680"/>
            </a:xfrm>
            <a:custGeom>
              <a:avLst/>
              <a:gdLst/>
              <a:ahLst/>
              <a:cxnLst/>
              <a:rect l="l" t="t" r="r" b="b"/>
              <a:pathLst>
                <a:path h="868679">
                  <a:moveTo>
                    <a:pt x="0" y="868221"/>
                  </a:moveTo>
                  <a:lnTo>
                    <a:pt x="0" y="0"/>
                  </a:lnTo>
                </a:path>
              </a:pathLst>
            </a:custGeom>
            <a:ln w="108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311502" y="5073282"/>
              <a:ext cx="3350895" cy="0"/>
            </a:xfrm>
            <a:custGeom>
              <a:avLst/>
              <a:gdLst/>
              <a:ahLst/>
              <a:cxnLst/>
              <a:rect l="l" t="t" r="r" b="b"/>
              <a:pathLst>
                <a:path w="3350895">
                  <a:moveTo>
                    <a:pt x="0" y="0"/>
                  </a:moveTo>
                  <a:lnTo>
                    <a:pt x="3350517" y="0"/>
                  </a:lnTo>
                </a:path>
              </a:pathLst>
            </a:custGeom>
            <a:ln w="813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337677" y="4579922"/>
              <a:ext cx="3327400" cy="0"/>
            </a:xfrm>
            <a:custGeom>
              <a:avLst/>
              <a:gdLst/>
              <a:ahLst/>
              <a:cxnLst/>
              <a:rect l="l" t="t" r="r" b="b"/>
              <a:pathLst>
                <a:path w="3327400">
                  <a:moveTo>
                    <a:pt x="0" y="0"/>
                  </a:moveTo>
                  <a:lnTo>
                    <a:pt x="0" y="0"/>
                  </a:lnTo>
                  <a:lnTo>
                    <a:pt x="3297213" y="0"/>
                  </a:lnTo>
                  <a:lnTo>
                    <a:pt x="3327022" y="0"/>
                  </a:lnTo>
                </a:path>
              </a:pathLst>
            </a:custGeom>
            <a:ln w="24394">
              <a:solidFill>
                <a:srgbClr val="4E95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7866050" y="4504109"/>
            <a:ext cx="189230" cy="151765"/>
          </a:xfrm>
          <a:prstGeom prst="rect">
            <a:avLst/>
          </a:prstGeom>
          <a:solidFill>
            <a:srgbClr val="4E95D9"/>
          </a:solidFill>
        </p:spPr>
        <p:txBody>
          <a:bodyPr vert="horz" wrap="square" lIns="0" tIns="6350" rIns="0" bIns="0" rtlCol="0">
            <a:spAutoFit/>
          </a:bodyPr>
          <a:lstStyle/>
          <a:p>
            <a:pPr marL="52069">
              <a:lnSpc>
                <a:spcPct val="100000"/>
              </a:lnSpc>
              <a:spcBef>
                <a:spcPts val="50"/>
              </a:spcBef>
            </a:pPr>
            <a:r>
              <a:rPr sz="800" spc="-25" dirty="0">
                <a:solidFill>
                  <a:srgbClr val="FFFFFF"/>
                </a:solidFill>
                <a:latin typeface="Trebuchet MS"/>
                <a:cs typeface="Trebuchet MS"/>
              </a:rPr>
              <a:t>57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121656" y="4985442"/>
            <a:ext cx="603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0" dirty="0">
                <a:solidFill>
                  <a:srgbClr val="595959"/>
                </a:solidFill>
                <a:latin typeface="Trebuchet MS"/>
                <a:cs typeface="Trebuchet MS"/>
              </a:rPr>
              <a:t>-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090290" y="4549578"/>
            <a:ext cx="13081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50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038175" y="4116762"/>
            <a:ext cx="18161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100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258975" y="5117792"/>
            <a:ext cx="3448050" cy="330200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33655" algn="just">
              <a:lnSpc>
                <a:spcPct val="100000"/>
              </a:lnSpc>
              <a:spcBef>
                <a:spcPts val="50"/>
              </a:spcBef>
            </a:pP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4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spc="-50" dirty="0">
                <a:solidFill>
                  <a:srgbClr val="595959"/>
                </a:solidFill>
                <a:latin typeface="Trebuchet MS"/>
                <a:cs typeface="Trebuchet MS"/>
              </a:rPr>
              <a:t>5</a:t>
            </a:r>
            <a:endParaRPr sz="800">
              <a:latin typeface="Trebuchet MS"/>
              <a:cs typeface="Trebuchet MS"/>
            </a:endParaRPr>
          </a:p>
          <a:p>
            <a:pPr marL="12700" marR="5080" indent="17780" algn="just">
              <a:lnSpc>
                <a:spcPct val="128800"/>
              </a:lnSpc>
            </a:pP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5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Mar-3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3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3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3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843173" y="4538252"/>
            <a:ext cx="165100" cy="208915"/>
          </a:xfrm>
          <a:prstGeom prst="rect">
            <a:avLst/>
          </a:prstGeom>
        </p:spPr>
        <p:txBody>
          <a:bodyPr vert="vert270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00" spc="-25" dirty="0">
                <a:solidFill>
                  <a:srgbClr val="595959"/>
                </a:solidFill>
                <a:latin typeface="Trebuchet MS"/>
                <a:cs typeface="Trebuchet MS"/>
              </a:rPr>
              <a:t>MW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6663514" y="3967519"/>
            <a:ext cx="208279" cy="53975"/>
          </a:xfrm>
          <a:custGeom>
            <a:avLst/>
            <a:gdLst/>
            <a:ahLst/>
            <a:cxnLst/>
            <a:rect l="l" t="t" r="r" b="b"/>
            <a:pathLst>
              <a:path w="208279" h="53975">
                <a:moveTo>
                  <a:pt x="208025" y="0"/>
                </a:moveTo>
                <a:lnTo>
                  <a:pt x="0" y="0"/>
                </a:lnTo>
                <a:lnTo>
                  <a:pt x="0" y="53595"/>
                </a:lnTo>
                <a:lnTo>
                  <a:pt x="208025" y="53595"/>
                </a:lnTo>
                <a:lnTo>
                  <a:pt x="208025" y="0"/>
                </a:lnTo>
                <a:close/>
              </a:path>
            </a:pathLst>
          </a:custGeom>
          <a:solidFill>
            <a:srgbClr val="15AF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6906181" y="3903402"/>
            <a:ext cx="8921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5" dirty="0">
                <a:solidFill>
                  <a:srgbClr val="595959"/>
                </a:solidFill>
                <a:latin typeface="Trebuchet MS"/>
                <a:cs typeface="Trebuchet MS"/>
              </a:rPr>
              <a:t>Potencia</a:t>
            </a:r>
            <a:r>
              <a:rPr sz="800" spc="-12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Contratada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7977237" y="3994318"/>
            <a:ext cx="208279" cy="0"/>
          </a:xfrm>
          <a:custGeom>
            <a:avLst/>
            <a:gdLst/>
            <a:ahLst/>
            <a:cxnLst/>
            <a:rect l="l" t="t" r="r" b="b"/>
            <a:pathLst>
              <a:path w="208279">
                <a:moveTo>
                  <a:pt x="0" y="0"/>
                </a:moveTo>
                <a:lnTo>
                  <a:pt x="208026" y="0"/>
                </a:lnTo>
              </a:path>
            </a:pathLst>
          </a:custGeom>
          <a:ln w="24394">
            <a:solidFill>
              <a:srgbClr val="4E95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8219903" y="3903402"/>
            <a:ext cx="6508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5" dirty="0">
                <a:solidFill>
                  <a:srgbClr val="595959"/>
                </a:solidFill>
                <a:latin typeface="Trebuchet MS"/>
                <a:cs typeface="Trebuchet MS"/>
              </a:rPr>
              <a:t>Potencia</a:t>
            </a:r>
            <a:r>
              <a:rPr sz="800" spc="-12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Firme</a:t>
            </a:r>
            <a:endParaRPr sz="800">
              <a:latin typeface="Trebuchet MS"/>
              <a:cs typeface="Trebuchet MS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929596" y="2145588"/>
            <a:ext cx="4074160" cy="153035"/>
            <a:chOff x="929596" y="2145588"/>
            <a:chExt cx="4074160" cy="153035"/>
          </a:xfrm>
        </p:grpSpPr>
        <p:sp>
          <p:nvSpPr>
            <p:cNvPr id="36" name="object 36"/>
            <p:cNvSpPr/>
            <p:nvPr/>
          </p:nvSpPr>
          <p:spPr>
            <a:xfrm>
              <a:off x="929596" y="2197302"/>
              <a:ext cx="4074160" cy="94615"/>
            </a:xfrm>
            <a:custGeom>
              <a:avLst/>
              <a:gdLst/>
              <a:ahLst/>
              <a:cxnLst/>
              <a:rect l="l" t="t" r="r" b="b"/>
              <a:pathLst>
                <a:path w="4074160" h="94614">
                  <a:moveTo>
                    <a:pt x="4071122" y="40016"/>
                  </a:moveTo>
                  <a:lnTo>
                    <a:pt x="4040726" y="40016"/>
                  </a:lnTo>
                  <a:lnTo>
                    <a:pt x="4046769" y="46103"/>
                  </a:lnTo>
                  <a:lnTo>
                    <a:pt x="4046721" y="61073"/>
                  </a:lnTo>
                  <a:lnTo>
                    <a:pt x="4040638" y="67122"/>
                  </a:lnTo>
                  <a:lnTo>
                    <a:pt x="3995292" y="67122"/>
                  </a:lnTo>
                  <a:lnTo>
                    <a:pt x="3995757" y="69313"/>
                  </a:lnTo>
                  <a:lnTo>
                    <a:pt x="4004380" y="82201"/>
                  </a:lnTo>
                  <a:lnTo>
                    <a:pt x="4017416" y="91058"/>
                  </a:lnTo>
                  <a:lnTo>
                    <a:pt x="4017763" y="91058"/>
                  </a:lnTo>
                  <a:lnTo>
                    <a:pt x="4033071" y="94202"/>
                  </a:lnTo>
                  <a:lnTo>
                    <a:pt x="4048897" y="91058"/>
                  </a:lnTo>
                  <a:lnTo>
                    <a:pt x="4061839" y="82386"/>
                  </a:lnTo>
                  <a:lnTo>
                    <a:pt x="4070583" y="69499"/>
                  </a:lnTo>
                  <a:lnTo>
                    <a:pt x="4071074" y="67122"/>
                  </a:lnTo>
                  <a:lnTo>
                    <a:pt x="4040638" y="67122"/>
                  </a:lnTo>
                  <a:lnTo>
                    <a:pt x="4071104" y="66975"/>
                  </a:lnTo>
                  <a:lnTo>
                    <a:pt x="4073832" y="53676"/>
                  </a:lnTo>
                  <a:lnTo>
                    <a:pt x="4071275" y="40788"/>
                  </a:lnTo>
                  <a:lnTo>
                    <a:pt x="4071223" y="40525"/>
                  </a:lnTo>
                  <a:lnTo>
                    <a:pt x="4071122" y="40016"/>
                  </a:lnTo>
                  <a:close/>
                </a:path>
                <a:path w="4074160" h="94614">
                  <a:moveTo>
                    <a:pt x="40708" y="0"/>
                  </a:moveTo>
                  <a:lnTo>
                    <a:pt x="24370" y="3246"/>
                  </a:lnTo>
                  <a:lnTo>
                    <a:pt x="24731" y="3246"/>
                  </a:lnTo>
                  <a:lnTo>
                    <a:pt x="11940" y="11815"/>
                  </a:lnTo>
                  <a:lnTo>
                    <a:pt x="3191" y="24710"/>
                  </a:lnTo>
                  <a:lnTo>
                    <a:pt x="52" y="40016"/>
                  </a:lnTo>
                  <a:lnTo>
                    <a:pt x="0" y="40788"/>
                  </a:lnTo>
                  <a:lnTo>
                    <a:pt x="3089" y="56361"/>
                  </a:lnTo>
                  <a:lnTo>
                    <a:pt x="11755" y="69313"/>
                  </a:lnTo>
                  <a:lnTo>
                    <a:pt x="24792" y="78170"/>
                  </a:lnTo>
                  <a:lnTo>
                    <a:pt x="25139" y="78170"/>
                  </a:lnTo>
                  <a:lnTo>
                    <a:pt x="40446" y="81314"/>
                  </a:lnTo>
                  <a:lnTo>
                    <a:pt x="56271" y="78170"/>
                  </a:lnTo>
                  <a:lnTo>
                    <a:pt x="69214" y="69499"/>
                  </a:lnTo>
                  <a:lnTo>
                    <a:pt x="77963" y="56604"/>
                  </a:lnTo>
                  <a:lnTo>
                    <a:pt x="78429" y="54332"/>
                  </a:lnTo>
                  <a:lnTo>
                    <a:pt x="33199" y="54332"/>
                  </a:lnTo>
                  <a:lnTo>
                    <a:pt x="27010" y="48098"/>
                  </a:lnTo>
                  <a:lnTo>
                    <a:pt x="27058" y="33129"/>
                  </a:lnTo>
                  <a:lnTo>
                    <a:pt x="32994" y="27226"/>
                  </a:lnTo>
                  <a:lnTo>
                    <a:pt x="78516" y="27226"/>
                  </a:lnTo>
                  <a:lnTo>
                    <a:pt x="78065" y="24952"/>
                  </a:lnTo>
                  <a:lnTo>
                    <a:pt x="69400" y="12000"/>
                  </a:lnTo>
                  <a:lnTo>
                    <a:pt x="56513" y="3246"/>
                  </a:lnTo>
                  <a:lnTo>
                    <a:pt x="40708" y="0"/>
                  </a:lnTo>
                  <a:close/>
                </a:path>
                <a:path w="4074160" h="94614">
                  <a:moveTo>
                    <a:pt x="4033333" y="12887"/>
                  </a:moveTo>
                  <a:lnTo>
                    <a:pt x="4016990" y="16134"/>
                  </a:lnTo>
                  <a:lnTo>
                    <a:pt x="4017354" y="16134"/>
                  </a:lnTo>
                  <a:lnTo>
                    <a:pt x="4004559" y="24710"/>
                  </a:lnTo>
                  <a:lnTo>
                    <a:pt x="3995816" y="37598"/>
                  </a:lnTo>
                  <a:lnTo>
                    <a:pt x="3992572" y="53413"/>
                  </a:lnTo>
                  <a:lnTo>
                    <a:pt x="3995263" y="66975"/>
                  </a:lnTo>
                  <a:lnTo>
                    <a:pt x="4040638" y="67122"/>
                  </a:lnTo>
                  <a:lnTo>
                    <a:pt x="4046721" y="61073"/>
                  </a:lnTo>
                  <a:lnTo>
                    <a:pt x="4046769" y="46103"/>
                  </a:lnTo>
                  <a:lnTo>
                    <a:pt x="4040726" y="40016"/>
                  </a:lnTo>
                  <a:lnTo>
                    <a:pt x="4071122" y="40016"/>
                  </a:lnTo>
                  <a:lnTo>
                    <a:pt x="4070690" y="37840"/>
                  </a:lnTo>
                  <a:lnTo>
                    <a:pt x="4062067" y="24952"/>
                  </a:lnTo>
                  <a:lnTo>
                    <a:pt x="4061762" y="24710"/>
                  </a:lnTo>
                  <a:lnTo>
                    <a:pt x="4049138" y="16134"/>
                  </a:lnTo>
                  <a:lnTo>
                    <a:pt x="4033333" y="12887"/>
                  </a:lnTo>
                  <a:close/>
                </a:path>
                <a:path w="4074160" h="94614">
                  <a:moveTo>
                    <a:pt x="78516" y="27226"/>
                  </a:moveTo>
                  <a:lnTo>
                    <a:pt x="81054" y="40016"/>
                  </a:lnTo>
                  <a:lnTo>
                    <a:pt x="81155" y="40525"/>
                  </a:lnTo>
                  <a:lnTo>
                    <a:pt x="81207" y="40788"/>
                  </a:lnTo>
                  <a:lnTo>
                    <a:pt x="78429" y="54332"/>
                  </a:lnTo>
                  <a:lnTo>
                    <a:pt x="3995263" y="66975"/>
                  </a:lnTo>
                  <a:lnTo>
                    <a:pt x="3992624" y="53676"/>
                  </a:lnTo>
                  <a:lnTo>
                    <a:pt x="3992572" y="53413"/>
                  </a:lnTo>
                  <a:lnTo>
                    <a:pt x="3995162" y="40788"/>
                  </a:lnTo>
                  <a:lnTo>
                    <a:pt x="3995216" y="40525"/>
                  </a:lnTo>
                  <a:lnTo>
                    <a:pt x="3995320" y="40016"/>
                  </a:lnTo>
                  <a:lnTo>
                    <a:pt x="4040721" y="40016"/>
                  </a:lnTo>
                  <a:lnTo>
                    <a:pt x="78516" y="27226"/>
                  </a:lnTo>
                  <a:close/>
                </a:path>
                <a:path w="4074160" h="94614">
                  <a:moveTo>
                    <a:pt x="78516" y="27226"/>
                  </a:moveTo>
                  <a:lnTo>
                    <a:pt x="32994" y="27226"/>
                  </a:lnTo>
                  <a:lnTo>
                    <a:pt x="27058" y="33129"/>
                  </a:lnTo>
                  <a:lnTo>
                    <a:pt x="27010" y="48098"/>
                  </a:lnTo>
                  <a:lnTo>
                    <a:pt x="33199" y="54332"/>
                  </a:lnTo>
                  <a:lnTo>
                    <a:pt x="78429" y="54332"/>
                  </a:lnTo>
                  <a:lnTo>
                    <a:pt x="81207" y="40788"/>
                  </a:lnTo>
                  <a:lnTo>
                    <a:pt x="78516" y="27226"/>
                  </a:lnTo>
                  <a:close/>
                </a:path>
              </a:pathLst>
            </a:custGeom>
            <a:solidFill>
              <a:srgbClr val="00D0C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398253" y="2145588"/>
              <a:ext cx="2916555" cy="153035"/>
            </a:xfrm>
            <a:custGeom>
              <a:avLst/>
              <a:gdLst/>
              <a:ahLst/>
              <a:cxnLst/>
              <a:rect l="l" t="t" r="r" b="b"/>
              <a:pathLst>
                <a:path w="2916554" h="153035">
                  <a:moveTo>
                    <a:pt x="2916049" y="0"/>
                  </a:moveTo>
                  <a:lnTo>
                    <a:pt x="0" y="0"/>
                  </a:lnTo>
                  <a:lnTo>
                    <a:pt x="0" y="152458"/>
                  </a:lnTo>
                  <a:lnTo>
                    <a:pt x="2916049" y="152458"/>
                  </a:lnTo>
                  <a:lnTo>
                    <a:pt x="29160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766280" y="2067103"/>
            <a:ext cx="4401820" cy="1504950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1071245">
              <a:lnSpc>
                <a:spcPct val="100000"/>
              </a:lnSpc>
              <a:spcBef>
                <a:spcPts val="605"/>
              </a:spcBef>
            </a:pP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Nivel</a:t>
            </a:r>
            <a:r>
              <a:rPr sz="1000" b="1" spc="4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sz="1000" b="1" spc="5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contratación</a:t>
            </a:r>
            <a:r>
              <a:rPr sz="1000" b="1" spc="5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sz="1000" b="1" spc="6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595959"/>
                </a:solidFill>
                <a:latin typeface="Arial"/>
                <a:cs typeface="Arial"/>
              </a:rPr>
              <a:t>Egemsa</a:t>
            </a:r>
            <a:endParaRPr sz="1000">
              <a:latin typeface="Arial"/>
              <a:cs typeface="Arial"/>
            </a:endParaRPr>
          </a:p>
          <a:p>
            <a:pPr marL="255904" marR="6350" indent="-243840">
              <a:lnSpc>
                <a:spcPct val="102200"/>
              </a:lnSpc>
              <a:spcBef>
                <a:spcPts val="1035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255904" algn="l"/>
              </a:tabLst>
            </a:pPr>
            <a:r>
              <a:rPr sz="900" dirty="0">
                <a:latin typeface="Trebuchet MS"/>
                <a:cs typeface="Trebuchet MS"/>
              </a:rPr>
              <a:t>Egemsa</a:t>
            </a:r>
            <a:r>
              <a:rPr sz="900" spc="8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mantiene</a:t>
            </a:r>
            <a:r>
              <a:rPr sz="900" spc="8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151</a:t>
            </a:r>
            <a:r>
              <a:rPr sz="900" spc="85" dirty="0">
                <a:latin typeface="Trebuchet MS"/>
                <a:cs typeface="Trebuchet MS"/>
              </a:rPr>
              <a:t> </a:t>
            </a:r>
            <a:r>
              <a:rPr sz="900" spc="70" dirty="0">
                <a:latin typeface="Trebuchet MS"/>
                <a:cs typeface="Trebuchet MS"/>
              </a:rPr>
              <a:t>MW</a:t>
            </a:r>
            <a:r>
              <a:rPr sz="900" spc="1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contratados</a:t>
            </a:r>
            <a:r>
              <a:rPr sz="900" spc="9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sobre</a:t>
            </a:r>
            <a:r>
              <a:rPr sz="900" spc="8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una</a:t>
            </a:r>
            <a:r>
              <a:rPr sz="900" spc="9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potencia</a:t>
            </a:r>
            <a:r>
              <a:rPr sz="900" spc="9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firme</a:t>
            </a:r>
            <a:r>
              <a:rPr sz="900" spc="8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total</a:t>
            </a:r>
            <a:r>
              <a:rPr sz="900" spc="8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8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151 </a:t>
            </a:r>
            <a:r>
              <a:rPr sz="900" spc="10" dirty="0">
                <a:latin typeface="Trebuchet MS"/>
                <a:cs typeface="Trebuchet MS"/>
              </a:rPr>
              <a:t>MW,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b="1" dirty="0">
                <a:latin typeface="Trebuchet MS"/>
                <a:cs typeface="Trebuchet MS"/>
              </a:rPr>
              <a:t>equivalente</a:t>
            </a:r>
            <a:r>
              <a:rPr sz="900" b="1" spc="-5" dirty="0">
                <a:latin typeface="Trebuchet MS"/>
                <a:cs typeface="Trebuchet MS"/>
              </a:rPr>
              <a:t> </a:t>
            </a:r>
            <a:r>
              <a:rPr sz="900" b="1" spc="10" dirty="0">
                <a:latin typeface="Trebuchet MS"/>
                <a:cs typeface="Trebuchet MS"/>
              </a:rPr>
              <a:t>al</a:t>
            </a:r>
            <a:r>
              <a:rPr sz="900" b="1" spc="-20" dirty="0">
                <a:latin typeface="Trebuchet MS"/>
                <a:cs typeface="Trebuchet MS"/>
              </a:rPr>
              <a:t> </a:t>
            </a:r>
            <a:r>
              <a:rPr sz="900" b="1" spc="10" dirty="0">
                <a:latin typeface="Trebuchet MS"/>
                <a:cs typeface="Trebuchet MS"/>
              </a:rPr>
              <a:t>100%</a:t>
            </a:r>
            <a:r>
              <a:rPr sz="900" b="1" spc="5" dirty="0">
                <a:latin typeface="Trebuchet MS"/>
                <a:cs typeface="Trebuchet MS"/>
              </a:rPr>
              <a:t> </a:t>
            </a:r>
            <a:r>
              <a:rPr sz="900" b="1" spc="10" dirty="0">
                <a:latin typeface="Trebuchet MS"/>
                <a:cs typeface="Trebuchet MS"/>
              </a:rPr>
              <a:t>de</a:t>
            </a:r>
            <a:r>
              <a:rPr sz="900" b="1" spc="-10" dirty="0">
                <a:latin typeface="Trebuchet MS"/>
                <a:cs typeface="Trebuchet MS"/>
              </a:rPr>
              <a:t> </a:t>
            </a:r>
            <a:r>
              <a:rPr sz="900" b="1" spc="10" dirty="0">
                <a:latin typeface="Trebuchet MS"/>
                <a:cs typeface="Trebuchet MS"/>
              </a:rPr>
              <a:t>su</a:t>
            </a:r>
            <a:r>
              <a:rPr sz="900" b="1" spc="-5" dirty="0">
                <a:latin typeface="Trebuchet MS"/>
                <a:cs typeface="Trebuchet MS"/>
              </a:rPr>
              <a:t> </a:t>
            </a:r>
            <a:r>
              <a:rPr sz="900" b="1" spc="10" dirty="0">
                <a:latin typeface="Trebuchet MS"/>
                <a:cs typeface="Trebuchet MS"/>
              </a:rPr>
              <a:t>capacidad</a:t>
            </a:r>
            <a:r>
              <a:rPr sz="900" b="1" dirty="0">
                <a:latin typeface="Trebuchet MS"/>
                <a:cs typeface="Trebuchet MS"/>
              </a:rPr>
              <a:t> </a:t>
            </a:r>
            <a:r>
              <a:rPr sz="900" b="1" spc="-10" dirty="0">
                <a:latin typeface="Trebuchet MS"/>
                <a:cs typeface="Trebuchet MS"/>
              </a:rPr>
              <a:t>disponible</a:t>
            </a:r>
            <a:r>
              <a:rPr sz="900" spc="-10" dirty="0">
                <a:latin typeface="Trebuchet MS"/>
                <a:cs typeface="Trebuchet MS"/>
              </a:rPr>
              <a:t>.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85"/>
              </a:spcBef>
              <a:buClr>
                <a:srgbClr val="00D0CB"/>
              </a:buClr>
              <a:buFont typeface="Wingdings"/>
              <a:buChar char=""/>
            </a:pPr>
            <a:endParaRPr sz="900">
              <a:latin typeface="Trebuchet MS"/>
              <a:cs typeface="Trebuchet MS"/>
            </a:endParaRPr>
          </a:p>
          <a:p>
            <a:pPr marL="255904" marR="5080" indent="-243840">
              <a:lnSpc>
                <a:spcPct val="100000"/>
              </a:lnSpc>
              <a:buClr>
                <a:srgbClr val="00D0CB"/>
              </a:buClr>
              <a:buSzPct val="144444"/>
              <a:buFont typeface="Wingdings"/>
              <a:buChar char=""/>
              <a:tabLst>
                <a:tab pos="255904" algn="l"/>
              </a:tabLst>
            </a:pPr>
            <a:r>
              <a:rPr sz="900" dirty="0">
                <a:latin typeface="Trebuchet MS"/>
                <a:cs typeface="Trebuchet MS"/>
              </a:rPr>
              <a:t>A </a:t>
            </a:r>
            <a:r>
              <a:rPr sz="900" spc="-30" dirty="0">
                <a:latin typeface="Trebuchet MS"/>
                <a:cs typeface="Trebuchet MS"/>
              </a:rPr>
              <a:t>partir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2026,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se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anticipa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una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reducción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del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nivel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contratación en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torno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al </a:t>
            </a:r>
            <a:r>
              <a:rPr sz="900" spc="80" dirty="0">
                <a:latin typeface="Trebuchet MS"/>
                <a:cs typeface="Trebuchet MS"/>
              </a:rPr>
              <a:t>40%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-6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la</a:t>
            </a:r>
            <a:r>
              <a:rPr sz="900" spc="-5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potencia</a:t>
            </a:r>
            <a:r>
              <a:rPr sz="900" spc="-5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firme.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5"/>
              </a:spcBef>
              <a:buClr>
                <a:srgbClr val="00D0CB"/>
              </a:buClr>
              <a:buFont typeface="Wingdings"/>
              <a:buChar char=""/>
            </a:pPr>
            <a:endParaRPr sz="900">
              <a:latin typeface="Trebuchet MS"/>
              <a:cs typeface="Trebuchet MS"/>
            </a:endParaRPr>
          </a:p>
          <a:p>
            <a:pPr marL="255904" marR="7620" indent="-243840">
              <a:lnSpc>
                <a:spcPct val="102200"/>
              </a:lnSpc>
              <a:buClr>
                <a:srgbClr val="00D0CB"/>
              </a:buClr>
              <a:buSzPct val="144444"/>
              <a:buFont typeface="Wingdings"/>
              <a:buChar char=""/>
              <a:tabLst>
                <a:tab pos="255904" algn="l"/>
              </a:tabLst>
            </a:pPr>
            <a:r>
              <a:rPr sz="900" dirty="0">
                <a:latin typeface="Trebuchet MS"/>
                <a:cs typeface="Trebuchet MS"/>
              </a:rPr>
              <a:t>Hacia</a:t>
            </a:r>
            <a:r>
              <a:rPr sz="900" spc="24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2030,</a:t>
            </a:r>
            <a:r>
              <a:rPr sz="900" spc="22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el</a:t>
            </a:r>
            <a:r>
              <a:rPr sz="900" spc="229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nivel</a:t>
            </a:r>
            <a:r>
              <a:rPr sz="900" spc="229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23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contratación</a:t>
            </a:r>
            <a:r>
              <a:rPr sz="900" spc="24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respecto</a:t>
            </a:r>
            <a:r>
              <a:rPr sz="900" spc="24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la</a:t>
            </a:r>
            <a:r>
              <a:rPr sz="900" spc="24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potencia</a:t>
            </a:r>
            <a:r>
              <a:rPr sz="900" spc="24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firme</a:t>
            </a:r>
            <a:r>
              <a:rPr sz="900" spc="23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sería</a:t>
            </a:r>
            <a:r>
              <a:rPr sz="900" spc="240" dirty="0">
                <a:latin typeface="Trebuchet MS"/>
                <a:cs typeface="Trebuchet MS"/>
              </a:rPr>
              <a:t> </a:t>
            </a:r>
            <a:r>
              <a:rPr sz="900" spc="35" dirty="0">
                <a:latin typeface="Trebuchet MS"/>
                <a:cs typeface="Trebuchet MS"/>
              </a:rPr>
              <a:t>5%, </a:t>
            </a:r>
            <a:r>
              <a:rPr sz="900" dirty="0">
                <a:latin typeface="Trebuchet MS"/>
                <a:cs typeface="Trebuchet MS"/>
              </a:rPr>
              <a:t>aproximadamente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se</a:t>
            </a:r>
            <a:r>
              <a:rPr sz="900" spc="-25" dirty="0">
                <a:latin typeface="Trebuchet MS"/>
                <a:cs typeface="Trebuchet MS"/>
              </a:rPr>
              <a:t> liberaría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una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potencia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143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MW.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5684776" y="2167404"/>
            <a:ext cx="4074160" cy="153035"/>
            <a:chOff x="5684776" y="2167404"/>
            <a:chExt cx="4074160" cy="153035"/>
          </a:xfrm>
        </p:grpSpPr>
        <p:sp>
          <p:nvSpPr>
            <p:cNvPr id="40" name="object 40"/>
            <p:cNvSpPr/>
            <p:nvPr/>
          </p:nvSpPr>
          <p:spPr>
            <a:xfrm>
              <a:off x="5684776" y="2219118"/>
              <a:ext cx="4074160" cy="94615"/>
            </a:xfrm>
            <a:custGeom>
              <a:avLst/>
              <a:gdLst/>
              <a:ahLst/>
              <a:cxnLst/>
              <a:rect l="l" t="t" r="r" b="b"/>
              <a:pathLst>
                <a:path w="4074159" h="94614">
                  <a:moveTo>
                    <a:pt x="4071123" y="40016"/>
                  </a:moveTo>
                  <a:lnTo>
                    <a:pt x="4040725" y="40016"/>
                  </a:lnTo>
                  <a:lnTo>
                    <a:pt x="4046771" y="46103"/>
                  </a:lnTo>
                  <a:lnTo>
                    <a:pt x="4046722" y="61073"/>
                  </a:lnTo>
                  <a:lnTo>
                    <a:pt x="4040639" y="67120"/>
                  </a:lnTo>
                  <a:lnTo>
                    <a:pt x="3995292" y="67120"/>
                  </a:lnTo>
                  <a:lnTo>
                    <a:pt x="3995758" y="69313"/>
                  </a:lnTo>
                  <a:lnTo>
                    <a:pt x="4004381" y="82200"/>
                  </a:lnTo>
                  <a:lnTo>
                    <a:pt x="4017418" y="91058"/>
                  </a:lnTo>
                  <a:lnTo>
                    <a:pt x="4017765" y="91058"/>
                  </a:lnTo>
                  <a:lnTo>
                    <a:pt x="4033072" y="94202"/>
                  </a:lnTo>
                  <a:lnTo>
                    <a:pt x="4048897" y="91058"/>
                  </a:lnTo>
                  <a:lnTo>
                    <a:pt x="4061840" y="82386"/>
                  </a:lnTo>
                  <a:lnTo>
                    <a:pt x="4070584" y="69498"/>
                  </a:lnTo>
                  <a:lnTo>
                    <a:pt x="4071075" y="67120"/>
                  </a:lnTo>
                  <a:lnTo>
                    <a:pt x="4040639" y="67120"/>
                  </a:lnTo>
                  <a:lnTo>
                    <a:pt x="4071105" y="66974"/>
                  </a:lnTo>
                  <a:lnTo>
                    <a:pt x="4073833" y="53675"/>
                  </a:lnTo>
                  <a:lnTo>
                    <a:pt x="4071276" y="40788"/>
                  </a:lnTo>
                  <a:lnTo>
                    <a:pt x="4071224" y="40525"/>
                  </a:lnTo>
                  <a:lnTo>
                    <a:pt x="4071123" y="40016"/>
                  </a:lnTo>
                  <a:close/>
                </a:path>
                <a:path w="4074159" h="94614">
                  <a:moveTo>
                    <a:pt x="40709" y="0"/>
                  </a:moveTo>
                  <a:lnTo>
                    <a:pt x="24367" y="3246"/>
                  </a:lnTo>
                  <a:lnTo>
                    <a:pt x="24730" y="3246"/>
                  </a:lnTo>
                  <a:lnTo>
                    <a:pt x="11941" y="11814"/>
                  </a:lnTo>
                  <a:lnTo>
                    <a:pt x="3191" y="24710"/>
                  </a:lnTo>
                  <a:lnTo>
                    <a:pt x="52" y="40016"/>
                  </a:lnTo>
                  <a:lnTo>
                    <a:pt x="0" y="40788"/>
                  </a:lnTo>
                  <a:lnTo>
                    <a:pt x="3089" y="56361"/>
                  </a:lnTo>
                  <a:lnTo>
                    <a:pt x="11755" y="69313"/>
                  </a:lnTo>
                  <a:lnTo>
                    <a:pt x="24792" y="78170"/>
                  </a:lnTo>
                  <a:lnTo>
                    <a:pt x="25139" y="78170"/>
                  </a:lnTo>
                  <a:lnTo>
                    <a:pt x="40446" y="81314"/>
                  </a:lnTo>
                  <a:lnTo>
                    <a:pt x="56272" y="78170"/>
                  </a:lnTo>
                  <a:lnTo>
                    <a:pt x="69214" y="69498"/>
                  </a:lnTo>
                  <a:lnTo>
                    <a:pt x="77963" y="56603"/>
                  </a:lnTo>
                  <a:lnTo>
                    <a:pt x="78429" y="54331"/>
                  </a:lnTo>
                  <a:lnTo>
                    <a:pt x="33199" y="54331"/>
                  </a:lnTo>
                  <a:lnTo>
                    <a:pt x="27010" y="48097"/>
                  </a:lnTo>
                  <a:lnTo>
                    <a:pt x="27058" y="33127"/>
                  </a:lnTo>
                  <a:lnTo>
                    <a:pt x="32994" y="27226"/>
                  </a:lnTo>
                  <a:lnTo>
                    <a:pt x="78516" y="27226"/>
                  </a:lnTo>
                  <a:lnTo>
                    <a:pt x="78065" y="24952"/>
                  </a:lnTo>
                  <a:lnTo>
                    <a:pt x="69400" y="12000"/>
                  </a:lnTo>
                  <a:lnTo>
                    <a:pt x="56513" y="3246"/>
                  </a:lnTo>
                  <a:lnTo>
                    <a:pt x="40709" y="0"/>
                  </a:lnTo>
                  <a:close/>
                </a:path>
                <a:path w="4074159" h="94614">
                  <a:moveTo>
                    <a:pt x="4033334" y="12886"/>
                  </a:moveTo>
                  <a:lnTo>
                    <a:pt x="4016995" y="16132"/>
                  </a:lnTo>
                  <a:lnTo>
                    <a:pt x="4017356" y="16132"/>
                  </a:lnTo>
                  <a:lnTo>
                    <a:pt x="4004561" y="24710"/>
                  </a:lnTo>
                  <a:lnTo>
                    <a:pt x="3995817" y="37597"/>
                  </a:lnTo>
                  <a:lnTo>
                    <a:pt x="3992572" y="53413"/>
                  </a:lnTo>
                  <a:lnTo>
                    <a:pt x="3995263" y="66974"/>
                  </a:lnTo>
                  <a:lnTo>
                    <a:pt x="4040639" y="67120"/>
                  </a:lnTo>
                  <a:lnTo>
                    <a:pt x="4046722" y="61073"/>
                  </a:lnTo>
                  <a:lnTo>
                    <a:pt x="4046771" y="46103"/>
                  </a:lnTo>
                  <a:lnTo>
                    <a:pt x="4040725" y="40016"/>
                  </a:lnTo>
                  <a:lnTo>
                    <a:pt x="4071123" y="40016"/>
                  </a:lnTo>
                  <a:lnTo>
                    <a:pt x="4070691" y="37839"/>
                  </a:lnTo>
                  <a:lnTo>
                    <a:pt x="4062068" y="24952"/>
                  </a:lnTo>
                  <a:lnTo>
                    <a:pt x="4061764" y="24710"/>
                  </a:lnTo>
                  <a:lnTo>
                    <a:pt x="4049138" y="16132"/>
                  </a:lnTo>
                  <a:lnTo>
                    <a:pt x="4033334" y="12886"/>
                  </a:lnTo>
                  <a:close/>
                </a:path>
                <a:path w="4074159" h="94614">
                  <a:moveTo>
                    <a:pt x="78516" y="27226"/>
                  </a:moveTo>
                  <a:lnTo>
                    <a:pt x="81054" y="40016"/>
                  </a:lnTo>
                  <a:lnTo>
                    <a:pt x="81155" y="40525"/>
                  </a:lnTo>
                  <a:lnTo>
                    <a:pt x="81207" y="40788"/>
                  </a:lnTo>
                  <a:lnTo>
                    <a:pt x="78429" y="54331"/>
                  </a:lnTo>
                  <a:lnTo>
                    <a:pt x="3995263" y="66974"/>
                  </a:lnTo>
                  <a:lnTo>
                    <a:pt x="3992624" y="53675"/>
                  </a:lnTo>
                  <a:lnTo>
                    <a:pt x="3992572" y="53413"/>
                  </a:lnTo>
                  <a:lnTo>
                    <a:pt x="3995162" y="40788"/>
                  </a:lnTo>
                  <a:lnTo>
                    <a:pt x="3995216" y="40525"/>
                  </a:lnTo>
                  <a:lnTo>
                    <a:pt x="3995320" y="40016"/>
                  </a:lnTo>
                  <a:lnTo>
                    <a:pt x="4040722" y="40016"/>
                  </a:lnTo>
                  <a:lnTo>
                    <a:pt x="78516" y="27226"/>
                  </a:lnTo>
                  <a:close/>
                </a:path>
                <a:path w="4074159" h="94614">
                  <a:moveTo>
                    <a:pt x="78516" y="27226"/>
                  </a:moveTo>
                  <a:lnTo>
                    <a:pt x="32994" y="27226"/>
                  </a:lnTo>
                  <a:lnTo>
                    <a:pt x="27058" y="33127"/>
                  </a:lnTo>
                  <a:lnTo>
                    <a:pt x="27010" y="48097"/>
                  </a:lnTo>
                  <a:lnTo>
                    <a:pt x="33199" y="54331"/>
                  </a:lnTo>
                  <a:lnTo>
                    <a:pt x="78429" y="54331"/>
                  </a:lnTo>
                  <a:lnTo>
                    <a:pt x="81207" y="40788"/>
                  </a:lnTo>
                  <a:lnTo>
                    <a:pt x="78516" y="27226"/>
                  </a:lnTo>
                  <a:close/>
                </a:path>
              </a:pathLst>
            </a:custGeom>
            <a:solidFill>
              <a:srgbClr val="00D0C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6153434" y="2167404"/>
              <a:ext cx="2916555" cy="153035"/>
            </a:xfrm>
            <a:custGeom>
              <a:avLst/>
              <a:gdLst/>
              <a:ahLst/>
              <a:cxnLst/>
              <a:rect l="l" t="t" r="r" b="b"/>
              <a:pathLst>
                <a:path w="2916554" h="153035">
                  <a:moveTo>
                    <a:pt x="2916049" y="0"/>
                  </a:moveTo>
                  <a:lnTo>
                    <a:pt x="0" y="0"/>
                  </a:lnTo>
                  <a:lnTo>
                    <a:pt x="0" y="152458"/>
                  </a:lnTo>
                  <a:lnTo>
                    <a:pt x="2916049" y="152458"/>
                  </a:lnTo>
                  <a:lnTo>
                    <a:pt x="29160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5553071" y="2105555"/>
            <a:ext cx="4399280" cy="1475740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1068070">
              <a:lnSpc>
                <a:spcPct val="100000"/>
              </a:lnSpc>
              <a:spcBef>
                <a:spcPts val="495"/>
              </a:spcBef>
            </a:pP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Nivel</a:t>
            </a:r>
            <a:r>
              <a:rPr sz="1000" b="1" spc="4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sz="1000" b="1" spc="5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contratación</a:t>
            </a:r>
            <a:r>
              <a:rPr sz="1000" b="1" spc="5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sz="1000" b="1" spc="6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595959"/>
                </a:solidFill>
                <a:latin typeface="Arial"/>
                <a:cs typeface="Arial"/>
              </a:rPr>
              <a:t>Egesur</a:t>
            </a:r>
            <a:endParaRPr sz="1000">
              <a:latin typeface="Arial"/>
              <a:cs typeface="Arial"/>
            </a:endParaRPr>
          </a:p>
          <a:p>
            <a:pPr marL="255904" marR="5080" indent="-243840">
              <a:lnSpc>
                <a:spcPct val="102200"/>
              </a:lnSpc>
              <a:spcBef>
                <a:spcPts val="895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255904" algn="l"/>
              </a:tabLst>
            </a:pPr>
            <a:r>
              <a:rPr sz="900" dirty="0">
                <a:latin typeface="Trebuchet MS"/>
                <a:cs typeface="Trebuchet MS"/>
              </a:rPr>
              <a:t>Egesur</a:t>
            </a:r>
            <a:r>
              <a:rPr sz="900" spc="2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mantiene</a:t>
            </a:r>
            <a:r>
              <a:rPr sz="900" spc="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55</a:t>
            </a:r>
            <a:r>
              <a:rPr sz="900" spc="30" dirty="0">
                <a:latin typeface="Trebuchet MS"/>
                <a:cs typeface="Trebuchet MS"/>
              </a:rPr>
              <a:t> </a:t>
            </a:r>
            <a:r>
              <a:rPr sz="900" spc="70" dirty="0">
                <a:latin typeface="Trebuchet MS"/>
                <a:cs typeface="Trebuchet MS"/>
              </a:rPr>
              <a:t>MW</a:t>
            </a:r>
            <a:r>
              <a:rPr sz="900" spc="5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contratados</a:t>
            </a:r>
            <a:r>
              <a:rPr sz="900" spc="3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sobre</a:t>
            </a:r>
            <a:r>
              <a:rPr sz="900" spc="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una</a:t>
            </a:r>
            <a:r>
              <a:rPr sz="900" spc="3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potencia</a:t>
            </a:r>
            <a:r>
              <a:rPr sz="900" spc="40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firme</a:t>
            </a:r>
            <a:r>
              <a:rPr sz="900" spc="30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total</a:t>
            </a:r>
            <a:r>
              <a:rPr sz="900" spc="2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57</a:t>
            </a:r>
            <a:r>
              <a:rPr sz="900" spc="3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MW, </a:t>
            </a:r>
            <a:r>
              <a:rPr sz="900" spc="-10" dirty="0">
                <a:latin typeface="Trebuchet MS"/>
                <a:cs typeface="Trebuchet MS"/>
              </a:rPr>
              <a:t>equivalente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al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b="1" dirty="0">
                <a:latin typeface="Trebuchet MS"/>
                <a:cs typeface="Trebuchet MS"/>
              </a:rPr>
              <a:t>G7%</a:t>
            </a:r>
            <a:r>
              <a:rPr sz="900" b="1" spc="25" dirty="0">
                <a:latin typeface="Trebuchet MS"/>
                <a:cs typeface="Trebuchet MS"/>
              </a:rPr>
              <a:t> </a:t>
            </a:r>
            <a:r>
              <a:rPr sz="900" b="1" dirty="0">
                <a:latin typeface="Trebuchet MS"/>
                <a:cs typeface="Trebuchet MS"/>
              </a:rPr>
              <a:t>de</a:t>
            </a:r>
            <a:r>
              <a:rPr sz="900" b="1" spc="10" dirty="0">
                <a:latin typeface="Trebuchet MS"/>
                <a:cs typeface="Trebuchet MS"/>
              </a:rPr>
              <a:t> </a:t>
            </a:r>
            <a:r>
              <a:rPr sz="900" b="1" dirty="0">
                <a:latin typeface="Trebuchet MS"/>
                <a:cs typeface="Trebuchet MS"/>
              </a:rPr>
              <a:t>su</a:t>
            </a:r>
            <a:r>
              <a:rPr sz="900" b="1" spc="10" dirty="0">
                <a:latin typeface="Trebuchet MS"/>
                <a:cs typeface="Trebuchet MS"/>
              </a:rPr>
              <a:t> </a:t>
            </a:r>
            <a:r>
              <a:rPr sz="900" b="1" dirty="0">
                <a:latin typeface="Trebuchet MS"/>
                <a:cs typeface="Trebuchet MS"/>
              </a:rPr>
              <a:t>capacidad</a:t>
            </a:r>
            <a:r>
              <a:rPr sz="900" b="1" spc="15" dirty="0">
                <a:latin typeface="Trebuchet MS"/>
                <a:cs typeface="Trebuchet MS"/>
              </a:rPr>
              <a:t> </a:t>
            </a:r>
            <a:r>
              <a:rPr sz="900" b="1" spc="-10" dirty="0">
                <a:latin typeface="Trebuchet MS"/>
                <a:cs typeface="Trebuchet MS"/>
              </a:rPr>
              <a:t>disponible</a:t>
            </a:r>
            <a:r>
              <a:rPr sz="900" spc="-10" dirty="0">
                <a:latin typeface="Trebuchet MS"/>
                <a:cs typeface="Trebuchet MS"/>
              </a:rPr>
              <a:t>.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Clr>
                <a:srgbClr val="00D0CB"/>
              </a:buClr>
              <a:buFont typeface="Wingdings"/>
              <a:buChar char=""/>
            </a:pPr>
            <a:endParaRPr sz="900">
              <a:latin typeface="Trebuchet MS"/>
              <a:cs typeface="Trebuchet MS"/>
            </a:endParaRPr>
          </a:p>
          <a:p>
            <a:pPr marL="255904" marR="6350" indent="-243840">
              <a:lnSpc>
                <a:spcPct val="102200"/>
              </a:lnSpc>
              <a:buClr>
                <a:srgbClr val="00D0CB"/>
              </a:buClr>
              <a:buSzPct val="144444"/>
              <a:buFont typeface="Wingdings"/>
              <a:buChar char=""/>
              <a:tabLst>
                <a:tab pos="255904" algn="l"/>
              </a:tabLst>
            </a:pPr>
            <a:r>
              <a:rPr sz="900" dirty="0">
                <a:latin typeface="Trebuchet MS"/>
                <a:cs typeface="Trebuchet MS"/>
              </a:rPr>
              <a:t>A </a:t>
            </a:r>
            <a:r>
              <a:rPr sz="900" spc="-30" dirty="0">
                <a:latin typeface="Trebuchet MS"/>
                <a:cs typeface="Trebuchet MS"/>
              </a:rPr>
              <a:t>partir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2026,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se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anticipa</a:t>
            </a:r>
            <a:r>
              <a:rPr sz="900" dirty="0">
                <a:latin typeface="Trebuchet MS"/>
                <a:cs typeface="Trebuchet MS"/>
              </a:rPr>
              <a:t> una </a:t>
            </a:r>
            <a:r>
              <a:rPr sz="900" spc="-20" dirty="0">
                <a:latin typeface="Trebuchet MS"/>
                <a:cs typeface="Trebuchet MS"/>
              </a:rPr>
              <a:t>ligera</a:t>
            </a:r>
            <a:r>
              <a:rPr sz="900" dirty="0">
                <a:latin typeface="Trebuchet MS"/>
                <a:cs typeface="Trebuchet MS"/>
              </a:rPr>
              <a:t> reducción del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nivel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-10" dirty="0">
                <a:latin typeface="Trebuchet MS"/>
                <a:cs typeface="Trebuchet MS"/>
              </a:rPr>
              <a:t> contratación.</a:t>
            </a:r>
            <a:r>
              <a:rPr sz="900" spc="-20" dirty="0">
                <a:latin typeface="Trebuchet MS"/>
                <a:cs typeface="Trebuchet MS"/>
              </a:rPr>
              <a:t> Para </a:t>
            </a:r>
            <a:r>
              <a:rPr sz="900" spc="-15" dirty="0">
                <a:latin typeface="Trebuchet MS"/>
                <a:cs typeface="Trebuchet MS"/>
              </a:rPr>
              <a:t>el</a:t>
            </a:r>
            <a:r>
              <a:rPr sz="900" spc="-6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2028,</a:t>
            </a:r>
            <a:r>
              <a:rPr sz="900" spc="-6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este</a:t>
            </a:r>
            <a:r>
              <a:rPr sz="900" spc="-5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estará</a:t>
            </a:r>
            <a:r>
              <a:rPr sz="900" spc="-5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en</a:t>
            </a:r>
            <a:r>
              <a:rPr sz="900" spc="-5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torno</a:t>
            </a:r>
            <a:r>
              <a:rPr sz="900" spc="-4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al</a:t>
            </a:r>
            <a:r>
              <a:rPr sz="900" spc="-65" dirty="0">
                <a:latin typeface="Trebuchet MS"/>
                <a:cs typeface="Trebuchet MS"/>
              </a:rPr>
              <a:t> </a:t>
            </a:r>
            <a:r>
              <a:rPr sz="900" spc="80" dirty="0">
                <a:latin typeface="Trebuchet MS"/>
                <a:cs typeface="Trebuchet MS"/>
              </a:rPr>
              <a:t>53%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-6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la</a:t>
            </a:r>
            <a:r>
              <a:rPr sz="900" spc="-5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potencia</a:t>
            </a:r>
            <a:r>
              <a:rPr sz="900" spc="-5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firme.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5"/>
              </a:spcBef>
              <a:buClr>
                <a:srgbClr val="00D0CB"/>
              </a:buClr>
              <a:buFont typeface="Wingdings"/>
              <a:buChar char=""/>
            </a:pPr>
            <a:endParaRPr sz="900">
              <a:latin typeface="Trebuchet MS"/>
              <a:cs typeface="Trebuchet MS"/>
            </a:endParaRPr>
          </a:p>
          <a:p>
            <a:pPr marL="255904" marR="6985" indent="-243840">
              <a:lnSpc>
                <a:spcPct val="102200"/>
              </a:lnSpc>
              <a:buClr>
                <a:srgbClr val="00D0CB"/>
              </a:buClr>
              <a:buSzPct val="144444"/>
              <a:buFont typeface="Wingdings"/>
              <a:buChar char=""/>
              <a:tabLst>
                <a:tab pos="255904" algn="l"/>
              </a:tabLst>
            </a:pPr>
            <a:r>
              <a:rPr sz="900" dirty="0">
                <a:latin typeface="Trebuchet MS"/>
                <a:cs typeface="Trebuchet MS"/>
              </a:rPr>
              <a:t>Hacia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2030,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el</a:t>
            </a:r>
            <a:r>
              <a:rPr sz="900" spc="-10" dirty="0">
                <a:latin typeface="Trebuchet MS"/>
                <a:cs typeface="Trebuchet MS"/>
              </a:rPr>
              <a:t> nivel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contratación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respecto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la potencia </a:t>
            </a:r>
            <a:r>
              <a:rPr sz="900" spc="-20" dirty="0">
                <a:latin typeface="Trebuchet MS"/>
                <a:cs typeface="Trebuchet MS"/>
              </a:rPr>
              <a:t>firme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estaría en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torno al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50" dirty="0">
                <a:latin typeface="Trebuchet MS"/>
                <a:cs typeface="Trebuchet MS"/>
              </a:rPr>
              <a:t>53%,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aproximadamente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se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liberaría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una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potencia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27</a:t>
            </a:r>
            <a:r>
              <a:rPr sz="900" spc="-25" dirty="0">
                <a:latin typeface="Trebuchet MS"/>
                <a:cs typeface="Trebuchet MS"/>
              </a:rPr>
              <a:t> MW.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970177" y="6289459"/>
            <a:ext cx="3992879" cy="0"/>
          </a:xfrm>
          <a:custGeom>
            <a:avLst/>
            <a:gdLst/>
            <a:ahLst/>
            <a:cxnLst/>
            <a:rect l="l" t="t" r="r" b="b"/>
            <a:pathLst>
              <a:path w="3992879">
                <a:moveTo>
                  <a:pt x="0" y="0"/>
                </a:moveTo>
                <a:lnTo>
                  <a:pt x="3992622" y="0"/>
                </a:lnTo>
              </a:path>
            </a:pathLst>
          </a:custGeom>
          <a:ln w="5421">
            <a:solidFill>
              <a:srgbClr val="59595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970177" y="5792638"/>
            <a:ext cx="3992879" cy="264160"/>
          </a:xfrm>
          <a:prstGeom prst="rect">
            <a:avLst/>
          </a:prstGeom>
          <a:solidFill>
            <a:srgbClr val="0B76A0"/>
          </a:solidFill>
        </p:spPr>
        <p:txBody>
          <a:bodyPr vert="horz" wrap="square" lIns="0" tIns="64769" rIns="0" bIns="0" rtlCol="0">
            <a:spAutoFit/>
          </a:bodyPr>
          <a:lstStyle/>
          <a:p>
            <a:pPr marL="1193165">
              <a:lnSpc>
                <a:spcPct val="100000"/>
              </a:lnSpc>
              <a:spcBef>
                <a:spcPts val="509"/>
              </a:spcBef>
              <a:tabLst>
                <a:tab pos="1821814" algn="l"/>
                <a:tab pos="2451100" algn="l"/>
                <a:tab pos="3079750" algn="l"/>
                <a:tab pos="3708400" algn="l"/>
              </a:tabLst>
            </a:pPr>
            <a:r>
              <a:rPr sz="800" b="1" spc="-20" dirty="0">
                <a:solidFill>
                  <a:srgbClr val="FFFFFF"/>
                </a:solidFill>
                <a:latin typeface="Trebuchet MS"/>
                <a:cs typeface="Trebuchet MS"/>
              </a:rPr>
              <a:t>2026</a:t>
            </a:r>
            <a:r>
              <a:rPr sz="800" b="1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800" b="1" spc="-20" dirty="0">
                <a:solidFill>
                  <a:srgbClr val="FFFFFF"/>
                </a:solidFill>
                <a:latin typeface="Trebuchet MS"/>
                <a:cs typeface="Trebuchet MS"/>
              </a:rPr>
              <a:t>2027</a:t>
            </a:r>
            <a:r>
              <a:rPr sz="800" b="1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800" b="1" spc="-20" dirty="0">
                <a:solidFill>
                  <a:srgbClr val="FFFFFF"/>
                </a:solidFill>
                <a:latin typeface="Trebuchet MS"/>
                <a:cs typeface="Trebuchet MS"/>
              </a:rPr>
              <a:t>2028</a:t>
            </a:r>
            <a:r>
              <a:rPr sz="800" b="1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800" b="1" spc="-20" dirty="0">
                <a:solidFill>
                  <a:srgbClr val="FFFFFF"/>
                </a:solidFill>
                <a:latin typeface="Trebuchet MS"/>
                <a:cs typeface="Trebuchet MS"/>
              </a:rPr>
              <a:t>202G</a:t>
            </a:r>
            <a:r>
              <a:rPr sz="800" b="1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800" b="1" spc="-20" dirty="0">
                <a:solidFill>
                  <a:srgbClr val="FFFFFF"/>
                </a:solidFill>
                <a:latin typeface="Trebuchet MS"/>
                <a:cs typeface="Trebuchet MS"/>
              </a:rPr>
              <a:t>2030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033148" y="6097962"/>
            <a:ext cx="367728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50925" algn="l"/>
                <a:tab pos="1713864" algn="l"/>
                <a:tab pos="2308860" algn="l"/>
                <a:tab pos="2961640" algn="l"/>
                <a:tab pos="3566160" algn="l"/>
              </a:tabLst>
            </a:pPr>
            <a:r>
              <a:rPr sz="800" spc="-65" dirty="0">
                <a:latin typeface="Trebuchet MS"/>
                <a:cs typeface="Trebuchet MS"/>
              </a:rPr>
              <a:t>Potencia</a:t>
            </a:r>
            <a:r>
              <a:rPr sz="800" spc="-55" dirty="0">
                <a:latin typeface="Trebuchet MS"/>
                <a:cs typeface="Trebuchet MS"/>
              </a:rPr>
              <a:t> </a:t>
            </a:r>
            <a:r>
              <a:rPr sz="800" spc="-10" dirty="0">
                <a:latin typeface="Trebuchet MS"/>
                <a:cs typeface="Trebuchet MS"/>
              </a:rPr>
              <a:t>Liberada</a:t>
            </a:r>
            <a:r>
              <a:rPr sz="800" dirty="0">
                <a:latin typeface="Trebuchet MS"/>
                <a:cs typeface="Trebuchet MS"/>
              </a:rPr>
              <a:t>	</a:t>
            </a:r>
            <a:r>
              <a:rPr sz="800" spc="-25" dirty="0">
                <a:latin typeface="Trebuchet MS"/>
                <a:cs typeface="Trebuchet MS"/>
              </a:rPr>
              <a:t>90</a:t>
            </a:r>
            <a:r>
              <a:rPr sz="800" dirty="0">
                <a:latin typeface="Trebuchet MS"/>
                <a:cs typeface="Trebuchet MS"/>
              </a:rPr>
              <a:t>	</a:t>
            </a:r>
            <a:r>
              <a:rPr sz="800" spc="-50" dirty="0">
                <a:latin typeface="Trebuchet MS"/>
                <a:cs typeface="Trebuchet MS"/>
              </a:rPr>
              <a:t>-</a:t>
            </a:r>
            <a:r>
              <a:rPr sz="800" dirty="0">
                <a:latin typeface="Trebuchet MS"/>
                <a:cs typeface="Trebuchet MS"/>
              </a:rPr>
              <a:t>	</a:t>
            </a:r>
            <a:r>
              <a:rPr sz="800" spc="-25" dirty="0">
                <a:latin typeface="Trebuchet MS"/>
                <a:cs typeface="Trebuchet MS"/>
              </a:rPr>
              <a:t>43</a:t>
            </a:r>
            <a:r>
              <a:rPr sz="800" dirty="0">
                <a:latin typeface="Trebuchet MS"/>
                <a:cs typeface="Trebuchet MS"/>
              </a:rPr>
              <a:t>	</a:t>
            </a:r>
            <a:r>
              <a:rPr sz="800" spc="-50" dirty="0">
                <a:latin typeface="Trebuchet MS"/>
                <a:cs typeface="Trebuchet MS"/>
              </a:rPr>
              <a:t>6</a:t>
            </a:r>
            <a:r>
              <a:rPr sz="800" dirty="0">
                <a:latin typeface="Trebuchet MS"/>
                <a:cs typeface="Trebuchet MS"/>
              </a:rPr>
              <a:t>	</a:t>
            </a:r>
            <a:r>
              <a:rPr sz="800" spc="-25" dirty="0">
                <a:latin typeface="Trebuchet MS"/>
                <a:cs typeface="Trebuchet MS"/>
              </a:rPr>
              <a:t>13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5725356" y="6289459"/>
            <a:ext cx="3992879" cy="0"/>
          </a:xfrm>
          <a:custGeom>
            <a:avLst/>
            <a:gdLst/>
            <a:ahLst/>
            <a:cxnLst/>
            <a:rect l="l" t="t" r="r" b="b"/>
            <a:pathLst>
              <a:path w="3992879">
                <a:moveTo>
                  <a:pt x="0" y="0"/>
                </a:moveTo>
                <a:lnTo>
                  <a:pt x="3992622" y="0"/>
                </a:lnTo>
              </a:path>
            </a:pathLst>
          </a:custGeom>
          <a:ln w="5421">
            <a:solidFill>
              <a:srgbClr val="59595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5725356" y="5792638"/>
            <a:ext cx="3992879" cy="264160"/>
          </a:xfrm>
          <a:prstGeom prst="rect">
            <a:avLst/>
          </a:prstGeom>
          <a:solidFill>
            <a:srgbClr val="0B76A0"/>
          </a:solidFill>
        </p:spPr>
        <p:txBody>
          <a:bodyPr vert="horz" wrap="square" lIns="0" tIns="64769" rIns="0" bIns="0" rtlCol="0">
            <a:spAutoFit/>
          </a:bodyPr>
          <a:lstStyle/>
          <a:p>
            <a:pPr marL="1193165">
              <a:lnSpc>
                <a:spcPct val="100000"/>
              </a:lnSpc>
              <a:spcBef>
                <a:spcPts val="509"/>
              </a:spcBef>
              <a:tabLst>
                <a:tab pos="1821814" algn="l"/>
                <a:tab pos="2451100" algn="l"/>
                <a:tab pos="3079750" algn="l"/>
                <a:tab pos="3708400" algn="l"/>
              </a:tabLst>
            </a:pPr>
            <a:r>
              <a:rPr sz="800" b="1" spc="-20" dirty="0">
                <a:solidFill>
                  <a:srgbClr val="FFFFFF"/>
                </a:solidFill>
                <a:latin typeface="Trebuchet MS"/>
                <a:cs typeface="Trebuchet MS"/>
              </a:rPr>
              <a:t>2026</a:t>
            </a:r>
            <a:r>
              <a:rPr sz="800" b="1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800" b="1" spc="-20" dirty="0">
                <a:solidFill>
                  <a:srgbClr val="FFFFFF"/>
                </a:solidFill>
                <a:latin typeface="Trebuchet MS"/>
                <a:cs typeface="Trebuchet MS"/>
              </a:rPr>
              <a:t>2027</a:t>
            </a:r>
            <a:r>
              <a:rPr sz="800" b="1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800" b="1" spc="-20" dirty="0">
                <a:solidFill>
                  <a:srgbClr val="FFFFFF"/>
                </a:solidFill>
                <a:latin typeface="Trebuchet MS"/>
                <a:cs typeface="Trebuchet MS"/>
              </a:rPr>
              <a:t>2028</a:t>
            </a:r>
            <a:r>
              <a:rPr sz="800" b="1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800" b="1" spc="-20" dirty="0">
                <a:solidFill>
                  <a:srgbClr val="FFFFFF"/>
                </a:solidFill>
                <a:latin typeface="Trebuchet MS"/>
                <a:cs typeface="Trebuchet MS"/>
              </a:rPr>
              <a:t>202G</a:t>
            </a:r>
            <a:r>
              <a:rPr sz="800" b="1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800" b="1" spc="-20" dirty="0">
                <a:solidFill>
                  <a:srgbClr val="FFFFFF"/>
                </a:solidFill>
                <a:latin typeface="Trebuchet MS"/>
                <a:cs typeface="Trebuchet MS"/>
              </a:rPr>
              <a:t>2030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0046403" y="6427774"/>
            <a:ext cx="163830" cy="180975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1000" spc="-25" dirty="0">
                <a:solidFill>
                  <a:srgbClr val="595959"/>
                </a:solidFill>
                <a:latin typeface="Trebuchet MS"/>
                <a:cs typeface="Trebuchet MS"/>
              </a:rPr>
              <a:t>10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5788328" y="6097962"/>
            <a:ext cx="364426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75690" algn="l"/>
                <a:tab pos="1704339" algn="l"/>
                <a:tab pos="2308860" algn="l"/>
                <a:tab pos="2971165" algn="l"/>
                <a:tab pos="3599815" algn="l"/>
              </a:tabLst>
            </a:pPr>
            <a:r>
              <a:rPr sz="800" spc="-65" dirty="0">
                <a:latin typeface="Trebuchet MS"/>
                <a:cs typeface="Trebuchet MS"/>
              </a:rPr>
              <a:t>Potencia</a:t>
            </a:r>
            <a:r>
              <a:rPr sz="800" spc="-55" dirty="0">
                <a:latin typeface="Trebuchet MS"/>
                <a:cs typeface="Trebuchet MS"/>
              </a:rPr>
              <a:t> </a:t>
            </a:r>
            <a:r>
              <a:rPr sz="800" spc="-10" dirty="0">
                <a:latin typeface="Trebuchet MS"/>
                <a:cs typeface="Trebuchet MS"/>
              </a:rPr>
              <a:t>Liberada</a:t>
            </a:r>
            <a:r>
              <a:rPr sz="800" dirty="0">
                <a:latin typeface="Trebuchet MS"/>
                <a:cs typeface="Trebuchet MS"/>
              </a:rPr>
              <a:t>	</a:t>
            </a:r>
            <a:r>
              <a:rPr sz="800" spc="-50" dirty="0">
                <a:latin typeface="Trebuchet MS"/>
                <a:cs typeface="Trebuchet MS"/>
              </a:rPr>
              <a:t>1</a:t>
            </a:r>
            <a:r>
              <a:rPr sz="800" dirty="0">
                <a:latin typeface="Trebuchet MS"/>
                <a:cs typeface="Trebuchet MS"/>
              </a:rPr>
              <a:t>	</a:t>
            </a:r>
            <a:r>
              <a:rPr sz="800" spc="-50" dirty="0">
                <a:latin typeface="Trebuchet MS"/>
                <a:cs typeface="Trebuchet MS"/>
              </a:rPr>
              <a:t>1</a:t>
            </a:r>
            <a:r>
              <a:rPr sz="800" dirty="0">
                <a:latin typeface="Trebuchet MS"/>
                <a:cs typeface="Trebuchet MS"/>
              </a:rPr>
              <a:t>	</a:t>
            </a:r>
            <a:r>
              <a:rPr sz="800" spc="-25" dirty="0">
                <a:latin typeface="Trebuchet MS"/>
                <a:cs typeface="Trebuchet MS"/>
              </a:rPr>
              <a:t>24</a:t>
            </a:r>
            <a:r>
              <a:rPr sz="800" dirty="0">
                <a:latin typeface="Trebuchet MS"/>
                <a:cs typeface="Trebuchet MS"/>
              </a:rPr>
              <a:t>	</a:t>
            </a:r>
            <a:r>
              <a:rPr sz="800" spc="-50" dirty="0">
                <a:latin typeface="Trebuchet MS"/>
                <a:cs typeface="Trebuchet MS"/>
              </a:rPr>
              <a:t>-</a:t>
            </a:r>
            <a:r>
              <a:rPr sz="800" dirty="0">
                <a:latin typeface="Trebuchet MS"/>
                <a:cs typeface="Trebuchet MS"/>
              </a:rPr>
              <a:t>	</a:t>
            </a:r>
            <a:r>
              <a:rPr sz="800" spc="-50" dirty="0">
                <a:latin typeface="Trebuchet MS"/>
                <a:cs typeface="Trebuchet MS"/>
              </a:rPr>
              <a:t>-</a:t>
            </a:r>
            <a:endParaRPr sz="8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700" y="1667717"/>
            <a:ext cx="9385547" cy="3903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81679" y="985611"/>
            <a:ext cx="1427213" cy="534864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1021155" y="3046311"/>
            <a:ext cx="8499475" cy="196215"/>
            <a:chOff x="1021155" y="3046311"/>
            <a:chExt cx="8499475" cy="196215"/>
          </a:xfrm>
        </p:grpSpPr>
        <p:sp>
          <p:nvSpPr>
            <p:cNvPr id="5" name="object 5"/>
            <p:cNvSpPr/>
            <p:nvPr/>
          </p:nvSpPr>
          <p:spPr>
            <a:xfrm>
              <a:off x="1021155" y="3084170"/>
              <a:ext cx="8499475" cy="81915"/>
            </a:xfrm>
            <a:custGeom>
              <a:avLst/>
              <a:gdLst/>
              <a:ahLst/>
              <a:cxnLst/>
              <a:rect l="l" t="t" r="r" b="b"/>
              <a:pathLst>
                <a:path w="8499475" h="81914">
                  <a:moveTo>
                    <a:pt x="40636" y="0"/>
                  </a:moveTo>
                  <a:lnTo>
                    <a:pt x="24812" y="3195"/>
                  </a:lnTo>
                  <a:lnTo>
                    <a:pt x="11899" y="11908"/>
                  </a:lnTo>
                  <a:lnTo>
                    <a:pt x="3192" y="24831"/>
                  </a:lnTo>
                  <a:lnTo>
                    <a:pt x="0" y="40657"/>
                  </a:lnTo>
                  <a:lnTo>
                    <a:pt x="3193" y="56482"/>
                  </a:lnTo>
                  <a:lnTo>
                    <a:pt x="11900" y="69406"/>
                  </a:lnTo>
                  <a:lnTo>
                    <a:pt x="24814" y="78119"/>
                  </a:lnTo>
                  <a:lnTo>
                    <a:pt x="40629" y="81314"/>
                  </a:lnTo>
                  <a:lnTo>
                    <a:pt x="56444" y="78119"/>
                  </a:lnTo>
                  <a:lnTo>
                    <a:pt x="69359" y="69406"/>
                  </a:lnTo>
                  <a:lnTo>
                    <a:pt x="78066" y="56482"/>
                  </a:lnTo>
                  <a:lnTo>
                    <a:pt x="78525" y="54209"/>
                  </a:lnTo>
                  <a:lnTo>
                    <a:pt x="33151" y="54209"/>
                  </a:lnTo>
                  <a:lnTo>
                    <a:pt x="27087" y="48141"/>
                  </a:lnTo>
                  <a:lnTo>
                    <a:pt x="27086" y="33172"/>
                  </a:lnTo>
                  <a:lnTo>
                    <a:pt x="33150" y="27104"/>
                  </a:lnTo>
                  <a:lnTo>
                    <a:pt x="78525" y="27104"/>
                  </a:lnTo>
                  <a:lnTo>
                    <a:pt x="78067" y="24831"/>
                  </a:lnTo>
                  <a:lnTo>
                    <a:pt x="69360" y="11908"/>
                  </a:lnTo>
                  <a:lnTo>
                    <a:pt x="56446" y="3195"/>
                  </a:lnTo>
                  <a:lnTo>
                    <a:pt x="40636" y="0"/>
                  </a:lnTo>
                  <a:close/>
                </a:path>
                <a:path w="8499475" h="81914">
                  <a:moveTo>
                    <a:pt x="8458850" y="0"/>
                  </a:moveTo>
                  <a:lnTo>
                    <a:pt x="8443035" y="3195"/>
                  </a:lnTo>
                  <a:lnTo>
                    <a:pt x="8430120" y="11908"/>
                  </a:lnTo>
                  <a:lnTo>
                    <a:pt x="8421412" y="24831"/>
                  </a:lnTo>
                  <a:lnTo>
                    <a:pt x="8418219" y="40657"/>
                  </a:lnTo>
                  <a:lnTo>
                    <a:pt x="8421412" y="56482"/>
                  </a:lnTo>
                  <a:lnTo>
                    <a:pt x="8430120" y="69406"/>
                  </a:lnTo>
                  <a:lnTo>
                    <a:pt x="8443035" y="78119"/>
                  </a:lnTo>
                  <a:lnTo>
                    <a:pt x="8458850" y="81314"/>
                  </a:lnTo>
                  <a:lnTo>
                    <a:pt x="8474665" y="78119"/>
                  </a:lnTo>
                  <a:lnTo>
                    <a:pt x="8487580" y="69406"/>
                  </a:lnTo>
                  <a:lnTo>
                    <a:pt x="8496287" y="56482"/>
                  </a:lnTo>
                  <a:lnTo>
                    <a:pt x="8496746" y="54209"/>
                  </a:lnTo>
                  <a:lnTo>
                    <a:pt x="8466330" y="54209"/>
                  </a:lnTo>
                  <a:lnTo>
                    <a:pt x="8472393" y="48141"/>
                  </a:lnTo>
                  <a:lnTo>
                    <a:pt x="8472393" y="33172"/>
                  </a:lnTo>
                  <a:lnTo>
                    <a:pt x="8466330" y="27104"/>
                  </a:lnTo>
                  <a:lnTo>
                    <a:pt x="8496746" y="27104"/>
                  </a:lnTo>
                  <a:lnTo>
                    <a:pt x="8496287" y="24831"/>
                  </a:lnTo>
                  <a:lnTo>
                    <a:pt x="8487580" y="11908"/>
                  </a:lnTo>
                  <a:lnTo>
                    <a:pt x="8474665" y="3195"/>
                  </a:lnTo>
                  <a:lnTo>
                    <a:pt x="8458850" y="0"/>
                  </a:lnTo>
                  <a:close/>
                </a:path>
                <a:path w="8499475" h="81914">
                  <a:moveTo>
                    <a:pt x="78525" y="27104"/>
                  </a:moveTo>
                  <a:lnTo>
                    <a:pt x="33150" y="27104"/>
                  </a:lnTo>
                  <a:lnTo>
                    <a:pt x="27086" y="33172"/>
                  </a:lnTo>
                  <a:lnTo>
                    <a:pt x="27087" y="48141"/>
                  </a:lnTo>
                  <a:lnTo>
                    <a:pt x="33151" y="54209"/>
                  </a:lnTo>
                  <a:lnTo>
                    <a:pt x="78525" y="54209"/>
                  </a:lnTo>
                  <a:lnTo>
                    <a:pt x="81259" y="40657"/>
                  </a:lnTo>
                  <a:lnTo>
                    <a:pt x="78525" y="27104"/>
                  </a:lnTo>
                  <a:close/>
                </a:path>
                <a:path w="8499475" h="81914">
                  <a:moveTo>
                    <a:pt x="8420953" y="27104"/>
                  </a:moveTo>
                  <a:lnTo>
                    <a:pt x="78525" y="27104"/>
                  </a:lnTo>
                  <a:lnTo>
                    <a:pt x="81259" y="40657"/>
                  </a:lnTo>
                  <a:lnTo>
                    <a:pt x="78525" y="54209"/>
                  </a:lnTo>
                  <a:lnTo>
                    <a:pt x="8420954" y="54209"/>
                  </a:lnTo>
                  <a:lnTo>
                    <a:pt x="8418219" y="40657"/>
                  </a:lnTo>
                  <a:lnTo>
                    <a:pt x="8420953" y="27104"/>
                  </a:lnTo>
                  <a:close/>
                </a:path>
                <a:path w="8499475" h="81914">
                  <a:moveTo>
                    <a:pt x="8496746" y="27104"/>
                  </a:moveTo>
                  <a:lnTo>
                    <a:pt x="8466330" y="27104"/>
                  </a:lnTo>
                  <a:lnTo>
                    <a:pt x="8472393" y="33172"/>
                  </a:lnTo>
                  <a:lnTo>
                    <a:pt x="8472393" y="48141"/>
                  </a:lnTo>
                  <a:lnTo>
                    <a:pt x="8466330" y="54209"/>
                  </a:lnTo>
                  <a:lnTo>
                    <a:pt x="8496746" y="54209"/>
                  </a:lnTo>
                  <a:lnTo>
                    <a:pt x="8499480" y="40657"/>
                  </a:lnTo>
                  <a:lnTo>
                    <a:pt x="8496746" y="27104"/>
                  </a:lnTo>
                  <a:close/>
                </a:path>
              </a:pathLst>
            </a:custGeom>
            <a:solidFill>
              <a:srgbClr val="00D0C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844037" y="3046311"/>
              <a:ext cx="4544695" cy="196215"/>
            </a:xfrm>
            <a:custGeom>
              <a:avLst/>
              <a:gdLst/>
              <a:ahLst/>
              <a:cxnLst/>
              <a:rect l="l" t="t" r="r" b="b"/>
              <a:pathLst>
                <a:path w="4544695" h="196214">
                  <a:moveTo>
                    <a:pt x="4544358" y="0"/>
                  </a:moveTo>
                  <a:lnTo>
                    <a:pt x="0" y="0"/>
                  </a:lnTo>
                  <a:lnTo>
                    <a:pt x="0" y="195794"/>
                  </a:lnTo>
                  <a:lnTo>
                    <a:pt x="4544358" y="195794"/>
                  </a:lnTo>
                  <a:lnTo>
                    <a:pt x="45443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100"/>
              </a:spcBef>
            </a:pPr>
            <a:r>
              <a:rPr sz="2400" spc="-10" dirty="0"/>
              <a:t>Situación</a:t>
            </a:r>
            <a:r>
              <a:rPr sz="2400" spc="-185" dirty="0"/>
              <a:t> </a:t>
            </a:r>
            <a:r>
              <a:rPr sz="2400" spc="-45" dirty="0"/>
              <a:t>en</a:t>
            </a:r>
            <a:r>
              <a:rPr sz="2400" spc="-185" dirty="0"/>
              <a:t> </a:t>
            </a:r>
            <a:r>
              <a:rPr sz="2400" spc="-35" dirty="0"/>
              <a:t>el</a:t>
            </a:r>
            <a:r>
              <a:rPr sz="2400" spc="-185" dirty="0"/>
              <a:t> </a:t>
            </a:r>
            <a:r>
              <a:rPr sz="2400" spc="-20" dirty="0"/>
              <a:t>mercado</a:t>
            </a:r>
            <a:r>
              <a:rPr sz="2400" spc="-190" dirty="0"/>
              <a:t> </a:t>
            </a:r>
            <a:r>
              <a:rPr sz="2400" dirty="0"/>
              <a:t>Spot</a:t>
            </a:r>
            <a:r>
              <a:rPr sz="2400" spc="-180" dirty="0"/>
              <a:t> </a:t>
            </a:r>
            <a:r>
              <a:rPr sz="2400" spc="-25" dirty="0"/>
              <a:t>de</a:t>
            </a:r>
            <a:r>
              <a:rPr sz="2400" spc="-180" dirty="0"/>
              <a:t> </a:t>
            </a:r>
            <a:r>
              <a:rPr sz="2400" spc="70" dirty="0"/>
              <a:t>las</a:t>
            </a:r>
            <a:r>
              <a:rPr sz="2400" spc="-180" dirty="0"/>
              <a:t> </a:t>
            </a:r>
            <a:r>
              <a:rPr sz="2400" dirty="0"/>
              <a:t>empresas</a:t>
            </a:r>
            <a:r>
              <a:rPr sz="2400" spc="-180" dirty="0"/>
              <a:t> </a:t>
            </a:r>
            <a:r>
              <a:rPr sz="2400" spc="-10" dirty="0"/>
              <a:t>estatales</a:t>
            </a:r>
            <a:endParaRPr sz="2400"/>
          </a:p>
        </p:txBody>
      </p:sp>
      <p:grpSp>
        <p:nvGrpSpPr>
          <p:cNvPr id="8" name="object 8"/>
          <p:cNvGrpSpPr/>
          <p:nvPr/>
        </p:nvGrpSpPr>
        <p:grpSpPr>
          <a:xfrm>
            <a:off x="1138292" y="4660704"/>
            <a:ext cx="8417560" cy="1341755"/>
            <a:chOff x="1138292" y="4660704"/>
            <a:chExt cx="8417560" cy="1341755"/>
          </a:xfrm>
        </p:grpSpPr>
        <p:sp>
          <p:nvSpPr>
            <p:cNvPr id="9" name="object 9"/>
            <p:cNvSpPr/>
            <p:nvPr/>
          </p:nvSpPr>
          <p:spPr>
            <a:xfrm>
              <a:off x="1252296" y="4724762"/>
              <a:ext cx="7840345" cy="1268730"/>
            </a:xfrm>
            <a:custGeom>
              <a:avLst/>
              <a:gdLst/>
              <a:ahLst/>
              <a:cxnLst/>
              <a:rect l="l" t="t" r="r" b="b"/>
              <a:pathLst>
                <a:path w="7840345" h="1268729">
                  <a:moveTo>
                    <a:pt x="274332" y="12204"/>
                  </a:moveTo>
                  <a:lnTo>
                    <a:pt x="0" y="12204"/>
                  </a:lnTo>
                  <a:lnTo>
                    <a:pt x="0" y="1268120"/>
                  </a:lnTo>
                  <a:lnTo>
                    <a:pt x="274332" y="1268120"/>
                  </a:lnTo>
                  <a:lnTo>
                    <a:pt x="274332" y="12204"/>
                  </a:lnTo>
                  <a:close/>
                </a:path>
                <a:path w="7840345" h="1268729">
                  <a:moveTo>
                    <a:pt x="1115644" y="42710"/>
                  </a:moveTo>
                  <a:lnTo>
                    <a:pt x="841298" y="42710"/>
                  </a:lnTo>
                  <a:lnTo>
                    <a:pt x="841298" y="1268120"/>
                  </a:lnTo>
                  <a:lnTo>
                    <a:pt x="1115644" y="1268120"/>
                  </a:lnTo>
                  <a:lnTo>
                    <a:pt x="1115644" y="42710"/>
                  </a:lnTo>
                  <a:close/>
                </a:path>
                <a:path w="7840345" h="1268729">
                  <a:moveTo>
                    <a:pt x="1953907" y="0"/>
                  </a:moveTo>
                  <a:lnTo>
                    <a:pt x="1682610" y="0"/>
                  </a:lnTo>
                  <a:lnTo>
                    <a:pt x="1682610" y="1268120"/>
                  </a:lnTo>
                  <a:lnTo>
                    <a:pt x="1953907" y="1268120"/>
                  </a:lnTo>
                  <a:lnTo>
                    <a:pt x="1953907" y="0"/>
                  </a:lnTo>
                  <a:close/>
                </a:path>
                <a:path w="7840345" h="1268729">
                  <a:moveTo>
                    <a:pt x="2795206" y="33553"/>
                  </a:moveTo>
                  <a:lnTo>
                    <a:pt x="2520873" y="33553"/>
                  </a:lnTo>
                  <a:lnTo>
                    <a:pt x="2520873" y="1268120"/>
                  </a:lnTo>
                  <a:lnTo>
                    <a:pt x="2795206" y="1268120"/>
                  </a:lnTo>
                  <a:lnTo>
                    <a:pt x="2795206" y="33553"/>
                  </a:lnTo>
                  <a:close/>
                </a:path>
                <a:path w="7840345" h="1268729">
                  <a:moveTo>
                    <a:pt x="3636518" y="30505"/>
                  </a:moveTo>
                  <a:lnTo>
                    <a:pt x="3362172" y="30505"/>
                  </a:lnTo>
                  <a:lnTo>
                    <a:pt x="3362172" y="1268120"/>
                  </a:lnTo>
                  <a:lnTo>
                    <a:pt x="3636518" y="1268120"/>
                  </a:lnTo>
                  <a:lnTo>
                    <a:pt x="3636518" y="30505"/>
                  </a:lnTo>
                  <a:close/>
                </a:path>
                <a:path w="7840345" h="1268729">
                  <a:moveTo>
                    <a:pt x="4477829" y="64058"/>
                  </a:moveTo>
                  <a:lnTo>
                    <a:pt x="4203484" y="64058"/>
                  </a:lnTo>
                  <a:lnTo>
                    <a:pt x="4203484" y="1268120"/>
                  </a:lnTo>
                  <a:lnTo>
                    <a:pt x="4477829" y="1268120"/>
                  </a:lnTo>
                  <a:lnTo>
                    <a:pt x="4477829" y="64058"/>
                  </a:lnTo>
                  <a:close/>
                </a:path>
                <a:path w="7840345" h="1268729">
                  <a:moveTo>
                    <a:pt x="5319128" y="54902"/>
                  </a:moveTo>
                  <a:lnTo>
                    <a:pt x="5044795" y="54902"/>
                  </a:lnTo>
                  <a:lnTo>
                    <a:pt x="5044795" y="1268120"/>
                  </a:lnTo>
                  <a:lnTo>
                    <a:pt x="5319128" y="1268120"/>
                  </a:lnTo>
                  <a:lnTo>
                    <a:pt x="5319128" y="54902"/>
                  </a:lnTo>
                  <a:close/>
                </a:path>
                <a:path w="7840345" h="1268729">
                  <a:moveTo>
                    <a:pt x="6160440" y="88455"/>
                  </a:moveTo>
                  <a:lnTo>
                    <a:pt x="5886107" y="88455"/>
                  </a:lnTo>
                  <a:lnTo>
                    <a:pt x="5886107" y="1268120"/>
                  </a:lnTo>
                  <a:lnTo>
                    <a:pt x="6160440" y="1268120"/>
                  </a:lnTo>
                  <a:lnTo>
                    <a:pt x="6160440" y="88455"/>
                  </a:lnTo>
                  <a:close/>
                </a:path>
                <a:path w="7840345" h="1268729">
                  <a:moveTo>
                    <a:pt x="7001751" y="183019"/>
                  </a:moveTo>
                  <a:lnTo>
                    <a:pt x="6727406" y="183019"/>
                  </a:lnTo>
                  <a:lnTo>
                    <a:pt x="6727406" y="1268120"/>
                  </a:lnTo>
                  <a:lnTo>
                    <a:pt x="7001751" y="1268120"/>
                  </a:lnTo>
                  <a:lnTo>
                    <a:pt x="7001751" y="183019"/>
                  </a:lnTo>
                  <a:close/>
                </a:path>
                <a:path w="7840345" h="1268729">
                  <a:moveTo>
                    <a:pt x="7840002" y="73215"/>
                  </a:moveTo>
                  <a:lnTo>
                    <a:pt x="7568717" y="73215"/>
                  </a:lnTo>
                  <a:lnTo>
                    <a:pt x="7568717" y="1268120"/>
                  </a:lnTo>
                  <a:lnTo>
                    <a:pt x="7840002" y="1268120"/>
                  </a:lnTo>
                  <a:lnTo>
                    <a:pt x="7840002" y="73215"/>
                  </a:lnTo>
                  <a:close/>
                </a:path>
              </a:pathLst>
            </a:custGeom>
            <a:solidFill>
              <a:srgbClr val="0B76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599793" y="4660704"/>
              <a:ext cx="7843520" cy="1332230"/>
            </a:xfrm>
            <a:custGeom>
              <a:avLst/>
              <a:gdLst/>
              <a:ahLst/>
              <a:cxnLst/>
              <a:rect l="l" t="t" r="r" b="b"/>
              <a:pathLst>
                <a:path w="7843520" h="1332229">
                  <a:moveTo>
                    <a:pt x="274332" y="491096"/>
                  </a:moveTo>
                  <a:lnTo>
                    <a:pt x="0" y="491096"/>
                  </a:lnTo>
                  <a:lnTo>
                    <a:pt x="0" y="1332179"/>
                  </a:lnTo>
                  <a:lnTo>
                    <a:pt x="274332" y="1332179"/>
                  </a:lnTo>
                  <a:lnTo>
                    <a:pt x="274332" y="491096"/>
                  </a:lnTo>
                  <a:close/>
                </a:path>
                <a:path w="7843520" h="1332229">
                  <a:moveTo>
                    <a:pt x="1115644" y="387388"/>
                  </a:moveTo>
                  <a:lnTo>
                    <a:pt x="841298" y="387388"/>
                  </a:lnTo>
                  <a:lnTo>
                    <a:pt x="841298" y="1332179"/>
                  </a:lnTo>
                  <a:lnTo>
                    <a:pt x="1115644" y="1332179"/>
                  </a:lnTo>
                  <a:lnTo>
                    <a:pt x="1115644" y="387388"/>
                  </a:lnTo>
                  <a:close/>
                </a:path>
                <a:path w="7843520" h="1332229">
                  <a:moveTo>
                    <a:pt x="1956955" y="469747"/>
                  </a:moveTo>
                  <a:lnTo>
                    <a:pt x="1682610" y="469747"/>
                  </a:lnTo>
                  <a:lnTo>
                    <a:pt x="1682610" y="1332179"/>
                  </a:lnTo>
                  <a:lnTo>
                    <a:pt x="1956955" y="1332179"/>
                  </a:lnTo>
                  <a:lnTo>
                    <a:pt x="1956955" y="469747"/>
                  </a:lnTo>
                  <a:close/>
                </a:path>
                <a:path w="7843520" h="1332229">
                  <a:moveTo>
                    <a:pt x="2795206" y="478904"/>
                  </a:moveTo>
                  <a:lnTo>
                    <a:pt x="2523921" y="478904"/>
                  </a:lnTo>
                  <a:lnTo>
                    <a:pt x="2523921" y="1332179"/>
                  </a:lnTo>
                  <a:lnTo>
                    <a:pt x="2795206" y="1332179"/>
                  </a:lnTo>
                  <a:lnTo>
                    <a:pt x="2795206" y="478904"/>
                  </a:lnTo>
                  <a:close/>
                </a:path>
                <a:path w="7843520" h="1332229">
                  <a:moveTo>
                    <a:pt x="3636518" y="445350"/>
                  </a:moveTo>
                  <a:lnTo>
                    <a:pt x="3362172" y="445350"/>
                  </a:lnTo>
                  <a:lnTo>
                    <a:pt x="3362172" y="1332179"/>
                  </a:lnTo>
                  <a:lnTo>
                    <a:pt x="3636518" y="1332179"/>
                  </a:lnTo>
                  <a:lnTo>
                    <a:pt x="3636518" y="445350"/>
                  </a:lnTo>
                  <a:close/>
                </a:path>
                <a:path w="7843520" h="1332229">
                  <a:moveTo>
                    <a:pt x="4477829" y="402640"/>
                  </a:moveTo>
                  <a:lnTo>
                    <a:pt x="4203484" y="402640"/>
                  </a:lnTo>
                  <a:lnTo>
                    <a:pt x="4203484" y="1332179"/>
                  </a:lnTo>
                  <a:lnTo>
                    <a:pt x="4477829" y="1332179"/>
                  </a:lnTo>
                  <a:lnTo>
                    <a:pt x="4477829" y="402640"/>
                  </a:lnTo>
                  <a:close/>
                </a:path>
                <a:path w="7843520" h="1332229">
                  <a:moveTo>
                    <a:pt x="5319128" y="210477"/>
                  </a:moveTo>
                  <a:lnTo>
                    <a:pt x="5044795" y="210477"/>
                  </a:lnTo>
                  <a:lnTo>
                    <a:pt x="5044795" y="1332179"/>
                  </a:lnTo>
                  <a:lnTo>
                    <a:pt x="5319128" y="1332179"/>
                  </a:lnTo>
                  <a:lnTo>
                    <a:pt x="5319128" y="210477"/>
                  </a:lnTo>
                  <a:close/>
                </a:path>
                <a:path w="7843520" h="1332229">
                  <a:moveTo>
                    <a:pt x="6160440" y="149466"/>
                  </a:moveTo>
                  <a:lnTo>
                    <a:pt x="5886094" y="149466"/>
                  </a:lnTo>
                  <a:lnTo>
                    <a:pt x="5886094" y="1332179"/>
                  </a:lnTo>
                  <a:lnTo>
                    <a:pt x="6160440" y="1332179"/>
                  </a:lnTo>
                  <a:lnTo>
                    <a:pt x="6160440" y="149466"/>
                  </a:lnTo>
                  <a:close/>
                </a:path>
                <a:path w="7843520" h="1332229">
                  <a:moveTo>
                    <a:pt x="7001751" y="97612"/>
                  </a:moveTo>
                  <a:lnTo>
                    <a:pt x="6727406" y="97612"/>
                  </a:lnTo>
                  <a:lnTo>
                    <a:pt x="6727406" y="1332179"/>
                  </a:lnTo>
                  <a:lnTo>
                    <a:pt x="7001751" y="1332179"/>
                  </a:lnTo>
                  <a:lnTo>
                    <a:pt x="7001751" y="97612"/>
                  </a:lnTo>
                  <a:close/>
                </a:path>
                <a:path w="7843520" h="1332229">
                  <a:moveTo>
                    <a:pt x="7843050" y="0"/>
                  </a:moveTo>
                  <a:lnTo>
                    <a:pt x="7568717" y="0"/>
                  </a:lnTo>
                  <a:lnTo>
                    <a:pt x="7568717" y="1332179"/>
                  </a:lnTo>
                  <a:lnTo>
                    <a:pt x="7843050" y="1332179"/>
                  </a:lnTo>
                  <a:lnTo>
                    <a:pt x="7843050" y="0"/>
                  </a:lnTo>
                  <a:close/>
                </a:path>
              </a:pathLst>
            </a:custGeom>
            <a:solidFill>
              <a:srgbClr val="15AF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142419" y="5998152"/>
              <a:ext cx="8409305" cy="0"/>
            </a:xfrm>
            <a:custGeom>
              <a:avLst/>
              <a:gdLst/>
              <a:ahLst/>
              <a:cxnLst/>
              <a:rect l="l" t="t" r="r" b="b"/>
              <a:pathLst>
                <a:path w="8409305">
                  <a:moveTo>
                    <a:pt x="0" y="0"/>
                  </a:moveTo>
                  <a:lnTo>
                    <a:pt x="8408692" y="0"/>
                  </a:lnTo>
                </a:path>
              </a:pathLst>
            </a:custGeom>
            <a:ln w="813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231313" y="4549578"/>
            <a:ext cx="31559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65" dirty="0">
                <a:solidFill>
                  <a:srgbClr val="0B76A0"/>
                </a:solidFill>
                <a:latin typeface="Trebuchet MS"/>
                <a:cs typeface="Trebuchet MS"/>
              </a:rPr>
              <a:t>10,378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072182" y="4577010"/>
            <a:ext cx="31559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65" dirty="0">
                <a:solidFill>
                  <a:srgbClr val="0B76A0"/>
                </a:solidFill>
                <a:latin typeface="Trebuchet MS"/>
                <a:cs typeface="Trebuchet MS"/>
              </a:rPr>
              <a:t>10,131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913052" y="4534338"/>
            <a:ext cx="31559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65" dirty="0">
                <a:solidFill>
                  <a:srgbClr val="0B76A0"/>
                </a:solidFill>
                <a:latin typeface="Trebuchet MS"/>
                <a:cs typeface="Trebuchet MS"/>
              </a:rPr>
              <a:t>10,481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753920" y="4567866"/>
            <a:ext cx="31559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65" dirty="0">
                <a:solidFill>
                  <a:srgbClr val="0B76A0"/>
                </a:solidFill>
                <a:latin typeface="Trebuchet MS"/>
                <a:cs typeface="Trebuchet MS"/>
              </a:rPr>
              <a:t>10,222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594791" y="4564818"/>
            <a:ext cx="31559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65" dirty="0">
                <a:solidFill>
                  <a:srgbClr val="0B76A0"/>
                </a:solidFill>
                <a:latin typeface="Trebuchet MS"/>
                <a:cs typeface="Trebuchet MS"/>
              </a:rPr>
              <a:t>10,234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461717" y="4598346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80" dirty="0">
                <a:solidFill>
                  <a:srgbClr val="0B76A0"/>
                </a:solidFill>
                <a:latin typeface="Trebuchet MS"/>
                <a:cs typeface="Trebuchet MS"/>
              </a:rPr>
              <a:t>G,G71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143456" y="4622730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75" dirty="0">
                <a:solidFill>
                  <a:srgbClr val="0B76A0"/>
                </a:solidFill>
                <a:latin typeface="Trebuchet MS"/>
                <a:cs typeface="Trebuchet MS"/>
              </a:rPr>
              <a:t>G,754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984325" y="4717218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75" dirty="0">
                <a:solidFill>
                  <a:srgbClr val="0B76A0"/>
                </a:solidFill>
                <a:latin typeface="Trebuchet MS"/>
                <a:cs typeface="Trebuchet MS"/>
              </a:rPr>
              <a:t>8,G80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605224" y="4961058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75" dirty="0">
                <a:solidFill>
                  <a:srgbClr val="15AFAB"/>
                </a:solidFill>
                <a:latin typeface="Trebuchet MS"/>
                <a:cs typeface="Trebuchet MS"/>
              </a:rPr>
              <a:t>6,G73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446092" y="4857426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5" dirty="0">
                <a:solidFill>
                  <a:srgbClr val="15AFAB"/>
                </a:solidFill>
                <a:latin typeface="Trebuchet MS"/>
                <a:cs typeface="Trebuchet MS"/>
              </a:rPr>
              <a:t>7,831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286961" y="4939722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5" dirty="0">
                <a:solidFill>
                  <a:srgbClr val="15AFAB"/>
                </a:solidFill>
                <a:latin typeface="Trebuchet MS"/>
                <a:cs typeface="Trebuchet MS"/>
              </a:rPr>
              <a:t>7,154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127831" y="4951914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5" dirty="0">
                <a:solidFill>
                  <a:srgbClr val="15AFAB"/>
                </a:solidFill>
                <a:latin typeface="Trebuchet MS"/>
                <a:cs typeface="Trebuchet MS"/>
              </a:rPr>
              <a:t>7,063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968699" y="4918386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5" dirty="0">
                <a:solidFill>
                  <a:srgbClr val="15AFAB"/>
                </a:solidFill>
                <a:latin typeface="Trebuchet MS"/>
                <a:cs typeface="Trebuchet MS"/>
              </a:rPr>
              <a:t>7,342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809569" y="4872666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5" dirty="0">
                <a:solidFill>
                  <a:srgbClr val="15AFAB"/>
                </a:solidFill>
                <a:latin typeface="Trebuchet MS"/>
                <a:cs typeface="Trebuchet MS"/>
              </a:rPr>
              <a:t>7,700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276529" y="4592250"/>
            <a:ext cx="637540" cy="2362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830"/>
              </a:lnSpc>
              <a:spcBef>
                <a:spcPts val="100"/>
              </a:spcBef>
            </a:pPr>
            <a:r>
              <a:rPr sz="800" b="1" spc="-10" dirty="0">
                <a:solidFill>
                  <a:srgbClr val="0B76A0"/>
                </a:solidFill>
                <a:latin typeface="Trebuchet MS"/>
                <a:cs typeface="Trebuchet MS"/>
              </a:rPr>
              <a:t>10,028</a:t>
            </a:r>
            <a:endParaRPr sz="800">
              <a:latin typeface="Trebuchet MS"/>
              <a:cs typeface="Trebuchet MS"/>
            </a:endParaRPr>
          </a:p>
          <a:p>
            <a:pPr marL="386080">
              <a:lnSpc>
                <a:spcPts val="830"/>
              </a:lnSpc>
            </a:pPr>
            <a:r>
              <a:rPr sz="800" b="1" spc="-75" dirty="0">
                <a:solidFill>
                  <a:srgbClr val="15AFAB"/>
                </a:solidFill>
                <a:latin typeface="Trebuchet MS"/>
                <a:cs typeface="Trebuchet MS"/>
              </a:rPr>
              <a:t>G,276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491308" y="4619682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80" dirty="0">
                <a:solidFill>
                  <a:srgbClr val="15AFAB"/>
                </a:solidFill>
                <a:latin typeface="Trebuchet MS"/>
                <a:cs typeface="Trebuchet MS"/>
              </a:rPr>
              <a:t>G,7G3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306118" y="4567866"/>
            <a:ext cx="31559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65" dirty="0">
                <a:solidFill>
                  <a:srgbClr val="15AFAB"/>
                </a:solidFill>
                <a:latin typeface="Trebuchet MS"/>
                <a:cs typeface="Trebuchet MS"/>
              </a:rPr>
              <a:t>10,215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825195" y="4455173"/>
            <a:ext cx="637540" cy="299720"/>
          </a:xfrm>
          <a:prstGeom prst="rect">
            <a:avLst/>
          </a:prstGeom>
        </p:spPr>
        <p:txBody>
          <a:bodyPr vert="horz" wrap="square" lIns="0" tIns="27939" rIns="0" bIns="0" rtlCol="0">
            <a:spAutoFit/>
          </a:bodyPr>
          <a:lstStyle/>
          <a:p>
            <a:pPr marL="334010">
              <a:lnSpc>
                <a:spcPct val="100000"/>
              </a:lnSpc>
              <a:spcBef>
                <a:spcPts val="219"/>
              </a:spcBef>
            </a:pPr>
            <a:r>
              <a:rPr sz="800" b="1" spc="-65" dirty="0">
                <a:solidFill>
                  <a:srgbClr val="15AFAB"/>
                </a:solidFill>
                <a:latin typeface="Trebuchet MS"/>
                <a:cs typeface="Trebuchet MS"/>
              </a:rPr>
              <a:t>11,008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-10" dirty="0">
                <a:solidFill>
                  <a:srgbClr val="0B76A0"/>
                </a:solidFill>
                <a:latin typeface="Trebuchet MS"/>
                <a:cs typeface="Trebuchet MS"/>
              </a:rPr>
              <a:t>G,883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445924" y="6037002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2015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286793" y="6037002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2016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127663" y="6037002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2017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968531" y="6037002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2018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809401" y="6037002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2019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650270" y="6037002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6491140" y="6037002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2021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332008" y="6037002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2022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8172877" y="6037002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2023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9013747" y="6037002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2024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976367" y="5124146"/>
            <a:ext cx="165100" cy="293370"/>
          </a:xfrm>
          <a:prstGeom prst="rect">
            <a:avLst/>
          </a:prstGeom>
        </p:spPr>
        <p:txBody>
          <a:bodyPr vert="vert270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00" spc="-20" dirty="0">
                <a:solidFill>
                  <a:srgbClr val="595959"/>
                </a:solidFill>
                <a:latin typeface="Trebuchet MS"/>
                <a:cs typeface="Trebuchet MS"/>
              </a:rPr>
              <a:t>GW.h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4800653" y="3425763"/>
            <a:ext cx="53975" cy="53975"/>
          </a:xfrm>
          <a:custGeom>
            <a:avLst/>
            <a:gdLst/>
            <a:ahLst/>
            <a:cxnLst/>
            <a:rect l="l" t="t" r="r" b="b"/>
            <a:pathLst>
              <a:path w="53975" h="53975">
                <a:moveTo>
                  <a:pt x="53559" y="0"/>
                </a:moveTo>
                <a:lnTo>
                  <a:pt x="0" y="0"/>
                </a:lnTo>
                <a:lnTo>
                  <a:pt x="0" y="53596"/>
                </a:lnTo>
                <a:lnTo>
                  <a:pt x="53559" y="53596"/>
                </a:lnTo>
                <a:lnTo>
                  <a:pt x="53559" y="0"/>
                </a:lnTo>
                <a:close/>
              </a:path>
            </a:pathLst>
          </a:custGeom>
          <a:solidFill>
            <a:srgbClr val="0B76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352078" y="3425763"/>
            <a:ext cx="53975" cy="53975"/>
          </a:xfrm>
          <a:custGeom>
            <a:avLst/>
            <a:gdLst/>
            <a:ahLst/>
            <a:cxnLst/>
            <a:rect l="l" t="t" r="r" b="b"/>
            <a:pathLst>
              <a:path w="53975" h="53975">
                <a:moveTo>
                  <a:pt x="53558" y="0"/>
                </a:moveTo>
                <a:lnTo>
                  <a:pt x="0" y="0"/>
                </a:lnTo>
                <a:lnTo>
                  <a:pt x="0" y="53596"/>
                </a:lnTo>
                <a:lnTo>
                  <a:pt x="53558" y="53596"/>
                </a:lnTo>
                <a:lnTo>
                  <a:pt x="53558" y="0"/>
                </a:lnTo>
                <a:close/>
              </a:path>
            </a:pathLst>
          </a:custGeom>
          <a:solidFill>
            <a:srgbClr val="15AF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836752" y="1782076"/>
            <a:ext cx="8455660" cy="891540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255904" indent="-243204">
              <a:lnSpc>
                <a:spcPct val="100000"/>
              </a:lnSpc>
              <a:spcBef>
                <a:spcPts val="740"/>
              </a:spcBef>
              <a:buClr>
                <a:srgbClr val="00D0CB"/>
              </a:buClr>
              <a:buSzPct val="140000"/>
              <a:buFont typeface="Wingdings"/>
              <a:buChar char=""/>
              <a:tabLst>
                <a:tab pos="255904" algn="l"/>
              </a:tabLst>
            </a:pPr>
            <a:r>
              <a:rPr sz="1000" spc="-35" dirty="0">
                <a:latin typeface="Trebuchet MS"/>
                <a:cs typeface="Trebuchet MS"/>
              </a:rPr>
              <a:t>Entre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2015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45" dirty="0">
                <a:latin typeface="Trebuchet MS"/>
                <a:cs typeface="Trebuchet MS"/>
              </a:rPr>
              <a:t>y </a:t>
            </a:r>
            <a:r>
              <a:rPr sz="1000" spc="-10" dirty="0">
                <a:latin typeface="Trebuchet MS"/>
                <a:cs typeface="Trebuchet MS"/>
              </a:rPr>
              <a:t>2021,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las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empresas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generadoras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estatales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mantuvieron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b="1" spc="-10" dirty="0">
                <a:latin typeface="Trebuchet MS"/>
                <a:cs typeface="Trebuchet MS"/>
              </a:rPr>
              <a:t>niveles</a:t>
            </a:r>
            <a:r>
              <a:rPr sz="1000" b="1" spc="-25" dirty="0">
                <a:latin typeface="Trebuchet MS"/>
                <a:cs typeface="Trebuchet MS"/>
              </a:rPr>
              <a:t> </a:t>
            </a:r>
            <a:r>
              <a:rPr sz="1000" b="1" spc="-10" dirty="0">
                <a:latin typeface="Trebuchet MS"/>
                <a:cs typeface="Trebuchet MS"/>
              </a:rPr>
              <a:t>de</a:t>
            </a:r>
            <a:r>
              <a:rPr sz="1000" b="1" spc="-35" dirty="0">
                <a:latin typeface="Trebuchet MS"/>
                <a:cs typeface="Trebuchet MS"/>
              </a:rPr>
              <a:t> </a:t>
            </a:r>
            <a:r>
              <a:rPr sz="1000" b="1" spc="-25" dirty="0">
                <a:latin typeface="Trebuchet MS"/>
                <a:cs typeface="Trebuchet MS"/>
              </a:rPr>
              <a:t>entrega</a:t>
            </a:r>
            <a:r>
              <a:rPr sz="1000" b="1" spc="-30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superiores</a:t>
            </a:r>
            <a:r>
              <a:rPr sz="1000" b="1" spc="-20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a</a:t>
            </a:r>
            <a:r>
              <a:rPr sz="1000" b="1" spc="-30" dirty="0">
                <a:latin typeface="Trebuchet MS"/>
                <a:cs typeface="Trebuchet MS"/>
              </a:rPr>
              <a:t> </a:t>
            </a:r>
            <a:r>
              <a:rPr sz="1000" b="1" spc="65" dirty="0">
                <a:latin typeface="Trebuchet MS"/>
                <a:cs typeface="Trebuchet MS"/>
              </a:rPr>
              <a:t>sus</a:t>
            </a:r>
            <a:r>
              <a:rPr sz="1000" b="1" spc="-30" dirty="0">
                <a:latin typeface="Trebuchet MS"/>
                <a:cs typeface="Trebuchet MS"/>
              </a:rPr>
              <a:t> </a:t>
            </a:r>
            <a:r>
              <a:rPr sz="1000" b="1" spc="-25" dirty="0">
                <a:latin typeface="Trebuchet MS"/>
                <a:cs typeface="Trebuchet MS"/>
              </a:rPr>
              <a:t>retiros</a:t>
            </a:r>
            <a:r>
              <a:rPr sz="1000" b="1" spc="-30" dirty="0">
                <a:latin typeface="Trebuchet MS"/>
                <a:cs typeface="Trebuchet MS"/>
              </a:rPr>
              <a:t> </a:t>
            </a:r>
            <a:r>
              <a:rPr sz="1000" b="1" spc="-10" dirty="0">
                <a:latin typeface="Trebuchet MS"/>
                <a:cs typeface="Trebuchet MS"/>
              </a:rPr>
              <a:t>de</a:t>
            </a:r>
            <a:r>
              <a:rPr sz="1000" b="1" spc="-35" dirty="0">
                <a:latin typeface="Trebuchet MS"/>
                <a:cs typeface="Trebuchet MS"/>
              </a:rPr>
              <a:t> </a:t>
            </a:r>
            <a:r>
              <a:rPr sz="1000" b="1" spc="-10" dirty="0">
                <a:latin typeface="Trebuchet MS"/>
                <a:cs typeface="Trebuchet MS"/>
              </a:rPr>
              <a:t>energía</a:t>
            </a:r>
            <a:r>
              <a:rPr sz="1000" spc="-10" dirty="0">
                <a:latin typeface="Trebuchet MS"/>
                <a:cs typeface="Trebuchet MS"/>
              </a:rPr>
              <a:t>.</a:t>
            </a:r>
            <a:endParaRPr sz="1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30"/>
              </a:spcBef>
              <a:buClr>
                <a:srgbClr val="00D0CB"/>
              </a:buClr>
              <a:buFont typeface="Wingdings"/>
              <a:buChar char=""/>
            </a:pPr>
            <a:endParaRPr sz="1000">
              <a:latin typeface="Trebuchet MS"/>
              <a:cs typeface="Trebuchet MS"/>
            </a:endParaRPr>
          </a:p>
          <a:p>
            <a:pPr marL="255904" indent="-243204">
              <a:lnSpc>
                <a:spcPct val="100000"/>
              </a:lnSpc>
              <a:spcBef>
                <a:spcPts val="5"/>
              </a:spcBef>
              <a:buClr>
                <a:srgbClr val="00D0CB"/>
              </a:buClr>
              <a:buSzPct val="140000"/>
              <a:buFont typeface="Wingdings"/>
              <a:buChar char=""/>
              <a:tabLst>
                <a:tab pos="255904" algn="l"/>
              </a:tabLst>
            </a:pPr>
            <a:r>
              <a:rPr sz="1000" b="1" spc="-20" dirty="0">
                <a:latin typeface="Trebuchet MS"/>
                <a:cs typeface="Trebuchet MS"/>
              </a:rPr>
              <a:t>A </a:t>
            </a:r>
            <a:r>
              <a:rPr sz="1000" b="1" spc="-35" dirty="0">
                <a:latin typeface="Trebuchet MS"/>
                <a:cs typeface="Trebuchet MS"/>
              </a:rPr>
              <a:t>partir </a:t>
            </a:r>
            <a:r>
              <a:rPr sz="1000" b="1" spc="-10" dirty="0">
                <a:latin typeface="Trebuchet MS"/>
                <a:cs typeface="Trebuchet MS"/>
              </a:rPr>
              <a:t>de</a:t>
            </a:r>
            <a:r>
              <a:rPr sz="1000" b="1" spc="-35" dirty="0">
                <a:latin typeface="Trebuchet MS"/>
                <a:cs typeface="Trebuchet MS"/>
              </a:rPr>
              <a:t> </a:t>
            </a:r>
            <a:r>
              <a:rPr sz="1000" b="1" spc="-65" dirty="0">
                <a:latin typeface="Trebuchet MS"/>
                <a:cs typeface="Trebuchet MS"/>
              </a:rPr>
              <a:t>2022,</a:t>
            </a:r>
            <a:r>
              <a:rPr sz="1000" b="1" spc="-30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esta</a:t>
            </a:r>
            <a:r>
              <a:rPr sz="1000" b="1" spc="-20" dirty="0">
                <a:latin typeface="Trebuchet MS"/>
                <a:cs typeface="Trebuchet MS"/>
              </a:rPr>
              <a:t> </a:t>
            </a:r>
            <a:r>
              <a:rPr sz="1000" b="1" spc="-10" dirty="0">
                <a:latin typeface="Trebuchet MS"/>
                <a:cs typeface="Trebuchet MS"/>
              </a:rPr>
              <a:t>tendencia</a:t>
            </a:r>
            <a:r>
              <a:rPr sz="1000" b="1" spc="-35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se</a:t>
            </a:r>
            <a:r>
              <a:rPr sz="1000" b="1" spc="-30" dirty="0">
                <a:latin typeface="Trebuchet MS"/>
                <a:cs typeface="Trebuchet MS"/>
              </a:rPr>
              <a:t> </a:t>
            </a:r>
            <a:r>
              <a:rPr sz="1000" b="1" spc="-45" dirty="0">
                <a:latin typeface="Trebuchet MS"/>
                <a:cs typeface="Trebuchet MS"/>
              </a:rPr>
              <a:t>revierte:</a:t>
            </a:r>
            <a:r>
              <a:rPr sz="1000" b="1" spc="-30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las</a:t>
            </a:r>
            <a:r>
              <a:rPr sz="1000" b="1" spc="-25" dirty="0">
                <a:latin typeface="Trebuchet MS"/>
                <a:cs typeface="Trebuchet MS"/>
              </a:rPr>
              <a:t> </a:t>
            </a:r>
            <a:r>
              <a:rPr sz="1000" b="1" spc="-10" dirty="0">
                <a:latin typeface="Trebuchet MS"/>
                <a:cs typeface="Trebuchet MS"/>
              </a:rPr>
              <a:t>entregas</a:t>
            </a:r>
            <a:r>
              <a:rPr sz="1000" b="1" spc="-15" dirty="0">
                <a:latin typeface="Trebuchet MS"/>
                <a:cs typeface="Trebuchet MS"/>
              </a:rPr>
              <a:t> </a:t>
            </a:r>
            <a:r>
              <a:rPr sz="1000" b="1" spc="-10" dirty="0">
                <a:latin typeface="Trebuchet MS"/>
                <a:cs typeface="Trebuchet MS"/>
              </a:rPr>
              <a:t>de</a:t>
            </a:r>
            <a:r>
              <a:rPr sz="1000" b="1" spc="-30" dirty="0">
                <a:latin typeface="Trebuchet MS"/>
                <a:cs typeface="Trebuchet MS"/>
              </a:rPr>
              <a:t> </a:t>
            </a:r>
            <a:r>
              <a:rPr sz="1000" b="1" spc="-20" dirty="0">
                <a:latin typeface="Trebuchet MS"/>
                <a:cs typeface="Trebuchet MS"/>
              </a:rPr>
              <a:t>energía</a:t>
            </a:r>
            <a:r>
              <a:rPr sz="1000" b="1" spc="-25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comienzan</a:t>
            </a:r>
            <a:r>
              <a:rPr sz="1000" b="1" spc="-20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a</a:t>
            </a:r>
            <a:r>
              <a:rPr sz="1000" b="1" spc="-25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descender</a:t>
            </a:r>
            <a:r>
              <a:rPr sz="1000" b="1" spc="-35" dirty="0">
                <a:latin typeface="Trebuchet MS"/>
                <a:cs typeface="Trebuchet MS"/>
              </a:rPr>
              <a:t> </a:t>
            </a:r>
            <a:r>
              <a:rPr sz="1000" b="1" spc="-10" dirty="0">
                <a:latin typeface="Trebuchet MS"/>
                <a:cs typeface="Trebuchet MS"/>
              </a:rPr>
              <a:t>mientras</a:t>
            </a:r>
            <a:r>
              <a:rPr sz="1000" b="1" spc="-25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los</a:t>
            </a:r>
            <a:r>
              <a:rPr sz="1000" b="1" spc="-25" dirty="0">
                <a:latin typeface="Trebuchet MS"/>
                <a:cs typeface="Trebuchet MS"/>
              </a:rPr>
              <a:t> retiros</a:t>
            </a:r>
            <a:r>
              <a:rPr sz="1000" b="1" spc="-20" dirty="0">
                <a:latin typeface="Trebuchet MS"/>
                <a:cs typeface="Trebuchet MS"/>
              </a:rPr>
              <a:t> </a:t>
            </a:r>
            <a:r>
              <a:rPr sz="1000" b="1" spc="-10" dirty="0">
                <a:latin typeface="Trebuchet MS"/>
                <a:cs typeface="Trebuchet MS"/>
              </a:rPr>
              <a:t>aumentan</a:t>
            </a:r>
            <a:r>
              <a:rPr sz="1000" spc="-10" dirty="0">
                <a:latin typeface="Trebuchet MS"/>
                <a:cs typeface="Trebuchet MS"/>
              </a:rPr>
              <a:t>.</a:t>
            </a:r>
            <a:endParaRPr sz="1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00D0CB"/>
              </a:buClr>
              <a:buFont typeface="Wingdings"/>
              <a:buChar char=""/>
            </a:pPr>
            <a:endParaRPr sz="1000">
              <a:latin typeface="Trebuchet MS"/>
              <a:cs typeface="Trebuchet MS"/>
            </a:endParaRPr>
          </a:p>
          <a:p>
            <a:pPr marL="255904" indent="-243204">
              <a:lnSpc>
                <a:spcPct val="100000"/>
              </a:lnSpc>
              <a:buClr>
                <a:srgbClr val="00D0CB"/>
              </a:buClr>
              <a:buSzPct val="140000"/>
              <a:buFont typeface="Wingdings"/>
              <a:buChar char=""/>
              <a:tabLst>
                <a:tab pos="255904" algn="l"/>
              </a:tabLst>
            </a:pPr>
            <a:r>
              <a:rPr sz="1000" dirty="0">
                <a:latin typeface="Trebuchet MS"/>
                <a:cs typeface="Trebuchet MS"/>
              </a:rPr>
              <a:t>En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35" dirty="0">
                <a:latin typeface="Trebuchet MS"/>
                <a:cs typeface="Trebuchet MS"/>
              </a:rPr>
              <a:t>el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2024,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se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30" dirty="0">
                <a:latin typeface="Trebuchet MS"/>
                <a:cs typeface="Trebuchet MS"/>
              </a:rPr>
              <a:t>registran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30" dirty="0">
                <a:latin typeface="Trebuchet MS"/>
                <a:cs typeface="Trebuchet MS"/>
              </a:rPr>
              <a:t>retiros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11,008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30" dirty="0">
                <a:latin typeface="Trebuchet MS"/>
                <a:cs typeface="Trebuchet MS"/>
              </a:rPr>
              <a:t>GW.h,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superando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las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entregas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en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1,124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30" dirty="0">
                <a:latin typeface="Trebuchet MS"/>
                <a:cs typeface="Trebuchet MS"/>
              </a:rPr>
              <a:t>GW.h.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Esto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representa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35" dirty="0">
                <a:latin typeface="Trebuchet MS"/>
                <a:cs typeface="Trebuchet MS"/>
              </a:rPr>
              <a:t>1.1x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veces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más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lo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entregado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al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sistema.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1139071" y="3531429"/>
            <a:ext cx="8555990" cy="2726055"/>
            <a:chOff x="1139071" y="3531429"/>
            <a:chExt cx="8555990" cy="2726055"/>
          </a:xfrm>
        </p:grpSpPr>
        <p:sp>
          <p:nvSpPr>
            <p:cNvPr id="45" name="object 45"/>
            <p:cNvSpPr/>
            <p:nvPr/>
          </p:nvSpPr>
          <p:spPr>
            <a:xfrm>
              <a:off x="1147326" y="3539684"/>
              <a:ext cx="5835015" cy="2709545"/>
            </a:xfrm>
            <a:custGeom>
              <a:avLst/>
              <a:gdLst/>
              <a:ahLst/>
              <a:cxnLst/>
              <a:rect l="l" t="t" r="r" b="b"/>
              <a:pathLst>
                <a:path w="5835015" h="2709545">
                  <a:moveTo>
                    <a:pt x="0" y="0"/>
                  </a:moveTo>
                  <a:lnTo>
                    <a:pt x="5834479" y="0"/>
                  </a:lnTo>
                  <a:lnTo>
                    <a:pt x="5834479" y="2709117"/>
                  </a:lnTo>
                  <a:lnTo>
                    <a:pt x="0" y="2709117"/>
                  </a:lnTo>
                  <a:lnTo>
                    <a:pt x="0" y="0"/>
                  </a:lnTo>
                  <a:close/>
                </a:path>
              </a:pathLst>
            </a:custGeom>
            <a:ln w="16261">
              <a:solidFill>
                <a:srgbClr val="E971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6998058" y="3539684"/>
              <a:ext cx="2688590" cy="2709545"/>
            </a:xfrm>
            <a:custGeom>
              <a:avLst/>
              <a:gdLst/>
              <a:ahLst/>
              <a:cxnLst/>
              <a:rect l="l" t="t" r="r" b="b"/>
              <a:pathLst>
                <a:path w="2688590" h="2709545">
                  <a:moveTo>
                    <a:pt x="0" y="0"/>
                  </a:moveTo>
                  <a:lnTo>
                    <a:pt x="2688488" y="0"/>
                  </a:lnTo>
                  <a:lnTo>
                    <a:pt x="2688488" y="2709117"/>
                  </a:lnTo>
                  <a:lnTo>
                    <a:pt x="0" y="2709117"/>
                  </a:lnTo>
                  <a:lnTo>
                    <a:pt x="0" y="0"/>
                  </a:lnTo>
                  <a:close/>
                </a:path>
              </a:pathLst>
            </a:custGeom>
            <a:ln w="16257">
              <a:solidFill>
                <a:srgbClr val="00D0C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317971" y="4225484"/>
              <a:ext cx="487680" cy="0"/>
            </a:xfrm>
            <a:custGeom>
              <a:avLst/>
              <a:gdLst/>
              <a:ahLst/>
              <a:cxnLst/>
              <a:rect l="l" t="t" r="r" b="b"/>
              <a:pathLst>
                <a:path w="487680">
                  <a:moveTo>
                    <a:pt x="0" y="0"/>
                  </a:moveTo>
                  <a:lnTo>
                    <a:pt x="487560" y="0"/>
                  </a:lnTo>
                </a:path>
              </a:pathLst>
            </a:custGeom>
            <a:ln w="16263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1338821" y="4043094"/>
            <a:ext cx="469900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30" dirty="0">
                <a:solidFill>
                  <a:srgbClr val="595959"/>
                </a:solidFill>
                <a:latin typeface="Trebuchet MS"/>
                <a:cs typeface="Trebuchet MS"/>
              </a:rPr>
              <a:t>S/15</a:t>
            </a:r>
            <a:r>
              <a:rPr sz="900" spc="-7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900" spc="-25" dirty="0">
                <a:solidFill>
                  <a:srgbClr val="595959"/>
                </a:solidFill>
                <a:latin typeface="Trebuchet MS"/>
                <a:cs typeface="Trebuchet MS"/>
              </a:rPr>
              <a:t>mm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2046475" y="4217229"/>
            <a:ext cx="4745990" cy="16510"/>
            <a:chOff x="2046475" y="4217229"/>
            <a:chExt cx="4745990" cy="16510"/>
          </a:xfrm>
        </p:grpSpPr>
        <p:sp>
          <p:nvSpPr>
            <p:cNvPr id="50" name="object 50"/>
            <p:cNvSpPr/>
            <p:nvPr/>
          </p:nvSpPr>
          <p:spPr>
            <a:xfrm>
              <a:off x="2054730" y="4225484"/>
              <a:ext cx="487680" cy="0"/>
            </a:xfrm>
            <a:custGeom>
              <a:avLst/>
              <a:gdLst/>
              <a:ahLst/>
              <a:cxnLst/>
              <a:rect l="l" t="t" r="r" b="b"/>
              <a:pathLst>
                <a:path w="487680">
                  <a:moveTo>
                    <a:pt x="0" y="0"/>
                  </a:moveTo>
                  <a:lnTo>
                    <a:pt x="487560" y="0"/>
                  </a:lnTo>
                </a:path>
              </a:pathLst>
            </a:custGeom>
            <a:ln w="16263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2986512" y="4225484"/>
              <a:ext cx="487680" cy="0"/>
            </a:xfrm>
            <a:custGeom>
              <a:avLst/>
              <a:gdLst/>
              <a:ahLst/>
              <a:cxnLst/>
              <a:rect l="l" t="t" r="r" b="b"/>
              <a:pathLst>
                <a:path w="487679">
                  <a:moveTo>
                    <a:pt x="0" y="0"/>
                  </a:moveTo>
                  <a:lnTo>
                    <a:pt x="487560" y="0"/>
                  </a:lnTo>
                </a:path>
              </a:pathLst>
            </a:custGeom>
            <a:ln w="16263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3769320" y="4225484"/>
              <a:ext cx="487680" cy="0"/>
            </a:xfrm>
            <a:custGeom>
              <a:avLst/>
              <a:gdLst/>
              <a:ahLst/>
              <a:cxnLst/>
              <a:rect l="l" t="t" r="r" b="b"/>
              <a:pathLst>
                <a:path w="487679">
                  <a:moveTo>
                    <a:pt x="0" y="0"/>
                  </a:moveTo>
                  <a:lnTo>
                    <a:pt x="487560" y="0"/>
                  </a:lnTo>
                </a:path>
              </a:pathLst>
            </a:custGeom>
            <a:ln w="16263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602236" y="4225484"/>
              <a:ext cx="487680" cy="0"/>
            </a:xfrm>
            <a:custGeom>
              <a:avLst/>
              <a:gdLst/>
              <a:ahLst/>
              <a:cxnLst/>
              <a:rect l="l" t="t" r="r" b="b"/>
              <a:pathLst>
                <a:path w="487679">
                  <a:moveTo>
                    <a:pt x="0" y="0"/>
                  </a:moveTo>
                  <a:lnTo>
                    <a:pt x="487560" y="0"/>
                  </a:lnTo>
                </a:path>
              </a:pathLst>
            </a:custGeom>
            <a:ln w="16263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435153" y="4225484"/>
              <a:ext cx="487680" cy="0"/>
            </a:xfrm>
            <a:custGeom>
              <a:avLst/>
              <a:gdLst/>
              <a:ahLst/>
              <a:cxnLst/>
              <a:rect l="l" t="t" r="r" b="b"/>
              <a:pathLst>
                <a:path w="487679">
                  <a:moveTo>
                    <a:pt x="0" y="0"/>
                  </a:moveTo>
                  <a:lnTo>
                    <a:pt x="487560" y="0"/>
                  </a:lnTo>
                </a:path>
              </a:pathLst>
            </a:custGeom>
            <a:ln w="16263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6296511" y="4225484"/>
              <a:ext cx="487680" cy="0"/>
            </a:xfrm>
            <a:custGeom>
              <a:avLst/>
              <a:gdLst/>
              <a:ahLst/>
              <a:cxnLst/>
              <a:rect l="l" t="t" r="r" b="b"/>
              <a:pathLst>
                <a:path w="487679">
                  <a:moveTo>
                    <a:pt x="0" y="0"/>
                  </a:moveTo>
                  <a:lnTo>
                    <a:pt x="487560" y="0"/>
                  </a:lnTo>
                </a:path>
              </a:pathLst>
            </a:custGeom>
            <a:ln w="16263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 txBox="1"/>
          <p:nvPr/>
        </p:nvSpPr>
        <p:spPr>
          <a:xfrm>
            <a:off x="1870706" y="3055025"/>
            <a:ext cx="5193030" cy="11512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081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Registro</a:t>
            </a:r>
            <a:r>
              <a:rPr sz="1000" b="1" spc="6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sz="1000" b="1" spc="5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entrega</a:t>
            </a:r>
            <a:r>
              <a:rPr sz="1000" b="1" spc="5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y</a:t>
            </a:r>
            <a:r>
              <a:rPr sz="1000" b="1" spc="5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retiros</a:t>
            </a:r>
            <a:r>
              <a:rPr sz="1000" b="1" spc="5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sz="1000" b="1" spc="5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energía</a:t>
            </a:r>
            <a:r>
              <a:rPr sz="1000" b="1" spc="5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sz="1000" b="1" spc="5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empresas</a:t>
            </a:r>
            <a:r>
              <a:rPr sz="1000" b="1" spc="5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595959"/>
                </a:solidFill>
                <a:latin typeface="Arial"/>
                <a:cs typeface="Arial"/>
              </a:rPr>
              <a:t>estatales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80"/>
              </a:spcBef>
            </a:pPr>
            <a:endParaRPr sz="1000">
              <a:latin typeface="Arial"/>
              <a:cs typeface="Arial"/>
            </a:endParaRPr>
          </a:p>
          <a:p>
            <a:pPr marL="3031490">
              <a:lnSpc>
                <a:spcPct val="100000"/>
              </a:lnSpc>
              <a:tabLst>
                <a:tab pos="3582670" algn="l"/>
              </a:tabLst>
            </a:pP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Entrega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Retiros</a:t>
            </a:r>
            <a:endParaRPr sz="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84"/>
              </a:spcBef>
            </a:pPr>
            <a:endParaRPr sz="800">
              <a:latin typeface="Trebuchet MS"/>
              <a:cs typeface="Trebuchet MS"/>
            </a:endParaRPr>
          </a:p>
          <a:p>
            <a:pPr marL="447040" marR="911225" indent="-434975">
              <a:lnSpc>
                <a:spcPts val="819"/>
              </a:lnSpc>
              <a:spcBef>
                <a:spcPts val="5"/>
              </a:spcBef>
            </a:pPr>
            <a:r>
              <a:rPr sz="700" b="1" spc="-25" dirty="0">
                <a:solidFill>
                  <a:srgbClr val="595959"/>
                </a:solidFill>
                <a:latin typeface="Trebuchet MS"/>
                <a:cs typeface="Trebuchet MS"/>
              </a:rPr>
              <a:t>Durante</a:t>
            </a:r>
            <a:r>
              <a:rPr sz="700" b="1" spc="-3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20" dirty="0">
                <a:solidFill>
                  <a:srgbClr val="595959"/>
                </a:solidFill>
                <a:latin typeface="Trebuchet MS"/>
                <a:cs typeface="Trebuchet MS"/>
              </a:rPr>
              <a:t>el</a:t>
            </a:r>
            <a:r>
              <a:rPr sz="700" b="1" spc="-2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30" dirty="0">
                <a:solidFill>
                  <a:srgbClr val="595959"/>
                </a:solidFill>
                <a:latin typeface="Trebuchet MS"/>
                <a:cs typeface="Trebuchet MS"/>
              </a:rPr>
              <a:t>periodo </a:t>
            </a:r>
            <a:r>
              <a:rPr sz="700" b="1" spc="-20" dirty="0">
                <a:solidFill>
                  <a:srgbClr val="595959"/>
                </a:solidFill>
                <a:latin typeface="Trebuchet MS"/>
                <a:cs typeface="Trebuchet MS"/>
              </a:rPr>
              <a:t>de</a:t>
            </a:r>
            <a:r>
              <a:rPr sz="700" b="1" spc="-2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30" dirty="0">
                <a:solidFill>
                  <a:srgbClr val="595959"/>
                </a:solidFill>
                <a:latin typeface="Trebuchet MS"/>
                <a:cs typeface="Trebuchet MS"/>
              </a:rPr>
              <a:t>sobreoferta, </a:t>
            </a:r>
            <a:r>
              <a:rPr sz="700" b="1" dirty="0">
                <a:solidFill>
                  <a:srgbClr val="595959"/>
                </a:solidFill>
                <a:latin typeface="Trebuchet MS"/>
                <a:cs typeface="Trebuchet MS"/>
              </a:rPr>
              <a:t>los</a:t>
            </a:r>
            <a:r>
              <a:rPr sz="700" b="1" spc="-3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20" dirty="0">
                <a:solidFill>
                  <a:srgbClr val="595959"/>
                </a:solidFill>
                <a:latin typeface="Trebuchet MS"/>
                <a:cs typeface="Trebuchet MS"/>
              </a:rPr>
              <a:t>generadores</a:t>
            </a:r>
            <a:r>
              <a:rPr sz="700" b="1" spc="-3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25" dirty="0">
                <a:solidFill>
                  <a:srgbClr val="595959"/>
                </a:solidFill>
                <a:latin typeface="Trebuchet MS"/>
                <a:cs typeface="Trebuchet MS"/>
              </a:rPr>
              <a:t>adoptaron</a:t>
            </a:r>
            <a:r>
              <a:rPr sz="700" b="1" spc="-3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20" dirty="0">
                <a:solidFill>
                  <a:srgbClr val="595959"/>
                </a:solidFill>
                <a:latin typeface="Trebuchet MS"/>
                <a:cs typeface="Trebuchet MS"/>
              </a:rPr>
              <a:t>una</a:t>
            </a:r>
            <a:r>
              <a:rPr sz="700" b="1" spc="-3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20" dirty="0">
                <a:solidFill>
                  <a:srgbClr val="595959"/>
                </a:solidFill>
                <a:latin typeface="Trebuchet MS"/>
                <a:cs typeface="Trebuchet MS"/>
              </a:rPr>
              <a:t>estrategia</a:t>
            </a:r>
            <a:r>
              <a:rPr sz="700" b="1" spc="-3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20" dirty="0">
                <a:solidFill>
                  <a:srgbClr val="595959"/>
                </a:solidFill>
                <a:latin typeface="Trebuchet MS"/>
                <a:cs typeface="Trebuchet MS"/>
              </a:rPr>
              <a:t>comercial</a:t>
            </a:r>
            <a:r>
              <a:rPr sz="700" b="1" spc="-25" dirty="0">
                <a:solidFill>
                  <a:srgbClr val="595959"/>
                </a:solidFill>
                <a:latin typeface="Trebuchet MS"/>
                <a:cs typeface="Trebuchet MS"/>
              </a:rPr>
              <a:t> agresiva,</a:t>
            </a:r>
            <a:r>
              <a:rPr sz="700" b="1" spc="-3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10" dirty="0">
                <a:solidFill>
                  <a:srgbClr val="595959"/>
                </a:solidFill>
                <a:latin typeface="Trebuchet MS"/>
                <a:cs typeface="Trebuchet MS"/>
              </a:rPr>
              <a:t>vendiendo volúmenes</a:t>
            </a:r>
            <a:r>
              <a:rPr sz="700" b="1" spc="-5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20" dirty="0">
                <a:solidFill>
                  <a:srgbClr val="595959"/>
                </a:solidFill>
                <a:latin typeface="Trebuchet MS"/>
                <a:cs typeface="Trebuchet MS"/>
              </a:rPr>
              <a:t>superiores</a:t>
            </a:r>
            <a:r>
              <a:rPr sz="700" b="1" spc="-5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dirty="0">
                <a:solidFill>
                  <a:srgbClr val="595959"/>
                </a:solidFill>
                <a:latin typeface="Trebuchet MS"/>
                <a:cs typeface="Trebuchet MS"/>
              </a:rPr>
              <a:t>a</a:t>
            </a:r>
            <a:r>
              <a:rPr sz="700" b="1" spc="-5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dirty="0">
                <a:solidFill>
                  <a:srgbClr val="595959"/>
                </a:solidFill>
                <a:latin typeface="Trebuchet MS"/>
                <a:cs typeface="Trebuchet MS"/>
              </a:rPr>
              <a:t>su</a:t>
            </a:r>
            <a:r>
              <a:rPr sz="700" b="1" spc="-5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25" dirty="0">
                <a:solidFill>
                  <a:srgbClr val="595959"/>
                </a:solidFill>
                <a:latin typeface="Trebuchet MS"/>
                <a:cs typeface="Trebuchet MS"/>
              </a:rPr>
              <a:t>producción</a:t>
            </a:r>
            <a:r>
              <a:rPr sz="700" b="1" spc="-5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25" dirty="0">
                <a:solidFill>
                  <a:srgbClr val="595959"/>
                </a:solidFill>
                <a:latin typeface="Trebuchet MS"/>
                <a:cs typeface="Trebuchet MS"/>
              </a:rPr>
              <a:t>ante</a:t>
            </a:r>
            <a:r>
              <a:rPr sz="700" b="1" spc="-4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25" dirty="0">
                <a:solidFill>
                  <a:srgbClr val="595959"/>
                </a:solidFill>
                <a:latin typeface="Trebuchet MS"/>
                <a:cs typeface="Trebuchet MS"/>
              </a:rPr>
              <a:t>un</a:t>
            </a:r>
            <a:r>
              <a:rPr sz="700" b="1" spc="-5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20" dirty="0">
                <a:solidFill>
                  <a:srgbClr val="595959"/>
                </a:solidFill>
                <a:latin typeface="Trebuchet MS"/>
                <a:cs typeface="Trebuchet MS"/>
              </a:rPr>
              <a:t>mercado</a:t>
            </a:r>
            <a:r>
              <a:rPr sz="700" b="1" spc="-4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10" dirty="0">
                <a:solidFill>
                  <a:srgbClr val="595959"/>
                </a:solidFill>
                <a:latin typeface="Trebuchet MS"/>
                <a:cs typeface="Trebuchet MS"/>
              </a:rPr>
              <a:t>spot</a:t>
            </a:r>
            <a:r>
              <a:rPr sz="700" b="1" spc="-4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10" dirty="0">
                <a:solidFill>
                  <a:srgbClr val="595959"/>
                </a:solidFill>
                <a:latin typeface="Trebuchet MS"/>
                <a:cs typeface="Trebuchet MS"/>
              </a:rPr>
              <a:t>con</a:t>
            </a:r>
            <a:r>
              <a:rPr sz="700" b="1" spc="-4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10" dirty="0">
                <a:solidFill>
                  <a:srgbClr val="595959"/>
                </a:solidFill>
                <a:latin typeface="Trebuchet MS"/>
                <a:cs typeface="Trebuchet MS"/>
              </a:rPr>
              <a:t>precios</a:t>
            </a:r>
            <a:r>
              <a:rPr sz="700" b="1" spc="-5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10" dirty="0">
                <a:solidFill>
                  <a:srgbClr val="595959"/>
                </a:solidFill>
                <a:latin typeface="Trebuchet MS"/>
                <a:cs typeface="Trebuchet MS"/>
              </a:rPr>
              <a:t>deprimidos.</a:t>
            </a:r>
            <a:endParaRPr sz="7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15"/>
              </a:spcBef>
            </a:pPr>
            <a:endParaRPr sz="700">
              <a:latin typeface="Trebuchet MS"/>
              <a:cs typeface="Trebuchet MS"/>
            </a:endParaRPr>
          </a:p>
          <a:p>
            <a:pPr marL="233045">
              <a:lnSpc>
                <a:spcPct val="100000"/>
              </a:lnSpc>
              <a:spcBef>
                <a:spcPts val="5"/>
              </a:spcBef>
              <a:tabLst>
                <a:tab pos="1148715" algn="l"/>
                <a:tab pos="1931670" algn="l"/>
                <a:tab pos="2764790" algn="l"/>
                <a:tab pos="3597910" algn="l"/>
                <a:tab pos="4455160" algn="l"/>
              </a:tabLst>
            </a:pPr>
            <a:r>
              <a:rPr sz="900" spc="-40" dirty="0">
                <a:solidFill>
                  <a:srgbClr val="595959"/>
                </a:solidFill>
                <a:latin typeface="Trebuchet MS"/>
                <a:cs typeface="Trebuchet MS"/>
              </a:rPr>
              <a:t>S/7</a:t>
            </a:r>
            <a:r>
              <a:rPr sz="900" spc="-7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900" spc="-25" dirty="0">
                <a:solidFill>
                  <a:srgbClr val="595959"/>
                </a:solidFill>
                <a:latin typeface="Trebuchet MS"/>
                <a:cs typeface="Trebuchet MS"/>
              </a:rPr>
              <a:t>mm</a:t>
            </a:r>
            <a:r>
              <a:rPr sz="9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900" spc="-30" dirty="0">
                <a:solidFill>
                  <a:srgbClr val="595959"/>
                </a:solidFill>
                <a:latin typeface="Trebuchet MS"/>
                <a:cs typeface="Trebuchet MS"/>
              </a:rPr>
              <a:t>S/27</a:t>
            </a:r>
            <a:r>
              <a:rPr sz="900" spc="-7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900" spc="-25" dirty="0">
                <a:solidFill>
                  <a:srgbClr val="595959"/>
                </a:solidFill>
                <a:latin typeface="Trebuchet MS"/>
                <a:cs typeface="Trebuchet MS"/>
              </a:rPr>
              <a:t>mm</a:t>
            </a:r>
            <a:r>
              <a:rPr sz="9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900" spc="-30" dirty="0">
                <a:solidFill>
                  <a:srgbClr val="595959"/>
                </a:solidFill>
                <a:latin typeface="Trebuchet MS"/>
                <a:cs typeface="Trebuchet MS"/>
              </a:rPr>
              <a:t>S/25</a:t>
            </a:r>
            <a:r>
              <a:rPr sz="900" spc="-7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900" spc="-25" dirty="0">
                <a:solidFill>
                  <a:srgbClr val="595959"/>
                </a:solidFill>
                <a:latin typeface="Trebuchet MS"/>
                <a:cs typeface="Trebuchet MS"/>
              </a:rPr>
              <a:t>mm</a:t>
            </a:r>
            <a:r>
              <a:rPr sz="9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900" spc="-30" dirty="0">
                <a:solidFill>
                  <a:srgbClr val="595959"/>
                </a:solidFill>
                <a:latin typeface="Trebuchet MS"/>
                <a:cs typeface="Trebuchet MS"/>
              </a:rPr>
              <a:t>S/63</a:t>
            </a:r>
            <a:r>
              <a:rPr sz="900" spc="-7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900" spc="-25" dirty="0">
                <a:solidFill>
                  <a:srgbClr val="595959"/>
                </a:solidFill>
                <a:latin typeface="Trebuchet MS"/>
                <a:cs typeface="Trebuchet MS"/>
              </a:rPr>
              <a:t>mm</a:t>
            </a:r>
            <a:r>
              <a:rPr sz="9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900" spc="-30" dirty="0">
                <a:solidFill>
                  <a:srgbClr val="595959"/>
                </a:solidFill>
                <a:latin typeface="Trebuchet MS"/>
                <a:cs typeface="Trebuchet MS"/>
              </a:rPr>
              <a:t>S/39</a:t>
            </a:r>
            <a:r>
              <a:rPr sz="900" spc="-7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900" spc="-25" dirty="0">
                <a:solidFill>
                  <a:srgbClr val="595959"/>
                </a:solidFill>
                <a:latin typeface="Trebuchet MS"/>
                <a:cs typeface="Trebuchet MS"/>
              </a:rPr>
              <a:t>mm</a:t>
            </a:r>
            <a:r>
              <a:rPr sz="9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900" spc="-40" dirty="0">
                <a:solidFill>
                  <a:srgbClr val="FF0000"/>
                </a:solidFill>
                <a:latin typeface="Trebuchet MS"/>
                <a:cs typeface="Trebuchet MS"/>
              </a:rPr>
              <a:t>S/-</a:t>
            </a:r>
            <a:r>
              <a:rPr sz="900" dirty="0">
                <a:solidFill>
                  <a:srgbClr val="FF0000"/>
                </a:solidFill>
                <a:latin typeface="Trebuchet MS"/>
                <a:cs typeface="Trebuchet MS"/>
              </a:rPr>
              <a:t>3</a:t>
            </a:r>
            <a:r>
              <a:rPr sz="900" spc="-9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900" spc="-25" dirty="0">
                <a:solidFill>
                  <a:srgbClr val="FF0000"/>
                </a:solidFill>
                <a:latin typeface="Trebuchet MS"/>
                <a:cs typeface="Trebuchet MS"/>
              </a:rPr>
              <a:t>mm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7138909" y="4217352"/>
            <a:ext cx="2164715" cy="16510"/>
            <a:chOff x="7138909" y="4217352"/>
            <a:chExt cx="2164715" cy="16510"/>
          </a:xfrm>
        </p:grpSpPr>
        <p:sp>
          <p:nvSpPr>
            <p:cNvPr id="58" name="object 58"/>
            <p:cNvSpPr/>
            <p:nvPr/>
          </p:nvSpPr>
          <p:spPr>
            <a:xfrm>
              <a:off x="7138909" y="4225483"/>
              <a:ext cx="487680" cy="0"/>
            </a:xfrm>
            <a:custGeom>
              <a:avLst/>
              <a:gdLst/>
              <a:ahLst/>
              <a:cxnLst/>
              <a:rect l="l" t="t" r="r" b="b"/>
              <a:pathLst>
                <a:path w="487679">
                  <a:moveTo>
                    <a:pt x="0" y="0"/>
                  </a:moveTo>
                  <a:lnTo>
                    <a:pt x="487560" y="0"/>
                  </a:lnTo>
                </a:path>
              </a:pathLst>
            </a:custGeom>
            <a:ln w="16263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7955008" y="4225483"/>
              <a:ext cx="487680" cy="0"/>
            </a:xfrm>
            <a:custGeom>
              <a:avLst/>
              <a:gdLst/>
              <a:ahLst/>
              <a:cxnLst/>
              <a:rect l="l" t="t" r="r" b="b"/>
              <a:pathLst>
                <a:path w="487679">
                  <a:moveTo>
                    <a:pt x="0" y="0"/>
                  </a:moveTo>
                  <a:lnTo>
                    <a:pt x="487560" y="0"/>
                  </a:lnTo>
                </a:path>
              </a:pathLst>
            </a:custGeom>
            <a:ln w="16263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8815575" y="4225483"/>
              <a:ext cx="487680" cy="0"/>
            </a:xfrm>
            <a:custGeom>
              <a:avLst/>
              <a:gdLst/>
              <a:ahLst/>
              <a:cxnLst/>
              <a:rect l="l" t="t" r="r" b="b"/>
              <a:pathLst>
                <a:path w="487679">
                  <a:moveTo>
                    <a:pt x="0" y="0"/>
                  </a:moveTo>
                  <a:lnTo>
                    <a:pt x="487560" y="0"/>
                  </a:lnTo>
                </a:path>
              </a:pathLst>
            </a:custGeom>
            <a:ln w="16263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1" name="object 61"/>
          <p:cNvSpPr txBox="1"/>
          <p:nvPr/>
        </p:nvSpPr>
        <p:spPr>
          <a:xfrm>
            <a:off x="7094245" y="3565591"/>
            <a:ext cx="2408555" cy="64071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ct val="101400"/>
              </a:lnSpc>
              <a:spcBef>
                <a:spcPts val="85"/>
              </a:spcBef>
            </a:pPr>
            <a:r>
              <a:rPr sz="700" b="1" spc="-10" dirty="0">
                <a:solidFill>
                  <a:srgbClr val="595959"/>
                </a:solidFill>
                <a:latin typeface="Trebuchet MS"/>
                <a:cs typeface="Trebuchet MS"/>
              </a:rPr>
              <a:t>El</a:t>
            </a:r>
            <a:r>
              <a:rPr sz="700" b="1" spc="-5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35" dirty="0">
                <a:solidFill>
                  <a:srgbClr val="595959"/>
                </a:solidFill>
                <a:latin typeface="Trebuchet MS"/>
                <a:cs typeface="Trebuchet MS"/>
              </a:rPr>
              <a:t>cierre</a:t>
            </a:r>
            <a:r>
              <a:rPr sz="700" b="1" spc="-4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20" dirty="0">
                <a:solidFill>
                  <a:srgbClr val="595959"/>
                </a:solidFill>
                <a:latin typeface="Trebuchet MS"/>
                <a:cs typeface="Trebuchet MS"/>
              </a:rPr>
              <a:t>del</a:t>
            </a:r>
            <a:r>
              <a:rPr sz="700" b="1" spc="-5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10" dirty="0">
                <a:solidFill>
                  <a:srgbClr val="595959"/>
                </a:solidFill>
                <a:latin typeface="Trebuchet MS"/>
                <a:cs typeface="Trebuchet MS"/>
              </a:rPr>
              <a:t>ciclo</a:t>
            </a:r>
            <a:r>
              <a:rPr sz="700" b="1" spc="-4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20" dirty="0">
                <a:solidFill>
                  <a:srgbClr val="595959"/>
                </a:solidFill>
                <a:latin typeface="Trebuchet MS"/>
                <a:cs typeface="Trebuchet MS"/>
              </a:rPr>
              <a:t>de</a:t>
            </a:r>
            <a:r>
              <a:rPr sz="700" b="1" spc="-5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25" dirty="0">
                <a:solidFill>
                  <a:srgbClr val="595959"/>
                </a:solidFill>
                <a:latin typeface="Trebuchet MS"/>
                <a:cs typeface="Trebuchet MS"/>
              </a:rPr>
              <a:t>sobreoferta</a:t>
            </a:r>
            <a:r>
              <a:rPr sz="700" b="1" spc="-5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25" dirty="0">
                <a:solidFill>
                  <a:srgbClr val="595959"/>
                </a:solidFill>
                <a:latin typeface="Trebuchet MS"/>
                <a:cs typeface="Trebuchet MS"/>
              </a:rPr>
              <a:t>llevó</a:t>
            </a:r>
            <a:r>
              <a:rPr sz="700" b="1" spc="-5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dirty="0">
                <a:solidFill>
                  <a:srgbClr val="595959"/>
                </a:solidFill>
                <a:latin typeface="Trebuchet MS"/>
                <a:cs typeface="Trebuchet MS"/>
              </a:rPr>
              <a:t>a</a:t>
            </a:r>
            <a:r>
              <a:rPr sz="700" b="1" spc="-6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dirty="0">
                <a:solidFill>
                  <a:srgbClr val="595959"/>
                </a:solidFill>
                <a:latin typeface="Trebuchet MS"/>
                <a:cs typeface="Trebuchet MS"/>
              </a:rPr>
              <a:t>los</a:t>
            </a:r>
            <a:r>
              <a:rPr sz="700" b="1" spc="-5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20" dirty="0">
                <a:solidFill>
                  <a:srgbClr val="595959"/>
                </a:solidFill>
                <a:latin typeface="Trebuchet MS"/>
                <a:cs typeface="Trebuchet MS"/>
              </a:rPr>
              <a:t>generadores</a:t>
            </a:r>
            <a:r>
              <a:rPr sz="700" b="1" spc="-5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50" dirty="0">
                <a:solidFill>
                  <a:srgbClr val="595959"/>
                </a:solidFill>
                <a:latin typeface="Trebuchet MS"/>
                <a:cs typeface="Trebuchet MS"/>
              </a:rPr>
              <a:t>a</a:t>
            </a:r>
            <a:r>
              <a:rPr sz="700" b="1" spc="50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25" dirty="0">
                <a:solidFill>
                  <a:srgbClr val="595959"/>
                </a:solidFill>
                <a:latin typeface="Trebuchet MS"/>
                <a:cs typeface="Trebuchet MS"/>
              </a:rPr>
              <a:t>modificar</a:t>
            </a:r>
            <a:r>
              <a:rPr sz="700" b="1" spc="-1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dirty="0">
                <a:solidFill>
                  <a:srgbClr val="595959"/>
                </a:solidFill>
                <a:latin typeface="Trebuchet MS"/>
                <a:cs typeface="Trebuchet MS"/>
              </a:rPr>
              <a:t>su</a:t>
            </a:r>
            <a:r>
              <a:rPr sz="700" b="1" spc="-2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20" dirty="0">
                <a:solidFill>
                  <a:srgbClr val="595959"/>
                </a:solidFill>
                <a:latin typeface="Trebuchet MS"/>
                <a:cs typeface="Trebuchet MS"/>
              </a:rPr>
              <a:t>exposición</a:t>
            </a:r>
            <a:r>
              <a:rPr sz="700" b="1" spc="-25" dirty="0">
                <a:solidFill>
                  <a:srgbClr val="595959"/>
                </a:solidFill>
                <a:latin typeface="Trebuchet MS"/>
                <a:cs typeface="Trebuchet MS"/>
              </a:rPr>
              <a:t> comercial,</a:t>
            </a:r>
            <a:r>
              <a:rPr sz="700" b="1" spc="-2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25" dirty="0">
                <a:solidFill>
                  <a:srgbClr val="595959"/>
                </a:solidFill>
                <a:latin typeface="Trebuchet MS"/>
                <a:cs typeface="Trebuchet MS"/>
              </a:rPr>
              <a:t>alineando</a:t>
            </a:r>
            <a:r>
              <a:rPr sz="700" b="1" spc="-2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dirty="0">
                <a:solidFill>
                  <a:srgbClr val="595959"/>
                </a:solidFill>
                <a:latin typeface="Trebuchet MS"/>
                <a:cs typeface="Trebuchet MS"/>
              </a:rPr>
              <a:t>las</a:t>
            </a:r>
            <a:r>
              <a:rPr sz="700" b="1" spc="-2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20" dirty="0">
                <a:solidFill>
                  <a:srgbClr val="595959"/>
                </a:solidFill>
                <a:latin typeface="Trebuchet MS"/>
                <a:cs typeface="Trebuchet MS"/>
              </a:rPr>
              <a:t>ventas</a:t>
            </a:r>
            <a:r>
              <a:rPr sz="700" b="1" spc="-25" dirty="0">
                <a:solidFill>
                  <a:srgbClr val="595959"/>
                </a:solidFill>
                <a:latin typeface="Trebuchet MS"/>
                <a:cs typeface="Trebuchet MS"/>
              </a:rPr>
              <a:t> con</a:t>
            </a:r>
            <a:r>
              <a:rPr sz="700" b="1" dirty="0">
                <a:solidFill>
                  <a:srgbClr val="595959"/>
                </a:solidFill>
                <a:latin typeface="Trebuchet MS"/>
                <a:cs typeface="Trebuchet MS"/>
              </a:rPr>
              <a:t> su</a:t>
            </a:r>
            <a:r>
              <a:rPr sz="700" b="1" spc="-3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25" dirty="0">
                <a:solidFill>
                  <a:srgbClr val="595959"/>
                </a:solidFill>
                <a:latin typeface="Trebuchet MS"/>
                <a:cs typeface="Trebuchet MS"/>
              </a:rPr>
              <a:t>producción</a:t>
            </a:r>
            <a:r>
              <a:rPr sz="700" b="1" spc="-3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30" dirty="0">
                <a:solidFill>
                  <a:srgbClr val="595959"/>
                </a:solidFill>
                <a:latin typeface="Trebuchet MS"/>
                <a:cs typeface="Trebuchet MS"/>
              </a:rPr>
              <a:t>efectiva</a:t>
            </a:r>
            <a:r>
              <a:rPr sz="700" b="1" spc="-4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25" dirty="0">
                <a:solidFill>
                  <a:srgbClr val="595959"/>
                </a:solidFill>
                <a:latin typeface="Trebuchet MS"/>
                <a:cs typeface="Trebuchet MS"/>
              </a:rPr>
              <a:t>para</a:t>
            </a:r>
            <a:r>
              <a:rPr sz="700" b="1" spc="-4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30" dirty="0">
                <a:solidFill>
                  <a:srgbClr val="595959"/>
                </a:solidFill>
                <a:latin typeface="Trebuchet MS"/>
                <a:cs typeface="Trebuchet MS"/>
              </a:rPr>
              <a:t>mitigar</a:t>
            </a:r>
            <a:r>
              <a:rPr sz="700" b="1" spc="-2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10" dirty="0">
                <a:solidFill>
                  <a:srgbClr val="595959"/>
                </a:solidFill>
                <a:latin typeface="Trebuchet MS"/>
                <a:cs typeface="Trebuchet MS"/>
              </a:rPr>
              <a:t>riesgos</a:t>
            </a:r>
            <a:r>
              <a:rPr sz="700" b="1" spc="-3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20" dirty="0">
                <a:solidFill>
                  <a:srgbClr val="595959"/>
                </a:solidFill>
                <a:latin typeface="Trebuchet MS"/>
                <a:cs typeface="Trebuchet MS"/>
              </a:rPr>
              <a:t>de</a:t>
            </a:r>
            <a:r>
              <a:rPr sz="700" b="1" spc="-3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b="1" spc="-10" dirty="0">
                <a:solidFill>
                  <a:srgbClr val="595959"/>
                </a:solidFill>
                <a:latin typeface="Trebuchet MS"/>
                <a:cs typeface="Trebuchet MS"/>
              </a:rPr>
              <a:t>cobertura.</a:t>
            </a:r>
            <a:endParaRPr sz="7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05"/>
              </a:spcBef>
            </a:pPr>
            <a:endParaRPr sz="700">
              <a:latin typeface="Trebuchet MS"/>
              <a:cs typeface="Trebuchet MS"/>
            </a:endParaRPr>
          </a:p>
          <a:p>
            <a:pPr marL="73660">
              <a:lnSpc>
                <a:spcPct val="100000"/>
              </a:lnSpc>
              <a:tabLst>
                <a:tab pos="889635" algn="l"/>
                <a:tab pos="1750695" algn="l"/>
              </a:tabLst>
            </a:pPr>
            <a:r>
              <a:rPr sz="900" spc="-40" dirty="0">
                <a:solidFill>
                  <a:srgbClr val="FF0000"/>
                </a:solidFill>
                <a:latin typeface="Trebuchet MS"/>
                <a:cs typeface="Trebuchet MS"/>
              </a:rPr>
              <a:t>S/-</a:t>
            </a:r>
            <a:r>
              <a:rPr sz="900" dirty="0">
                <a:solidFill>
                  <a:srgbClr val="FF0000"/>
                </a:solidFill>
                <a:latin typeface="Trebuchet MS"/>
                <a:cs typeface="Trebuchet MS"/>
              </a:rPr>
              <a:t>150</a:t>
            </a:r>
            <a:r>
              <a:rPr sz="900" spc="-9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900" spc="-25" dirty="0">
                <a:solidFill>
                  <a:srgbClr val="FF0000"/>
                </a:solidFill>
                <a:latin typeface="Trebuchet MS"/>
                <a:cs typeface="Trebuchet MS"/>
              </a:rPr>
              <a:t>mm</a:t>
            </a:r>
            <a:r>
              <a:rPr sz="900" dirty="0">
                <a:solidFill>
                  <a:srgbClr val="FF0000"/>
                </a:solidFill>
                <a:latin typeface="Trebuchet MS"/>
                <a:cs typeface="Trebuchet MS"/>
              </a:rPr>
              <a:t>	</a:t>
            </a:r>
            <a:r>
              <a:rPr sz="900" spc="-40" dirty="0">
                <a:solidFill>
                  <a:srgbClr val="FF0000"/>
                </a:solidFill>
                <a:latin typeface="Trebuchet MS"/>
                <a:cs typeface="Trebuchet MS"/>
              </a:rPr>
              <a:t>S/-</a:t>
            </a:r>
            <a:r>
              <a:rPr sz="900" dirty="0">
                <a:solidFill>
                  <a:srgbClr val="FF0000"/>
                </a:solidFill>
                <a:latin typeface="Trebuchet MS"/>
                <a:cs typeface="Trebuchet MS"/>
              </a:rPr>
              <a:t>597</a:t>
            </a:r>
            <a:r>
              <a:rPr sz="900" spc="-9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900" spc="-25" dirty="0">
                <a:solidFill>
                  <a:srgbClr val="FF0000"/>
                </a:solidFill>
                <a:latin typeface="Trebuchet MS"/>
                <a:cs typeface="Trebuchet MS"/>
              </a:rPr>
              <a:t>mm</a:t>
            </a:r>
            <a:r>
              <a:rPr sz="900" dirty="0">
                <a:solidFill>
                  <a:srgbClr val="FF0000"/>
                </a:solidFill>
                <a:latin typeface="Trebuchet MS"/>
                <a:cs typeface="Trebuchet MS"/>
              </a:rPr>
              <a:t>	</a:t>
            </a:r>
            <a:r>
              <a:rPr sz="900" spc="-40" dirty="0">
                <a:solidFill>
                  <a:srgbClr val="FF0000"/>
                </a:solidFill>
                <a:latin typeface="Trebuchet MS"/>
                <a:cs typeface="Trebuchet MS"/>
              </a:rPr>
              <a:t>S/-</a:t>
            </a:r>
            <a:r>
              <a:rPr sz="900" dirty="0">
                <a:solidFill>
                  <a:srgbClr val="FF0000"/>
                </a:solidFill>
                <a:latin typeface="Trebuchet MS"/>
                <a:cs typeface="Trebuchet MS"/>
              </a:rPr>
              <a:t>229</a:t>
            </a:r>
            <a:r>
              <a:rPr sz="900" spc="-9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900" spc="-25" dirty="0">
                <a:solidFill>
                  <a:srgbClr val="FF0000"/>
                </a:solidFill>
                <a:latin typeface="Trebuchet MS"/>
                <a:cs typeface="Trebuchet MS"/>
              </a:rPr>
              <a:t>mm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62" name="object 6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61925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spc="-25" dirty="0"/>
              <a:t>12</a:t>
            </a:fld>
            <a:endParaRPr spc="-2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700" y="1667717"/>
            <a:ext cx="9385547" cy="3903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81679" y="985611"/>
            <a:ext cx="1427213" cy="534864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960481" y="1945104"/>
            <a:ext cx="8499475" cy="147320"/>
            <a:chOff x="960481" y="1945104"/>
            <a:chExt cx="8499475" cy="147320"/>
          </a:xfrm>
        </p:grpSpPr>
        <p:sp>
          <p:nvSpPr>
            <p:cNvPr id="5" name="object 5"/>
            <p:cNvSpPr/>
            <p:nvPr/>
          </p:nvSpPr>
          <p:spPr>
            <a:xfrm>
              <a:off x="960481" y="2005929"/>
              <a:ext cx="8499475" cy="81915"/>
            </a:xfrm>
            <a:custGeom>
              <a:avLst/>
              <a:gdLst/>
              <a:ahLst/>
              <a:cxnLst/>
              <a:rect l="l" t="t" r="r" b="b"/>
              <a:pathLst>
                <a:path w="8499475" h="81914">
                  <a:moveTo>
                    <a:pt x="40629" y="0"/>
                  </a:moveTo>
                  <a:lnTo>
                    <a:pt x="24814" y="3195"/>
                  </a:lnTo>
                  <a:lnTo>
                    <a:pt x="11899" y="11908"/>
                  </a:lnTo>
                  <a:lnTo>
                    <a:pt x="3192" y="24831"/>
                  </a:lnTo>
                  <a:lnTo>
                    <a:pt x="0" y="40657"/>
                  </a:lnTo>
                  <a:lnTo>
                    <a:pt x="3193" y="56483"/>
                  </a:lnTo>
                  <a:lnTo>
                    <a:pt x="11901" y="69407"/>
                  </a:lnTo>
                  <a:lnTo>
                    <a:pt x="24821" y="78120"/>
                  </a:lnTo>
                  <a:lnTo>
                    <a:pt x="40636" y="81315"/>
                  </a:lnTo>
                  <a:lnTo>
                    <a:pt x="56438" y="78120"/>
                  </a:lnTo>
                  <a:lnTo>
                    <a:pt x="69358" y="69407"/>
                  </a:lnTo>
                  <a:lnTo>
                    <a:pt x="78066" y="56483"/>
                  </a:lnTo>
                  <a:lnTo>
                    <a:pt x="78525" y="54209"/>
                  </a:lnTo>
                  <a:lnTo>
                    <a:pt x="33150" y="54209"/>
                  </a:lnTo>
                  <a:lnTo>
                    <a:pt x="27087" y="48143"/>
                  </a:lnTo>
                  <a:lnTo>
                    <a:pt x="27086" y="33173"/>
                  </a:lnTo>
                  <a:lnTo>
                    <a:pt x="33148" y="27105"/>
                  </a:lnTo>
                  <a:lnTo>
                    <a:pt x="78525" y="27105"/>
                  </a:lnTo>
                  <a:lnTo>
                    <a:pt x="78067" y="24831"/>
                  </a:lnTo>
                  <a:lnTo>
                    <a:pt x="69359" y="11908"/>
                  </a:lnTo>
                  <a:lnTo>
                    <a:pt x="56444" y="3195"/>
                  </a:lnTo>
                  <a:lnTo>
                    <a:pt x="40629" y="0"/>
                  </a:lnTo>
                  <a:close/>
                </a:path>
                <a:path w="8499475" h="81914">
                  <a:moveTo>
                    <a:pt x="8458850" y="0"/>
                  </a:moveTo>
                  <a:lnTo>
                    <a:pt x="8443035" y="3195"/>
                  </a:lnTo>
                  <a:lnTo>
                    <a:pt x="8430120" y="11908"/>
                  </a:lnTo>
                  <a:lnTo>
                    <a:pt x="8421412" y="24831"/>
                  </a:lnTo>
                  <a:lnTo>
                    <a:pt x="8418219" y="40657"/>
                  </a:lnTo>
                  <a:lnTo>
                    <a:pt x="8421412" y="56483"/>
                  </a:lnTo>
                  <a:lnTo>
                    <a:pt x="8430120" y="69407"/>
                  </a:lnTo>
                  <a:lnTo>
                    <a:pt x="8443035" y="78120"/>
                  </a:lnTo>
                  <a:lnTo>
                    <a:pt x="8458850" y="81315"/>
                  </a:lnTo>
                  <a:lnTo>
                    <a:pt x="8474665" y="78120"/>
                  </a:lnTo>
                  <a:lnTo>
                    <a:pt x="8487580" y="69407"/>
                  </a:lnTo>
                  <a:lnTo>
                    <a:pt x="8496287" y="56483"/>
                  </a:lnTo>
                  <a:lnTo>
                    <a:pt x="8496746" y="54209"/>
                  </a:lnTo>
                  <a:lnTo>
                    <a:pt x="8466330" y="54209"/>
                  </a:lnTo>
                  <a:lnTo>
                    <a:pt x="8472393" y="48143"/>
                  </a:lnTo>
                  <a:lnTo>
                    <a:pt x="8472393" y="33173"/>
                  </a:lnTo>
                  <a:lnTo>
                    <a:pt x="8466330" y="27105"/>
                  </a:lnTo>
                  <a:lnTo>
                    <a:pt x="8496746" y="27105"/>
                  </a:lnTo>
                  <a:lnTo>
                    <a:pt x="8496287" y="24831"/>
                  </a:lnTo>
                  <a:lnTo>
                    <a:pt x="8487580" y="11908"/>
                  </a:lnTo>
                  <a:lnTo>
                    <a:pt x="8474665" y="3195"/>
                  </a:lnTo>
                  <a:lnTo>
                    <a:pt x="8458850" y="0"/>
                  </a:lnTo>
                  <a:close/>
                </a:path>
                <a:path w="8499475" h="81914">
                  <a:moveTo>
                    <a:pt x="78525" y="27105"/>
                  </a:moveTo>
                  <a:lnTo>
                    <a:pt x="33148" y="27105"/>
                  </a:lnTo>
                  <a:lnTo>
                    <a:pt x="27086" y="33173"/>
                  </a:lnTo>
                  <a:lnTo>
                    <a:pt x="27087" y="48143"/>
                  </a:lnTo>
                  <a:lnTo>
                    <a:pt x="33150" y="54209"/>
                  </a:lnTo>
                  <a:lnTo>
                    <a:pt x="78525" y="54209"/>
                  </a:lnTo>
                  <a:lnTo>
                    <a:pt x="81259" y="40657"/>
                  </a:lnTo>
                  <a:lnTo>
                    <a:pt x="78525" y="27105"/>
                  </a:lnTo>
                  <a:close/>
                </a:path>
                <a:path w="8499475" h="81914">
                  <a:moveTo>
                    <a:pt x="8420953" y="27105"/>
                  </a:moveTo>
                  <a:lnTo>
                    <a:pt x="78525" y="27105"/>
                  </a:lnTo>
                  <a:lnTo>
                    <a:pt x="81259" y="40657"/>
                  </a:lnTo>
                  <a:lnTo>
                    <a:pt x="78525" y="54209"/>
                  </a:lnTo>
                  <a:lnTo>
                    <a:pt x="8420953" y="54209"/>
                  </a:lnTo>
                  <a:lnTo>
                    <a:pt x="8418219" y="40657"/>
                  </a:lnTo>
                  <a:lnTo>
                    <a:pt x="8420953" y="27105"/>
                  </a:lnTo>
                  <a:close/>
                </a:path>
                <a:path w="8499475" h="81914">
                  <a:moveTo>
                    <a:pt x="8496746" y="27105"/>
                  </a:moveTo>
                  <a:lnTo>
                    <a:pt x="8466330" y="27105"/>
                  </a:lnTo>
                  <a:lnTo>
                    <a:pt x="8472393" y="33173"/>
                  </a:lnTo>
                  <a:lnTo>
                    <a:pt x="8472393" y="48143"/>
                  </a:lnTo>
                  <a:lnTo>
                    <a:pt x="8466330" y="54209"/>
                  </a:lnTo>
                  <a:lnTo>
                    <a:pt x="8496746" y="54209"/>
                  </a:lnTo>
                  <a:lnTo>
                    <a:pt x="8499480" y="40657"/>
                  </a:lnTo>
                  <a:lnTo>
                    <a:pt x="8496746" y="27105"/>
                  </a:lnTo>
                  <a:close/>
                </a:path>
              </a:pathLst>
            </a:custGeom>
            <a:solidFill>
              <a:srgbClr val="00D0C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530724" y="1945104"/>
              <a:ext cx="3593465" cy="147320"/>
            </a:xfrm>
            <a:custGeom>
              <a:avLst/>
              <a:gdLst/>
              <a:ahLst/>
              <a:cxnLst/>
              <a:rect l="l" t="t" r="r" b="b"/>
              <a:pathLst>
                <a:path w="3593465" h="147319">
                  <a:moveTo>
                    <a:pt x="3593362" y="0"/>
                  </a:moveTo>
                  <a:lnTo>
                    <a:pt x="0" y="0"/>
                  </a:lnTo>
                  <a:lnTo>
                    <a:pt x="0" y="147087"/>
                  </a:lnTo>
                  <a:lnTo>
                    <a:pt x="3593362" y="147087"/>
                  </a:lnTo>
                  <a:lnTo>
                    <a:pt x="359336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843783" y="1930313"/>
            <a:ext cx="8386445" cy="1279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8257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Registro</a:t>
            </a:r>
            <a:r>
              <a:rPr sz="1000" b="1" spc="5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sz="1000" b="1" spc="4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entrega</a:t>
            </a:r>
            <a:r>
              <a:rPr sz="1000" b="1" spc="4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y</a:t>
            </a:r>
            <a:r>
              <a:rPr sz="1000" b="1" spc="4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retiros</a:t>
            </a:r>
            <a:r>
              <a:rPr sz="1000" b="1" spc="4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sz="1000" b="1" spc="4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energía</a:t>
            </a:r>
            <a:r>
              <a:rPr sz="1000" b="1" spc="4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sz="1000" b="1" spc="4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595959"/>
                </a:solidFill>
                <a:latin typeface="Arial"/>
                <a:cs typeface="Arial"/>
              </a:rPr>
              <a:t>Electroperú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95"/>
              </a:spcBef>
            </a:pPr>
            <a:endParaRPr sz="1000">
              <a:latin typeface="Arial"/>
              <a:cs typeface="Arial"/>
            </a:endParaRPr>
          </a:p>
          <a:p>
            <a:pPr marL="255904" indent="-243204">
              <a:lnSpc>
                <a:spcPct val="100000"/>
              </a:lnSpc>
              <a:buClr>
                <a:srgbClr val="00D0CB"/>
              </a:buClr>
              <a:buSzPct val="140000"/>
              <a:buFont typeface="Wingdings"/>
              <a:buChar char=""/>
              <a:tabLst>
                <a:tab pos="255904" algn="l"/>
              </a:tabLst>
            </a:pPr>
            <a:r>
              <a:rPr sz="1000" spc="-35" dirty="0">
                <a:latin typeface="Trebuchet MS"/>
                <a:cs typeface="Trebuchet MS"/>
              </a:rPr>
              <a:t>Entre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2015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45" dirty="0">
                <a:latin typeface="Trebuchet MS"/>
                <a:cs typeface="Trebuchet MS"/>
              </a:rPr>
              <a:t>y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2020,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Electroperú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mantuvo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niveles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30" dirty="0">
                <a:latin typeface="Trebuchet MS"/>
                <a:cs typeface="Trebuchet MS"/>
              </a:rPr>
              <a:t>entrega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superiores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a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65" dirty="0">
                <a:latin typeface="Trebuchet MS"/>
                <a:cs typeface="Trebuchet MS"/>
              </a:rPr>
              <a:t>sus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30" dirty="0">
                <a:latin typeface="Trebuchet MS"/>
                <a:cs typeface="Trebuchet MS"/>
              </a:rPr>
              <a:t>retiros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energía.</a:t>
            </a:r>
            <a:endParaRPr sz="1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35"/>
              </a:spcBef>
              <a:buClr>
                <a:srgbClr val="00D0CB"/>
              </a:buClr>
              <a:buFont typeface="Wingdings"/>
              <a:buChar char=""/>
            </a:pPr>
            <a:endParaRPr sz="1000">
              <a:latin typeface="Trebuchet MS"/>
              <a:cs typeface="Trebuchet MS"/>
            </a:endParaRPr>
          </a:p>
          <a:p>
            <a:pPr marL="255904" indent="-243204">
              <a:lnSpc>
                <a:spcPct val="100000"/>
              </a:lnSpc>
              <a:buClr>
                <a:srgbClr val="00D0CB"/>
              </a:buClr>
              <a:buSzPct val="140000"/>
              <a:buFont typeface="Wingdings"/>
              <a:buChar char=""/>
              <a:tabLst>
                <a:tab pos="255904" algn="l"/>
              </a:tabLst>
            </a:pPr>
            <a:r>
              <a:rPr sz="1000" dirty="0">
                <a:latin typeface="Trebuchet MS"/>
                <a:cs typeface="Trebuchet MS"/>
              </a:rPr>
              <a:t>A</a:t>
            </a:r>
            <a:r>
              <a:rPr sz="1000" spc="-40" dirty="0">
                <a:latin typeface="Trebuchet MS"/>
                <a:cs typeface="Trebuchet MS"/>
              </a:rPr>
              <a:t> partir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2021,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esta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tendencia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se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50" dirty="0">
                <a:latin typeface="Trebuchet MS"/>
                <a:cs typeface="Trebuchet MS"/>
              </a:rPr>
              <a:t>revierte: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las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entregas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30" dirty="0">
                <a:latin typeface="Trebuchet MS"/>
                <a:cs typeface="Trebuchet MS"/>
              </a:rPr>
              <a:t>energía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comienzan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a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descender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mientras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los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30" dirty="0">
                <a:latin typeface="Trebuchet MS"/>
                <a:cs typeface="Trebuchet MS"/>
              </a:rPr>
              <a:t>retiros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aumentan.</a:t>
            </a:r>
            <a:endParaRPr sz="1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00D0CB"/>
              </a:buClr>
              <a:buFont typeface="Wingdings"/>
              <a:buChar char=""/>
            </a:pPr>
            <a:endParaRPr sz="1000">
              <a:latin typeface="Trebuchet MS"/>
              <a:cs typeface="Trebuchet MS"/>
            </a:endParaRPr>
          </a:p>
          <a:p>
            <a:pPr marL="255904" indent="-243204">
              <a:lnSpc>
                <a:spcPct val="100000"/>
              </a:lnSpc>
              <a:buClr>
                <a:srgbClr val="00D0CB"/>
              </a:buClr>
              <a:buSzPct val="140000"/>
              <a:buFont typeface="Wingdings"/>
              <a:buChar char=""/>
              <a:tabLst>
                <a:tab pos="255904" algn="l"/>
              </a:tabLst>
            </a:pPr>
            <a:r>
              <a:rPr sz="1000" dirty="0">
                <a:latin typeface="Trebuchet MS"/>
                <a:cs typeface="Trebuchet MS"/>
              </a:rPr>
              <a:t>En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35" dirty="0">
                <a:latin typeface="Trebuchet MS"/>
                <a:cs typeface="Trebuchet MS"/>
              </a:rPr>
              <a:t>el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2024,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se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30" dirty="0">
                <a:latin typeface="Trebuchet MS"/>
                <a:cs typeface="Trebuchet MS"/>
              </a:rPr>
              <a:t>registran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30" dirty="0">
                <a:latin typeface="Trebuchet MS"/>
                <a:cs typeface="Trebuchet MS"/>
              </a:rPr>
              <a:t>retiros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8,343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30" dirty="0">
                <a:latin typeface="Trebuchet MS"/>
                <a:cs typeface="Trebuchet MS"/>
              </a:rPr>
              <a:t>GW.h,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superando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las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entregas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en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1,439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30" dirty="0">
                <a:latin typeface="Trebuchet MS"/>
                <a:cs typeface="Trebuchet MS"/>
              </a:rPr>
              <a:t>GW.h.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Esto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representa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35" dirty="0">
                <a:latin typeface="Trebuchet MS"/>
                <a:cs typeface="Trebuchet MS"/>
              </a:rPr>
              <a:t>1.2x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veces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más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lo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entregado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al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sistema.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100"/>
              </a:spcBef>
            </a:pPr>
            <a:r>
              <a:rPr sz="2400" spc="-10" dirty="0"/>
              <a:t>Situación</a:t>
            </a:r>
            <a:r>
              <a:rPr sz="2400" spc="-204" dirty="0"/>
              <a:t> </a:t>
            </a:r>
            <a:r>
              <a:rPr sz="2400" spc="-45" dirty="0"/>
              <a:t>en</a:t>
            </a:r>
            <a:r>
              <a:rPr sz="2400" spc="-200" dirty="0"/>
              <a:t> </a:t>
            </a:r>
            <a:r>
              <a:rPr sz="2400" spc="-35" dirty="0"/>
              <a:t>el</a:t>
            </a:r>
            <a:r>
              <a:rPr sz="2400" spc="-200" dirty="0"/>
              <a:t> </a:t>
            </a:r>
            <a:r>
              <a:rPr sz="2400" spc="-20" dirty="0"/>
              <a:t>mercado</a:t>
            </a:r>
            <a:r>
              <a:rPr sz="2400" spc="-204" dirty="0"/>
              <a:t> </a:t>
            </a:r>
            <a:r>
              <a:rPr sz="2400" dirty="0"/>
              <a:t>Spot</a:t>
            </a:r>
            <a:r>
              <a:rPr sz="2400" spc="-195" dirty="0"/>
              <a:t> </a:t>
            </a:r>
            <a:r>
              <a:rPr sz="2400" spc="-25" dirty="0"/>
              <a:t>de</a:t>
            </a:r>
            <a:r>
              <a:rPr sz="2400" spc="-195" dirty="0"/>
              <a:t> </a:t>
            </a:r>
            <a:r>
              <a:rPr sz="2400" spc="-25" dirty="0"/>
              <a:t>ELP</a:t>
            </a:r>
            <a:endParaRPr sz="2400"/>
          </a:p>
        </p:txBody>
      </p:sp>
      <p:grpSp>
        <p:nvGrpSpPr>
          <p:cNvPr id="9" name="object 9"/>
          <p:cNvGrpSpPr/>
          <p:nvPr/>
        </p:nvGrpSpPr>
        <p:grpSpPr>
          <a:xfrm>
            <a:off x="1084308" y="4517340"/>
            <a:ext cx="8416925" cy="1692275"/>
            <a:chOff x="1084308" y="4517340"/>
            <a:chExt cx="8416925" cy="1692275"/>
          </a:xfrm>
        </p:grpSpPr>
        <p:sp>
          <p:nvSpPr>
            <p:cNvPr id="10" name="object 10"/>
            <p:cNvSpPr/>
            <p:nvPr/>
          </p:nvSpPr>
          <p:spPr>
            <a:xfrm>
              <a:off x="1197419" y="4761364"/>
              <a:ext cx="7843520" cy="1444625"/>
            </a:xfrm>
            <a:custGeom>
              <a:avLst/>
              <a:gdLst/>
              <a:ahLst/>
              <a:cxnLst/>
              <a:rect l="l" t="t" r="r" b="b"/>
              <a:pathLst>
                <a:path w="7843520" h="1444625">
                  <a:moveTo>
                    <a:pt x="274345" y="3060"/>
                  </a:moveTo>
                  <a:lnTo>
                    <a:pt x="0" y="3060"/>
                  </a:lnTo>
                  <a:lnTo>
                    <a:pt x="0" y="1444002"/>
                  </a:lnTo>
                  <a:lnTo>
                    <a:pt x="274345" y="1444002"/>
                  </a:lnTo>
                  <a:lnTo>
                    <a:pt x="274345" y="3060"/>
                  </a:lnTo>
                  <a:close/>
                </a:path>
                <a:path w="7843520" h="1444625">
                  <a:moveTo>
                    <a:pt x="1115656" y="106768"/>
                  </a:moveTo>
                  <a:lnTo>
                    <a:pt x="841311" y="106768"/>
                  </a:lnTo>
                  <a:lnTo>
                    <a:pt x="841311" y="1444002"/>
                  </a:lnTo>
                  <a:lnTo>
                    <a:pt x="1115656" y="1444002"/>
                  </a:lnTo>
                  <a:lnTo>
                    <a:pt x="1115656" y="106768"/>
                  </a:lnTo>
                  <a:close/>
                </a:path>
                <a:path w="7843520" h="1444625">
                  <a:moveTo>
                    <a:pt x="1956955" y="48806"/>
                  </a:moveTo>
                  <a:lnTo>
                    <a:pt x="1682623" y="48806"/>
                  </a:lnTo>
                  <a:lnTo>
                    <a:pt x="1682623" y="1444002"/>
                  </a:lnTo>
                  <a:lnTo>
                    <a:pt x="1956955" y="1444002"/>
                  </a:lnTo>
                  <a:lnTo>
                    <a:pt x="1956955" y="48806"/>
                  </a:lnTo>
                  <a:close/>
                </a:path>
                <a:path w="7843520" h="1444625">
                  <a:moveTo>
                    <a:pt x="2798267" y="54914"/>
                  </a:moveTo>
                  <a:lnTo>
                    <a:pt x="2523921" y="54914"/>
                  </a:lnTo>
                  <a:lnTo>
                    <a:pt x="2523921" y="1444002"/>
                  </a:lnTo>
                  <a:lnTo>
                    <a:pt x="2798267" y="1444002"/>
                  </a:lnTo>
                  <a:lnTo>
                    <a:pt x="2798267" y="54914"/>
                  </a:lnTo>
                  <a:close/>
                </a:path>
                <a:path w="7843520" h="1444625">
                  <a:moveTo>
                    <a:pt x="3636530" y="0"/>
                  </a:moveTo>
                  <a:lnTo>
                    <a:pt x="3365233" y="0"/>
                  </a:lnTo>
                  <a:lnTo>
                    <a:pt x="3365233" y="1444002"/>
                  </a:lnTo>
                  <a:lnTo>
                    <a:pt x="3636530" y="1444002"/>
                  </a:lnTo>
                  <a:lnTo>
                    <a:pt x="3636530" y="0"/>
                  </a:lnTo>
                  <a:close/>
                </a:path>
                <a:path w="7843520" h="1444625">
                  <a:moveTo>
                    <a:pt x="4477829" y="39662"/>
                  </a:moveTo>
                  <a:lnTo>
                    <a:pt x="4203496" y="39662"/>
                  </a:lnTo>
                  <a:lnTo>
                    <a:pt x="4203496" y="1444002"/>
                  </a:lnTo>
                  <a:lnTo>
                    <a:pt x="4477829" y="1444002"/>
                  </a:lnTo>
                  <a:lnTo>
                    <a:pt x="4477829" y="39662"/>
                  </a:lnTo>
                  <a:close/>
                </a:path>
                <a:path w="7843520" h="1444625">
                  <a:moveTo>
                    <a:pt x="5319141" y="24409"/>
                  </a:moveTo>
                  <a:lnTo>
                    <a:pt x="5044808" y="24409"/>
                  </a:lnTo>
                  <a:lnTo>
                    <a:pt x="5044808" y="1444002"/>
                  </a:lnTo>
                  <a:lnTo>
                    <a:pt x="5319141" y="1444002"/>
                  </a:lnTo>
                  <a:lnTo>
                    <a:pt x="5319141" y="24409"/>
                  </a:lnTo>
                  <a:close/>
                </a:path>
                <a:path w="7843520" h="1444625">
                  <a:moveTo>
                    <a:pt x="6160452" y="85407"/>
                  </a:moveTo>
                  <a:lnTo>
                    <a:pt x="5886107" y="85407"/>
                  </a:lnTo>
                  <a:lnTo>
                    <a:pt x="5886107" y="1444002"/>
                  </a:lnTo>
                  <a:lnTo>
                    <a:pt x="6160452" y="1444002"/>
                  </a:lnTo>
                  <a:lnTo>
                    <a:pt x="6160452" y="85407"/>
                  </a:lnTo>
                  <a:close/>
                </a:path>
                <a:path w="7843520" h="1444625">
                  <a:moveTo>
                    <a:pt x="7001751" y="198272"/>
                  </a:moveTo>
                  <a:lnTo>
                    <a:pt x="6727418" y="198272"/>
                  </a:lnTo>
                  <a:lnTo>
                    <a:pt x="6727418" y="1444002"/>
                  </a:lnTo>
                  <a:lnTo>
                    <a:pt x="7001751" y="1444002"/>
                  </a:lnTo>
                  <a:lnTo>
                    <a:pt x="7001751" y="198272"/>
                  </a:lnTo>
                  <a:close/>
                </a:path>
                <a:path w="7843520" h="1444625">
                  <a:moveTo>
                    <a:pt x="7843063" y="45758"/>
                  </a:moveTo>
                  <a:lnTo>
                    <a:pt x="7568730" y="45758"/>
                  </a:lnTo>
                  <a:lnTo>
                    <a:pt x="7568730" y="1444002"/>
                  </a:lnTo>
                  <a:lnTo>
                    <a:pt x="7843063" y="1444002"/>
                  </a:lnTo>
                  <a:lnTo>
                    <a:pt x="7843063" y="45758"/>
                  </a:lnTo>
                  <a:close/>
                </a:path>
              </a:pathLst>
            </a:custGeom>
            <a:solidFill>
              <a:srgbClr val="0B76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544916" y="4517346"/>
              <a:ext cx="7843520" cy="1688464"/>
            </a:xfrm>
            <a:custGeom>
              <a:avLst/>
              <a:gdLst/>
              <a:ahLst/>
              <a:cxnLst/>
              <a:rect l="l" t="t" r="r" b="b"/>
              <a:pathLst>
                <a:path w="7843520" h="1688464">
                  <a:moveTo>
                    <a:pt x="274345" y="793076"/>
                  </a:moveTo>
                  <a:lnTo>
                    <a:pt x="0" y="793076"/>
                  </a:lnTo>
                  <a:lnTo>
                    <a:pt x="0" y="1688020"/>
                  </a:lnTo>
                  <a:lnTo>
                    <a:pt x="274345" y="1688020"/>
                  </a:lnTo>
                  <a:lnTo>
                    <a:pt x="274345" y="793076"/>
                  </a:lnTo>
                  <a:close/>
                </a:path>
                <a:path w="7843520" h="1688464">
                  <a:moveTo>
                    <a:pt x="1115656" y="503301"/>
                  </a:moveTo>
                  <a:lnTo>
                    <a:pt x="841311" y="503301"/>
                  </a:lnTo>
                  <a:lnTo>
                    <a:pt x="841311" y="1688020"/>
                  </a:lnTo>
                  <a:lnTo>
                    <a:pt x="1115656" y="1688020"/>
                  </a:lnTo>
                  <a:lnTo>
                    <a:pt x="1115656" y="503301"/>
                  </a:lnTo>
                  <a:close/>
                </a:path>
                <a:path w="7843520" h="1688464">
                  <a:moveTo>
                    <a:pt x="1956955" y="643610"/>
                  </a:moveTo>
                  <a:lnTo>
                    <a:pt x="1682623" y="643610"/>
                  </a:lnTo>
                  <a:lnTo>
                    <a:pt x="1682623" y="1688020"/>
                  </a:lnTo>
                  <a:lnTo>
                    <a:pt x="1956955" y="1688020"/>
                  </a:lnTo>
                  <a:lnTo>
                    <a:pt x="1956955" y="643610"/>
                  </a:lnTo>
                  <a:close/>
                </a:path>
                <a:path w="7843520" h="1688464">
                  <a:moveTo>
                    <a:pt x="2798267" y="661911"/>
                  </a:moveTo>
                  <a:lnTo>
                    <a:pt x="2523921" y="661911"/>
                  </a:lnTo>
                  <a:lnTo>
                    <a:pt x="2523921" y="1688020"/>
                  </a:lnTo>
                  <a:lnTo>
                    <a:pt x="2798267" y="1688020"/>
                  </a:lnTo>
                  <a:lnTo>
                    <a:pt x="2798267" y="661911"/>
                  </a:lnTo>
                  <a:close/>
                </a:path>
                <a:path w="7843520" h="1688464">
                  <a:moveTo>
                    <a:pt x="3639578" y="594804"/>
                  </a:moveTo>
                  <a:lnTo>
                    <a:pt x="3365233" y="594804"/>
                  </a:lnTo>
                  <a:lnTo>
                    <a:pt x="3365233" y="1688020"/>
                  </a:lnTo>
                  <a:lnTo>
                    <a:pt x="3639578" y="1688020"/>
                  </a:lnTo>
                  <a:lnTo>
                    <a:pt x="3639578" y="594804"/>
                  </a:lnTo>
                  <a:close/>
                </a:path>
                <a:path w="7843520" h="1688464">
                  <a:moveTo>
                    <a:pt x="4477829" y="506349"/>
                  </a:moveTo>
                  <a:lnTo>
                    <a:pt x="4206544" y="506349"/>
                  </a:lnTo>
                  <a:lnTo>
                    <a:pt x="4206544" y="1688020"/>
                  </a:lnTo>
                  <a:lnTo>
                    <a:pt x="4477829" y="1688020"/>
                  </a:lnTo>
                  <a:lnTo>
                    <a:pt x="4477829" y="506349"/>
                  </a:lnTo>
                  <a:close/>
                </a:path>
                <a:path w="7843520" h="1688464">
                  <a:moveTo>
                    <a:pt x="5319141" y="179971"/>
                  </a:moveTo>
                  <a:lnTo>
                    <a:pt x="5044795" y="179971"/>
                  </a:lnTo>
                  <a:lnTo>
                    <a:pt x="5044795" y="1688020"/>
                  </a:lnTo>
                  <a:lnTo>
                    <a:pt x="5319141" y="1688020"/>
                  </a:lnTo>
                  <a:lnTo>
                    <a:pt x="5319141" y="179971"/>
                  </a:lnTo>
                  <a:close/>
                </a:path>
                <a:path w="7843520" h="1688464">
                  <a:moveTo>
                    <a:pt x="6160452" y="179971"/>
                  </a:moveTo>
                  <a:lnTo>
                    <a:pt x="5886107" y="179971"/>
                  </a:lnTo>
                  <a:lnTo>
                    <a:pt x="5886107" y="1688020"/>
                  </a:lnTo>
                  <a:lnTo>
                    <a:pt x="6160452" y="1688020"/>
                  </a:lnTo>
                  <a:lnTo>
                    <a:pt x="6160452" y="179971"/>
                  </a:lnTo>
                  <a:close/>
                </a:path>
                <a:path w="7843520" h="1688464">
                  <a:moveTo>
                    <a:pt x="7001751" y="109804"/>
                  </a:moveTo>
                  <a:lnTo>
                    <a:pt x="6727418" y="109804"/>
                  </a:lnTo>
                  <a:lnTo>
                    <a:pt x="6727418" y="1688020"/>
                  </a:lnTo>
                  <a:lnTo>
                    <a:pt x="7001751" y="1688020"/>
                  </a:lnTo>
                  <a:lnTo>
                    <a:pt x="7001751" y="109804"/>
                  </a:lnTo>
                  <a:close/>
                </a:path>
                <a:path w="7843520" h="1688464">
                  <a:moveTo>
                    <a:pt x="7843063" y="0"/>
                  </a:moveTo>
                  <a:lnTo>
                    <a:pt x="7568730" y="0"/>
                  </a:lnTo>
                  <a:lnTo>
                    <a:pt x="7568730" y="1688020"/>
                  </a:lnTo>
                  <a:lnTo>
                    <a:pt x="7843063" y="1688020"/>
                  </a:lnTo>
                  <a:lnTo>
                    <a:pt x="7843063" y="0"/>
                  </a:lnTo>
                  <a:close/>
                </a:path>
              </a:pathLst>
            </a:custGeom>
            <a:solidFill>
              <a:srgbClr val="15AF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088436" y="6205360"/>
              <a:ext cx="8408670" cy="0"/>
            </a:xfrm>
            <a:custGeom>
              <a:avLst/>
              <a:gdLst/>
              <a:ahLst/>
              <a:cxnLst/>
              <a:rect l="l" t="t" r="r" b="b"/>
              <a:pathLst>
                <a:path w="8408670">
                  <a:moveTo>
                    <a:pt x="0" y="0"/>
                  </a:moveTo>
                  <a:lnTo>
                    <a:pt x="8408311" y="0"/>
                  </a:lnTo>
                </a:path>
              </a:pathLst>
            </a:custGeom>
            <a:ln w="813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203377" y="4573962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5" dirty="0">
                <a:solidFill>
                  <a:srgbClr val="0B76A0"/>
                </a:solidFill>
                <a:latin typeface="Trebuchet MS"/>
                <a:cs typeface="Trebuchet MS"/>
              </a:rPr>
              <a:t>7,118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044207" y="4677594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5" dirty="0">
                <a:solidFill>
                  <a:srgbClr val="0B76A0"/>
                </a:solidFill>
                <a:latin typeface="Trebuchet MS"/>
                <a:cs typeface="Trebuchet MS"/>
              </a:rPr>
              <a:t>6,603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885038" y="4619682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75" dirty="0">
                <a:solidFill>
                  <a:srgbClr val="0B76A0"/>
                </a:solidFill>
                <a:latin typeface="Trebuchet MS"/>
                <a:cs typeface="Trebuchet MS"/>
              </a:rPr>
              <a:t>6,8G2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725870" y="4625778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5" dirty="0">
                <a:solidFill>
                  <a:srgbClr val="0B76A0"/>
                </a:solidFill>
                <a:latin typeface="Trebuchet MS"/>
                <a:cs typeface="Trebuchet MS"/>
              </a:rPr>
              <a:t>6,866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566701" y="4570914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75" dirty="0">
                <a:solidFill>
                  <a:srgbClr val="0B76A0"/>
                </a:solidFill>
                <a:latin typeface="Trebuchet MS"/>
                <a:cs typeface="Trebuchet MS"/>
              </a:rPr>
              <a:t>7,12G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407533" y="4610538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75" dirty="0">
                <a:solidFill>
                  <a:srgbClr val="0B76A0"/>
                </a:solidFill>
                <a:latin typeface="Trebuchet MS"/>
                <a:cs typeface="Trebuchet MS"/>
              </a:rPr>
              <a:t>6,G40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248363" y="4595298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5" dirty="0">
                <a:solidFill>
                  <a:srgbClr val="0B76A0"/>
                </a:solidFill>
                <a:latin typeface="Trebuchet MS"/>
                <a:cs typeface="Trebuchet MS"/>
              </a:rPr>
              <a:t>7,007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089194" y="4656258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5" dirty="0">
                <a:solidFill>
                  <a:srgbClr val="0B76A0"/>
                </a:solidFill>
                <a:latin typeface="Trebuchet MS"/>
                <a:cs typeface="Trebuchet MS"/>
              </a:rPr>
              <a:t>6,713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930024" y="4769034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5" dirty="0">
                <a:solidFill>
                  <a:srgbClr val="0B76A0"/>
                </a:solidFill>
                <a:latin typeface="Trebuchet MS"/>
                <a:cs typeface="Trebuchet MS"/>
              </a:rPr>
              <a:t>6,155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8770856" y="4616634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75" dirty="0">
                <a:solidFill>
                  <a:srgbClr val="0B76A0"/>
                </a:solidFill>
                <a:latin typeface="Trebuchet MS"/>
                <a:cs typeface="Trebuchet MS"/>
              </a:rPr>
              <a:t>6,G04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551212" y="5119554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5" dirty="0">
                <a:solidFill>
                  <a:srgbClr val="15AFAB"/>
                </a:solidFill>
                <a:latin typeface="Trebuchet MS"/>
                <a:cs typeface="Trebuchet MS"/>
              </a:rPr>
              <a:t>4,425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392043" y="4829994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75" dirty="0">
                <a:solidFill>
                  <a:srgbClr val="15AFAB"/>
                </a:solidFill>
                <a:latin typeface="Trebuchet MS"/>
                <a:cs typeface="Trebuchet MS"/>
              </a:rPr>
              <a:t>5,84G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232873" y="4970202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5" dirty="0">
                <a:solidFill>
                  <a:srgbClr val="15AFAB"/>
                </a:solidFill>
                <a:latin typeface="Trebuchet MS"/>
                <a:cs typeface="Trebuchet MS"/>
              </a:rPr>
              <a:t>5,155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073705" y="4988490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5" dirty="0">
                <a:solidFill>
                  <a:srgbClr val="15AFAB"/>
                </a:solidFill>
                <a:latin typeface="Trebuchet MS"/>
                <a:cs typeface="Trebuchet MS"/>
              </a:rPr>
              <a:t>5,074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914535" y="4924482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75" dirty="0">
                <a:solidFill>
                  <a:srgbClr val="15AFAB"/>
                </a:solidFill>
                <a:latin typeface="Trebuchet MS"/>
                <a:cs typeface="Trebuchet MS"/>
              </a:rPr>
              <a:t>5,3G2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755368" y="4833042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5" dirty="0">
                <a:solidFill>
                  <a:srgbClr val="15AFAB"/>
                </a:solidFill>
                <a:latin typeface="Trebuchet MS"/>
                <a:cs typeface="Trebuchet MS"/>
              </a:rPr>
              <a:t>5,837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596199" y="4506906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5" dirty="0">
                <a:solidFill>
                  <a:srgbClr val="15AFAB"/>
                </a:solidFill>
                <a:latin typeface="Trebuchet MS"/>
                <a:cs typeface="Trebuchet MS"/>
              </a:rPr>
              <a:t>7,453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437029" y="4509954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5" dirty="0">
                <a:solidFill>
                  <a:srgbClr val="15AFAB"/>
                </a:solidFill>
                <a:latin typeface="Trebuchet MS"/>
                <a:cs typeface="Trebuchet MS"/>
              </a:rPr>
              <a:t>7,440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277861" y="4436802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75" dirty="0">
                <a:solidFill>
                  <a:srgbClr val="15AFAB"/>
                </a:solidFill>
                <a:latin typeface="Trebuchet MS"/>
                <a:cs typeface="Trebuchet MS"/>
              </a:rPr>
              <a:t>7,7G0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9118691" y="4327074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5" dirty="0">
                <a:solidFill>
                  <a:srgbClr val="15AFAB"/>
                </a:solidFill>
                <a:latin typeface="Trebuchet MS"/>
                <a:cs typeface="Trebuchet MS"/>
              </a:rPr>
              <a:t>8,343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391922" y="6244266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2015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232752" y="6244266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2016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073584" y="6244266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2017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914415" y="6244266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2018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755246" y="6244266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2019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5596077" y="6244266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436908" y="6244266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2021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7277740" y="6244266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2022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8118570" y="6244266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2023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8959401" y="6244266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2024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922383" y="5148530"/>
            <a:ext cx="165100" cy="293370"/>
          </a:xfrm>
          <a:prstGeom prst="rect">
            <a:avLst/>
          </a:prstGeom>
        </p:spPr>
        <p:txBody>
          <a:bodyPr vert="vert270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00" spc="-20" dirty="0">
                <a:solidFill>
                  <a:srgbClr val="595959"/>
                </a:solidFill>
                <a:latin typeface="Trebuchet MS"/>
                <a:cs typeface="Trebuchet MS"/>
              </a:rPr>
              <a:t>GW.h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4746480" y="3592317"/>
            <a:ext cx="53975" cy="53975"/>
          </a:xfrm>
          <a:custGeom>
            <a:avLst/>
            <a:gdLst/>
            <a:ahLst/>
            <a:cxnLst/>
            <a:rect l="l" t="t" r="r" b="b"/>
            <a:pathLst>
              <a:path w="53975" h="53975">
                <a:moveTo>
                  <a:pt x="53559" y="0"/>
                </a:moveTo>
                <a:lnTo>
                  <a:pt x="0" y="0"/>
                </a:lnTo>
                <a:lnTo>
                  <a:pt x="0" y="53595"/>
                </a:lnTo>
                <a:lnTo>
                  <a:pt x="53559" y="53595"/>
                </a:lnTo>
                <a:lnTo>
                  <a:pt x="53559" y="0"/>
                </a:lnTo>
                <a:close/>
              </a:path>
            </a:pathLst>
          </a:custGeom>
          <a:solidFill>
            <a:srgbClr val="0B76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4835455" y="3528498"/>
            <a:ext cx="3460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Entrega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5297904" y="3592317"/>
            <a:ext cx="53975" cy="53975"/>
          </a:xfrm>
          <a:custGeom>
            <a:avLst/>
            <a:gdLst/>
            <a:ahLst/>
            <a:cxnLst/>
            <a:rect l="l" t="t" r="r" b="b"/>
            <a:pathLst>
              <a:path w="53975" h="53975">
                <a:moveTo>
                  <a:pt x="53559" y="0"/>
                </a:moveTo>
                <a:lnTo>
                  <a:pt x="0" y="0"/>
                </a:lnTo>
                <a:lnTo>
                  <a:pt x="0" y="53595"/>
                </a:lnTo>
                <a:lnTo>
                  <a:pt x="53559" y="53595"/>
                </a:lnTo>
                <a:lnTo>
                  <a:pt x="53559" y="0"/>
                </a:lnTo>
                <a:close/>
              </a:path>
            </a:pathLst>
          </a:custGeom>
          <a:solidFill>
            <a:srgbClr val="15AF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5386880" y="3528498"/>
            <a:ext cx="31623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Retiros</a:t>
            </a:r>
            <a:endParaRPr sz="800">
              <a:latin typeface="Trebuchet MS"/>
              <a:cs typeface="Trebuchet MS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1072767" y="3769994"/>
            <a:ext cx="8557895" cy="2658745"/>
            <a:chOff x="1072767" y="3769994"/>
            <a:chExt cx="8557895" cy="2658745"/>
          </a:xfrm>
        </p:grpSpPr>
        <p:sp>
          <p:nvSpPr>
            <p:cNvPr id="49" name="object 49"/>
            <p:cNvSpPr/>
            <p:nvPr/>
          </p:nvSpPr>
          <p:spPr>
            <a:xfrm>
              <a:off x="1081022" y="3778249"/>
              <a:ext cx="5835015" cy="2635885"/>
            </a:xfrm>
            <a:custGeom>
              <a:avLst/>
              <a:gdLst/>
              <a:ahLst/>
              <a:cxnLst/>
              <a:rect l="l" t="t" r="r" b="b"/>
              <a:pathLst>
                <a:path w="5835015" h="2635885">
                  <a:moveTo>
                    <a:pt x="0" y="0"/>
                  </a:moveTo>
                  <a:lnTo>
                    <a:pt x="5834479" y="0"/>
                  </a:lnTo>
                  <a:lnTo>
                    <a:pt x="5834479" y="2635715"/>
                  </a:lnTo>
                  <a:lnTo>
                    <a:pt x="0" y="2635715"/>
                  </a:lnTo>
                  <a:lnTo>
                    <a:pt x="0" y="0"/>
                  </a:lnTo>
                  <a:close/>
                </a:path>
              </a:pathLst>
            </a:custGeom>
            <a:ln w="16261">
              <a:solidFill>
                <a:srgbClr val="E971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933410" y="3783460"/>
              <a:ext cx="2688590" cy="2637155"/>
            </a:xfrm>
            <a:custGeom>
              <a:avLst/>
              <a:gdLst/>
              <a:ahLst/>
              <a:cxnLst/>
              <a:rect l="l" t="t" r="r" b="b"/>
              <a:pathLst>
                <a:path w="2688590" h="2637154">
                  <a:moveTo>
                    <a:pt x="0" y="0"/>
                  </a:moveTo>
                  <a:lnTo>
                    <a:pt x="2688488" y="0"/>
                  </a:lnTo>
                  <a:lnTo>
                    <a:pt x="2688488" y="2636544"/>
                  </a:lnTo>
                  <a:lnTo>
                    <a:pt x="0" y="2636544"/>
                  </a:lnTo>
                  <a:lnTo>
                    <a:pt x="0" y="0"/>
                  </a:lnTo>
                  <a:close/>
                </a:path>
              </a:pathLst>
            </a:custGeom>
            <a:ln w="16257">
              <a:solidFill>
                <a:srgbClr val="00D0C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285468" y="4317641"/>
              <a:ext cx="487680" cy="0"/>
            </a:xfrm>
            <a:custGeom>
              <a:avLst/>
              <a:gdLst/>
              <a:ahLst/>
              <a:cxnLst/>
              <a:rect l="l" t="t" r="r" b="b"/>
              <a:pathLst>
                <a:path w="487680">
                  <a:moveTo>
                    <a:pt x="0" y="0"/>
                  </a:moveTo>
                  <a:lnTo>
                    <a:pt x="487560" y="0"/>
                  </a:lnTo>
                </a:path>
              </a:pathLst>
            </a:custGeom>
            <a:ln w="16263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2037064" y="4317641"/>
              <a:ext cx="487680" cy="0"/>
            </a:xfrm>
            <a:custGeom>
              <a:avLst/>
              <a:gdLst/>
              <a:ahLst/>
              <a:cxnLst/>
              <a:rect l="l" t="t" r="r" b="b"/>
              <a:pathLst>
                <a:path w="487680">
                  <a:moveTo>
                    <a:pt x="0" y="0"/>
                  </a:moveTo>
                  <a:lnTo>
                    <a:pt x="487560" y="0"/>
                  </a:lnTo>
                </a:path>
              </a:pathLst>
            </a:custGeom>
            <a:ln w="16263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1208189" y="3870391"/>
            <a:ext cx="1433195" cy="427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700" b="1" spc="-20" dirty="0">
                <a:solidFill>
                  <a:srgbClr val="E97132"/>
                </a:solidFill>
                <a:latin typeface="Trebuchet MS"/>
                <a:cs typeface="Trebuchet MS"/>
              </a:rPr>
              <a:t>Etapa</a:t>
            </a:r>
            <a:r>
              <a:rPr sz="700" b="1" spc="-55" dirty="0">
                <a:solidFill>
                  <a:srgbClr val="E97132"/>
                </a:solidFill>
                <a:latin typeface="Trebuchet MS"/>
                <a:cs typeface="Trebuchet MS"/>
              </a:rPr>
              <a:t> </a:t>
            </a:r>
            <a:r>
              <a:rPr sz="700" b="1" spc="-20" dirty="0">
                <a:solidFill>
                  <a:srgbClr val="E97132"/>
                </a:solidFill>
                <a:latin typeface="Trebuchet MS"/>
                <a:cs typeface="Trebuchet MS"/>
              </a:rPr>
              <a:t>de</a:t>
            </a:r>
            <a:r>
              <a:rPr sz="700" b="1" spc="-45" dirty="0">
                <a:solidFill>
                  <a:srgbClr val="E97132"/>
                </a:solidFill>
                <a:latin typeface="Trebuchet MS"/>
                <a:cs typeface="Trebuchet MS"/>
              </a:rPr>
              <a:t> </a:t>
            </a:r>
            <a:r>
              <a:rPr sz="700" b="1" spc="-25" dirty="0">
                <a:solidFill>
                  <a:srgbClr val="E97132"/>
                </a:solidFill>
                <a:latin typeface="Trebuchet MS"/>
                <a:cs typeface="Trebuchet MS"/>
              </a:rPr>
              <a:t>sobreoferta</a:t>
            </a:r>
            <a:r>
              <a:rPr sz="700" b="1" spc="-55" dirty="0">
                <a:solidFill>
                  <a:srgbClr val="E97132"/>
                </a:solidFill>
                <a:latin typeface="Trebuchet MS"/>
                <a:cs typeface="Trebuchet MS"/>
              </a:rPr>
              <a:t> </a:t>
            </a:r>
            <a:r>
              <a:rPr sz="700" b="1" spc="-20" dirty="0">
                <a:solidFill>
                  <a:srgbClr val="E97132"/>
                </a:solidFill>
                <a:latin typeface="Trebuchet MS"/>
                <a:cs typeface="Trebuchet MS"/>
              </a:rPr>
              <a:t>de</a:t>
            </a:r>
            <a:r>
              <a:rPr sz="700" b="1" spc="-40" dirty="0">
                <a:solidFill>
                  <a:srgbClr val="E97132"/>
                </a:solidFill>
                <a:latin typeface="Trebuchet MS"/>
                <a:cs typeface="Trebuchet MS"/>
              </a:rPr>
              <a:t> </a:t>
            </a:r>
            <a:r>
              <a:rPr sz="700" b="1" spc="-10" dirty="0">
                <a:solidFill>
                  <a:srgbClr val="E97132"/>
                </a:solidFill>
                <a:latin typeface="Trebuchet MS"/>
                <a:cs typeface="Trebuchet MS"/>
              </a:rPr>
              <a:t>generación</a:t>
            </a:r>
            <a:endParaRPr sz="7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25"/>
              </a:spcBef>
            </a:pPr>
            <a:endParaRPr sz="700">
              <a:latin typeface="Trebuchet MS"/>
              <a:cs typeface="Trebuchet MS"/>
            </a:endParaRPr>
          </a:p>
          <a:p>
            <a:pPr marL="34925" algn="ctr">
              <a:lnSpc>
                <a:spcPct val="100000"/>
              </a:lnSpc>
              <a:tabLst>
                <a:tab pos="766445" algn="l"/>
              </a:tabLst>
            </a:pPr>
            <a:r>
              <a:rPr sz="900" spc="-40" dirty="0">
                <a:solidFill>
                  <a:srgbClr val="595959"/>
                </a:solidFill>
                <a:latin typeface="Trebuchet MS"/>
                <a:cs typeface="Trebuchet MS"/>
              </a:rPr>
              <a:t>S/5</a:t>
            </a:r>
            <a:r>
              <a:rPr sz="900" spc="-7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900" spc="-25" dirty="0">
                <a:solidFill>
                  <a:srgbClr val="595959"/>
                </a:solidFill>
                <a:latin typeface="Trebuchet MS"/>
                <a:cs typeface="Trebuchet MS"/>
              </a:rPr>
              <a:t>mm</a:t>
            </a:r>
            <a:r>
              <a:rPr sz="9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900" spc="-50" dirty="0">
                <a:solidFill>
                  <a:srgbClr val="FF0000"/>
                </a:solidFill>
                <a:latin typeface="Trebuchet MS"/>
                <a:cs typeface="Trebuchet MS"/>
              </a:rPr>
              <a:t>S/-</a:t>
            </a:r>
            <a:r>
              <a:rPr sz="900" dirty="0">
                <a:solidFill>
                  <a:srgbClr val="FF0000"/>
                </a:solidFill>
                <a:latin typeface="Trebuchet MS"/>
                <a:cs typeface="Trebuchet MS"/>
              </a:rPr>
              <a:t>24</a:t>
            </a:r>
            <a:r>
              <a:rPr sz="900" spc="-6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900" spc="-25" dirty="0">
                <a:solidFill>
                  <a:srgbClr val="FF0000"/>
                </a:solidFill>
                <a:latin typeface="Trebuchet MS"/>
                <a:cs typeface="Trebuchet MS"/>
              </a:rPr>
              <a:t>mm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2879686" y="4317641"/>
            <a:ext cx="487680" cy="0"/>
          </a:xfrm>
          <a:custGeom>
            <a:avLst/>
            <a:gdLst/>
            <a:ahLst/>
            <a:cxnLst/>
            <a:rect l="l" t="t" r="r" b="b"/>
            <a:pathLst>
              <a:path w="487679">
                <a:moveTo>
                  <a:pt x="0" y="0"/>
                </a:moveTo>
                <a:lnTo>
                  <a:pt x="487560" y="0"/>
                </a:lnTo>
              </a:path>
            </a:pathLst>
          </a:custGeom>
          <a:ln w="16263">
            <a:solidFill>
              <a:srgbClr val="BF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 txBox="1"/>
          <p:nvPr/>
        </p:nvSpPr>
        <p:spPr>
          <a:xfrm>
            <a:off x="2916420" y="4134534"/>
            <a:ext cx="408940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40" dirty="0">
                <a:solidFill>
                  <a:srgbClr val="595959"/>
                </a:solidFill>
                <a:latin typeface="Trebuchet MS"/>
                <a:cs typeface="Trebuchet MS"/>
              </a:rPr>
              <a:t>S/1</a:t>
            </a:r>
            <a:r>
              <a:rPr sz="900" spc="-7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900" spc="-25" dirty="0">
                <a:solidFill>
                  <a:srgbClr val="595959"/>
                </a:solidFill>
                <a:latin typeface="Trebuchet MS"/>
                <a:cs typeface="Trebuchet MS"/>
              </a:rPr>
              <a:t>mm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3703349" y="4317641"/>
            <a:ext cx="487680" cy="0"/>
          </a:xfrm>
          <a:custGeom>
            <a:avLst/>
            <a:gdLst/>
            <a:ahLst/>
            <a:cxnLst/>
            <a:rect l="l" t="t" r="r" b="b"/>
            <a:pathLst>
              <a:path w="487679">
                <a:moveTo>
                  <a:pt x="0" y="0"/>
                </a:moveTo>
                <a:lnTo>
                  <a:pt x="487560" y="0"/>
                </a:lnTo>
              </a:path>
            </a:pathLst>
          </a:custGeom>
          <a:ln w="16263">
            <a:solidFill>
              <a:srgbClr val="BF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 txBox="1"/>
          <p:nvPr/>
        </p:nvSpPr>
        <p:spPr>
          <a:xfrm>
            <a:off x="3720444" y="4134534"/>
            <a:ext cx="448309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40" dirty="0">
                <a:solidFill>
                  <a:srgbClr val="FF0000"/>
                </a:solidFill>
                <a:latin typeface="Trebuchet MS"/>
                <a:cs typeface="Trebuchet MS"/>
              </a:rPr>
              <a:t>S/-</a:t>
            </a:r>
            <a:r>
              <a:rPr sz="900" dirty="0">
                <a:solidFill>
                  <a:srgbClr val="FF0000"/>
                </a:solidFill>
                <a:latin typeface="Trebuchet MS"/>
                <a:cs typeface="Trebuchet MS"/>
              </a:rPr>
              <a:t>2</a:t>
            </a:r>
            <a:r>
              <a:rPr sz="900" spc="-9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900" spc="-25" dirty="0">
                <a:solidFill>
                  <a:srgbClr val="FF0000"/>
                </a:solidFill>
                <a:latin typeface="Trebuchet MS"/>
                <a:cs typeface="Trebuchet MS"/>
              </a:rPr>
              <a:t>mm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4545971" y="4317641"/>
            <a:ext cx="487680" cy="0"/>
          </a:xfrm>
          <a:custGeom>
            <a:avLst/>
            <a:gdLst/>
            <a:ahLst/>
            <a:cxnLst/>
            <a:rect l="l" t="t" r="r" b="b"/>
            <a:pathLst>
              <a:path w="487679">
                <a:moveTo>
                  <a:pt x="0" y="0"/>
                </a:moveTo>
                <a:lnTo>
                  <a:pt x="487560" y="0"/>
                </a:lnTo>
              </a:path>
            </a:pathLst>
          </a:custGeom>
          <a:ln w="16263">
            <a:solidFill>
              <a:srgbClr val="BF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/>
          <p:nvPr/>
        </p:nvSpPr>
        <p:spPr>
          <a:xfrm>
            <a:off x="4582176" y="4134534"/>
            <a:ext cx="469900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30" dirty="0">
                <a:solidFill>
                  <a:srgbClr val="595959"/>
                </a:solidFill>
                <a:latin typeface="Trebuchet MS"/>
                <a:cs typeface="Trebuchet MS"/>
              </a:rPr>
              <a:t>S/33</a:t>
            </a:r>
            <a:r>
              <a:rPr sz="900" spc="-7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900" spc="-25" dirty="0">
                <a:solidFill>
                  <a:srgbClr val="595959"/>
                </a:solidFill>
                <a:latin typeface="Trebuchet MS"/>
                <a:cs typeface="Trebuchet MS"/>
              </a:rPr>
              <a:t>mm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5369632" y="4317641"/>
            <a:ext cx="487680" cy="0"/>
          </a:xfrm>
          <a:custGeom>
            <a:avLst/>
            <a:gdLst/>
            <a:ahLst/>
            <a:cxnLst/>
            <a:rect l="l" t="t" r="r" b="b"/>
            <a:pathLst>
              <a:path w="487679">
                <a:moveTo>
                  <a:pt x="0" y="0"/>
                </a:moveTo>
                <a:lnTo>
                  <a:pt x="487560" y="0"/>
                </a:lnTo>
              </a:path>
            </a:pathLst>
          </a:custGeom>
          <a:ln w="16263">
            <a:solidFill>
              <a:srgbClr val="BF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5406365" y="4134534"/>
            <a:ext cx="408940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40" dirty="0">
                <a:solidFill>
                  <a:srgbClr val="595959"/>
                </a:solidFill>
                <a:latin typeface="Trebuchet MS"/>
                <a:cs typeface="Trebuchet MS"/>
              </a:rPr>
              <a:t>S/4</a:t>
            </a:r>
            <a:r>
              <a:rPr sz="900" spc="-7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900" spc="-25" dirty="0">
                <a:solidFill>
                  <a:srgbClr val="595959"/>
                </a:solidFill>
                <a:latin typeface="Trebuchet MS"/>
                <a:cs typeface="Trebuchet MS"/>
              </a:rPr>
              <a:t>mm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6254698" y="4317641"/>
            <a:ext cx="487680" cy="0"/>
          </a:xfrm>
          <a:custGeom>
            <a:avLst/>
            <a:gdLst/>
            <a:ahLst/>
            <a:cxnLst/>
            <a:rect l="l" t="t" r="r" b="b"/>
            <a:pathLst>
              <a:path w="487679">
                <a:moveTo>
                  <a:pt x="0" y="0"/>
                </a:moveTo>
                <a:lnTo>
                  <a:pt x="487560" y="0"/>
                </a:lnTo>
              </a:path>
            </a:pathLst>
          </a:custGeom>
          <a:ln w="16263">
            <a:solidFill>
              <a:srgbClr val="BF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6271265" y="4134534"/>
            <a:ext cx="509270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40" dirty="0">
                <a:solidFill>
                  <a:srgbClr val="FF0000"/>
                </a:solidFill>
                <a:latin typeface="Trebuchet MS"/>
                <a:cs typeface="Trebuchet MS"/>
              </a:rPr>
              <a:t>S/-</a:t>
            </a:r>
            <a:r>
              <a:rPr sz="900" dirty="0">
                <a:solidFill>
                  <a:srgbClr val="FF0000"/>
                </a:solidFill>
                <a:latin typeface="Trebuchet MS"/>
                <a:cs typeface="Trebuchet MS"/>
              </a:rPr>
              <a:t>74</a:t>
            </a:r>
            <a:r>
              <a:rPr sz="900" spc="-9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900" spc="-25" dirty="0">
                <a:solidFill>
                  <a:srgbClr val="FF0000"/>
                </a:solidFill>
                <a:latin typeface="Trebuchet MS"/>
                <a:cs typeface="Trebuchet MS"/>
              </a:rPr>
              <a:t>mm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7073770" y="4309386"/>
            <a:ext cx="1358265" cy="16510"/>
            <a:chOff x="7073770" y="4309386"/>
            <a:chExt cx="1358265" cy="16510"/>
          </a:xfrm>
        </p:grpSpPr>
        <p:sp>
          <p:nvSpPr>
            <p:cNvPr id="65" name="object 65"/>
            <p:cNvSpPr/>
            <p:nvPr/>
          </p:nvSpPr>
          <p:spPr>
            <a:xfrm>
              <a:off x="7082025" y="4317641"/>
              <a:ext cx="487680" cy="0"/>
            </a:xfrm>
            <a:custGeom>
              <a:avLst/>
              <a:gdLst/>
              <a:ahLst/>
              <a:cxnLst/>
              <a:rect l="l" t="t" r="r" b="b"/>
              <a:pathLst>
                <a:path w="487679">
                  <a:moveTo>
                    <a:pt x="0" y="0"/>
                  </a:moveTo>
                  <a:lnTo>
                    <a:pt x="487560" y="0"/>
                  </a:lnTo>
                </a:path>
              </a:pathLst>
            </a:custGeom>
            <a:ln w="16263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7936048" y="4317641"/>
              <a:ext cx="487680" cy="0"/>
            </a:xfrm>
            <a:custGeom>
              <a:avLst/>
              <a:gdLst/>
              <a:ahLst/>
              <a:cxnLst/>
              <a:rect l="l" t="t" r="r" b="b"/>
              <a:pathLst>
                <a:path w="487679">
                  <a:moveTo>
                    <a:pt x="0" y="0"/>
                  </a:moveTo>
                  <a:lnTo>
                    <a:pt x="487560" y="0"/>
                  </a:lnTo>
                </a:path>
              </a:pathLst>
            </a:custGeom>
            <a:ln w="16263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7" name="object 67"/>
          <p:cNvSpPr txBox="1"/>
          <p:nvPr/>
        </p:nvSpPr>
        <p:spPr>
          <a:xfrm>
            <a:off x="7042667" y="3870391"/>
            <a:ext cx="1468755" cy="427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spc="-40" dirty="0">
                <a:solidFill>
                  <a:srgbClr val="00D0CB"/>
                </a:solidFill>
                <a:latin typeface="Trebuchet MS"/>
                <a:cs typeface="Trebuchet MS"/>
              </a:rPr>
              <a:t>Fin</a:t>
            </a:r>
            <a:r>
              <a:rPr sz="700" b="1" spc="-50" dirty="0">
                <a:solidFill>
                  <a:srgbClr val="00D0CB"/>
                </a:solidFill>
                <a:latin typeface="Trebuchet MS"/>
                <a:cs typeface="Trebuchet MS"/>
              </a:rPr>
              <a:t> </a:t>
            </a:r>
            <a:r>
              <a:rPr sz="700" b="1" spc="-20" dirty="0">
                <a:solidFill>
                  <a:srgbClr val="00D0CB"/>
                </a:solidFill>
                <a:latin typeface="Trebuchet MS"/>
                <a:cs typeface="Trebuchet MS"/>
              </a:rPr>
              <a:t>de</a:t>
            </a:r>
            <a:r>
              <a:rPr sz="700" b="1" spc="-45" dirty="0">
                <a:solidFill>
                  <a:srgbClr val="00D0CB"/>
                </a:solidFill>
                <a:latin typeface="Trebuchet MS"/>
                <a:cs typeface="Trebuchet MS"/>
              </a:rPr>
              <a:t> </a:t>
            </a:r>
            <a:r>
              <a:rPr sz="700" b="1" spc="-25" dirty="0">
                <a:solidFill>
                  <a:srgbClr val="00D0CB"/>
                </a:solidFill>
                <a:latin typeface="Trebuchet MS"/>
                <a:cs typeface="Trebuchet MS"/>
              </a:rPr>
              <a:t>sobreoferta</a:t>
            </a:r>
            <a:r>
              <a:rPr sz="700" b="1" spc="-55" dirty="0">
                <a:solidFill>
                  <a:srgbClr val="00D0CB"/>
                </a:solidFill>
                <a:latin typeface="Trebuchet MS"/>
                <a:cs typeface="Trebuchet MS"/>
              </a:rPr>
              <a:t> </a:t>
            </a:r>
            <a:r>
              <a:rPr sz="700" b="1" spc="-20" dirty="0">
                <a:solidFill>
                  <a:srgbClr val="00D0CB"/>
                </a:solidFill>
                <a:latin typeface="Trebuchet MS"/>
                <a:cs typeface="Trebuchet MS"/>
              </a:rPr>
              <a:t>de</a:t>
            </a:r>
            <a:r>
              <a:rPr sz="700" b="1" spc="-40" dirty="0">
                <a:solidFill>
                  <a:srgbClr val="00D0CB"/>
                </a:solidFill>
                <a:latin typeface="Trebuchet MS"/>
                <a:cs typeface="Trebuchet MS"/>
              </a:rPr>
              <a:t> </a:t>
            </a:r>
            <a:r>
              <a:rPr sz="700" b="1" spc="-10" dirty="0">
                <a:solidFill>
                  <a:srgbClr val="00D0CB"/>
                </a:solidFill>
                <a:latin typeface="Trebuchet MS"/>
                <a:cs typeface="Trebuchet MS"/>
              </a:rPr>
              <a:t>generación</a:t>
            </a:r>
            <a:endParaRPr sz="7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25"/>
              </a:spcBef>
            </a:pPr>
            <a:endParaRPr sz="700">
              <a:latin typeface="Trebuchet MS"/>
              <a:cs typeface="Trebuchet MS"/>
            </a:endParaRPr>
          </a:p>
          <a:p>
            <a:pPr marL="68580">
              <a:lnSpc>
                <a:spcPct val="100000"/>
              </a:lnSpc>
              <a:tabLst>
                <a:tab pos="934085" algn="l"/>
              </a:tabLst>
            </a:pPr>
            <a:r>
              <a:rPr sz="900" spc="-50" dirty="0">
                <a:solidFill>
                  <a:srgbClr val="FF0000"/>
                </a:solidFill>
                <a:latin typeface="Trebuchet MS"/>
                <a:cs typeface="Trebuchet MS"/>
              </a:rPr>
              <a:t>S/-</a:t>
            </a:r>
            <a:r>
              <a:rPr sz="900" dirty="0">
                <a:solidFill>
                  <a:srgbClr val="FF0000"/>
                </a:solidFill>
                <a:latin typeface="Trebuchet MS"/>
                <a:cs typeface="Trebuchet MS"/>
              </a:rPr>
              <a:t>241</a:t>
            </a:r>
            <a:r>
              <a:rPr sz="900" spc="-6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900" spc="-25" dirty="0">
                <a:solidFill>
                  <a:srgbClr val="FF0000"/>
                </a:solidFill>
                <a:latin typeface="Trebuchet MS"/>
                <a:cs typeface="Trebuchet MS"/>
              </a:rPr>
              <a:t>mm</a:t>
            </a:r>
            <a:r>
              <a:rPr sz="900" dirty="0">
                <a:solidFill>
                  <a:srgbClr val="FF0000"/>
                </a:solidFill>
                <a:latin typeface="Trebuchet MS"/>
                <a:cs typeface="Trebuchet MS"/>
              </a:rPr>
              <a:t>	</a:t>
            </a:r>
            <a:r>
              <a:rPr sz="900" spc="-40" dirty="0">
                <a:solidFill>
                  <a:srgbClr val="FF0000"/>
                </a:solidFill>
                <a:latin typeface="Trebuchet MS"/>
                <a:cs typeface="Trebuchet MS"/>
              </a:rPr>
              <a:t>S/-</a:t>
            </a:r>
            <a:r>
              <a:rPr sz="900" spc="-20" dirty="0">
                <a:solidFill>
                  <a:srgbClr val="FF0000"/>
                </a:solidFill>
                <a:latin typeface="Trebuchet MS"/>
                <a:cs typeface="Trebuchet MS"/>
              </a:rPr>
              <a:t>657mm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8804625" y="4317641"/>
            <a:ext cx="487680" cy="0"/>
          </a:xfrm>
          <a:custGeom>
            <a:avLst/>
            <a:gdLst/>
            <a:ahLst/>
            <a:cxnLst/>
            <a:rect l="l" t="t" r="r" b="b"/>
            <a:pathLst>
              <a:path w="487679">
                <a:moveTo>
                  <a:pt x="0" y="0"/>
                </a:moveTo>
                <a:lnTo>
                  <a:pt x="487560" y="0"/>
                </a:lnTo>
              </a:path>
            </a:pathLst>
          </a:custGeom>
          <a:ln w="16263">
            <a:solidFill>
              <a:srgbClr val="BF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 txBox="1"/>
          <p:nvPr/>
        </p:nvSpPr>
        <p:spPr>
          <a:xfrm>
            <a:off x="8821432" y="4134534"/>
            <a:ext cx="570230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40" dirty="0">
                <a:solidFill>
                  <a:srgbClr val="FF0000"/>
                </a:solidFill>
                <a:latin typeface="Trebuchet MS"/>
                <a:cs typeface="Trebuchet MS"/>
              </a:rPr>
              <a:t>S/-</a:t>
            </a:r>
            <a:r>
              <a:rPr sz="900" dirty="0">
                <a:solidFill>
                  <a:srgbClr val="FF0000"/>
                </a:solidFill>
                <a:latin typeface="Trebuchet MS"/>
                <a:cs typeface="Trebuchet MS"/>
              </a:rPr>
              <a:t>262</a:t>
            </a:r>
            <a:r>
              <a:rPr sz="900" spc="-9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900" spc="-25" dirty="0">
                <a:solidFill>
                  <a:srgbClr val="FF0000"/>
                </a:solidFill>
                <a:latin typeface="Trebuchet MS"/>
                <a:cs typeface="Trebuchet MS"/>
              </a:rPr>
              <a:t>mm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70" name="object 7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61925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spc="-25" dirty="0"/>
              <a:t>13</a:t>
            </a:fld>
            <a:endParaRPr spc="-2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18934" y="2950407"/>
            <a:ext cx="9990455" cy="3533775"/>
          </a:xfrm>
          <a:custGeom>
            <a:avLst/>
            <a:gdLst/>
            <a:ahLst/>
            <a:cxnLst/>
            <a:rect l="l" t="t" r="r" b="b"/>
            <a:pathLst>
              <a:path w="9990455" h="3533775">
                <a:moveTo>
                  <a:pt x="9989947" y="2375268"/>
                </a:moveTo>
                <a:lnTo>
                  <a:pt x="0" y="2375268"/>
                </a:lnTo>
                <a:lnTo>
                  <a:pt x="0" y="3533762"/>
                </a:lnTo>
                <a:lnTo>
                  <a:pt x="9989947" y="3533762"/>
                </a:lnTo>
                <a:lnTo>
                  <a:pt x="9989947" y="2375268"/>
                </a:lnTo>
                <a:close/>
              </a:path>
              <a:path w="9990455" h="3533775">
                <a:moveTo>
                  <a:pt x="9989947" y="1185354"/>
                </a:moveTo>
                <a:lnTo>
                  <a:pt x="0" y="1185354"/>
                </a:lnTo>
                <a:lnTo>
                  <a:pt x="0" y="2343835"/>
                </a:lnTo>
                <a:lnTo>
                  <a:pt x="9989947" y="2343835"/>
                </a:lnTo>
                <a:lnTo>
                  <a:pt x="9989947" y="1185354"/>
                </a:lnTo>
                <a:close/>
              </a:path>
              <a:path w="9990455" h="3533775">
                <a:moveTo>
                  <a:pt x="9989947" y="0"/>
                </a:moveTo>
                <a:lnTo>
                  <a:pt x="0" y="0"/>
                </a:lnTo>
                <a:lnTo>
                  <a:pt x="0" y="1158481"/>
                </a:lnTo>
                <a:lnTo>
                  <a:pt x="9989947" y="1158481"/>
                </a:lnTo>
                <a:lnTo>
                  <a:pt x="9989947" y="0"/>
                </a:lnTo>
                <a:close/>
              </a:path>
            </a:pathLst>
          </a:custGeom>
          <a:solidFill>
            <a:srgbClr val="F7F7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18937" y="1740234"/>
            <a:ext cx="9990455" cy="1158875"/>
          </a:xfrm>
          <a:custGeom>
            <a:avLst/>
            <a:gdLst/>
            <a:ahLst/>
            <a:cxnLst/>
            <a:rect l="l" t="t" r="r" b="b"/>
            <a:pathLst>
              <a:path w="9990455" h="1158875">
                <a:moveTo>
                  <a:pt x="9989956" y="0"/>
                </a:moveTo>
                <a:lnTo>
                  <a:pt x="0" y="0"/>
                </a:lnTo>
                <a:lnTo>
                  <a:pt x="0" y="1158488"/>
                </a:lnTo>
                <a:lnTo>
                  <a:pt x="9989956" y="1158488"/>
                </a:lnTo>
                <a:lnTo>
                  <a:pt x="9989956" y="0"/>
                </a:lnTo>
                <a:close/>
              </a:path>
            </a:pathLst>
          </a:custGeom>
          <a:solidFill>
            <a:srgbClr val="F7F7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39700" y="6642282"/>
            <a:ext cx="10401300" cy="63500"/>
          </a:xfrm>
          <a:custGeom>
            <a:avLst/>
            <a:gdLst/>
            <a:ahLst/>
            <a:cxnLst/>
            <a:rect l="l" t="t" r="r" b="b"/>
            <a:pathLst>
              <a:path w="10401300" h="63500">
                <a:moveTo>
                  <a:pt x="0" y="63317"/>
                </a:moveTo>
                <a:lnTo>
                  <a:pt x="0" y="0"/>
                </a:lnTo>
                <a:lnTo>
                  <a:pt x="10401300" y="0"/>
                </a:lnTo>
                <a:lnTo>
                  <a:pt x="10401300" y="63317"/>
                </a:lnTo>
                <a:lnTo>
                  <a:pt x="0" y="63317"/>
                </a:lnTo>
                <a:close/>
              </a:path>
            </a:pathLst>
          </a:custGeom>
          <a:solidFill>
            <a:srgbClr val="33CCC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700" y="1667717"/>
            <a:ext cx="9385547" cy="3903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81679" y="985611"/>
            <a:ext cx="1427213" cy="534864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100"/>
              </a:spcBef>
            </a:pPr>
            <a:r>
              <a:rPr sz="2000" dirty="0"/>
              <a:t>Situación</a:t>
            </a:r>
            <a:r>
              <a:rPr sz="2000" spc="-85" dirty="0"/>
              <a:t> </a:t>
            </a:r>
            <a:r>
              <a:rPr sz="2000" spc="-30" dirty="0"/>
              <a:t>en</a:t>
            </a:r>
            <a:r>
              <a:rPr sz="2000" spc="-85" dirty="0"/>
              <a:t> </a:t>
            </a:r>
            <a:r>
              <a:rPr sz="2000" spc="-20" dirty="0"/>
              <a:t>el</a:t>
            </a:r>
            <a:r>
              <a:rPr sz="2000" spc="-95" dirty="0"/>
              <a:t> </a:t>
            </a:r>
            <a:r>
              <a:rPr sz="2000" dirty="0"/>
              <a:t>mercado</a:t>
            </a:r>
            <a:r>
              <a:rPr sz="2000" spc="-90" dirty="0"/>
              <a:t> </a:t>
            </a:r>
            <a:r>
              <a:rPr sz="2000" dirty="0"/>
              <a:t>Spot</a:t>
            </a:r>
            <a:r>
              <a:rPr sz="2000" spc="-100" dirty="0"/>
              <a:t> </a:t>
            </a:r>
            <a:r>
              <a:rPr sz="2000" spc="-10" dirty="0"/>
              <a:t>de</a:t>
            </a:r>
            <a:r>
              <a:rPr sz="2000" spc="-80" dirty="0"/>
              <a:t> </a:t>
            </a:r>
            <a:r>
              <a:rPr sz="2000" dirty="0"/>
              <a:t>Egasa,</a:t>
            </a:r>
            <a:r>
              <a:rPr sz="2000" spc="-95" dirty="0"/>
              <a:t> </a:t>
            </a:r>
            <a:r>
              <a:rPr sz="2000" spc="80" dirty="0"/>
              <a:t>San</a:t>
            </a:r>
            <a:r>
              <a:rPr sz="2000" spc="-85" dirty="0"/>
              <a:t> </a:t>
            </a:r>
            <a:r>
              <a:rPr sz="2000" dirty="0"/>
              <a:t>Gabán,</a:t>
            </a:r>
            <a:r>
              <a:rPr sz="2000" spc="-100" dirty="0"/>
              <a:t> </a:t>
            </a:r>
            <a:r>
              <a:rPr sz="2000" spc="50" dirty="0"/>
              <a:t>Egemsa</a:t>
            </a:r>
            <a:r>
              <a:rPr sz="2000" spc="-85" dirty="0"/>
              <a:t> y</a:t>
            </a:r>
            <a:r>
              <a:rPr sz="2000" spc="-90" dirty="0"/>
              <a:t> </a:t>
            </a:r>
            <a:r>
              <a:rPr sz="2000" spc="-10" dirty="0"/>
              <a:t>Egesur</a:t>
            </a:r>
            <a:endParaRPr sz="2000"/>
          </a:p>
        </p:txBody>
      </p:sp>
      <p:sp>
        <p:nvSpPr>
          <p:cNvPr id="8" name="object 8"/>
          <p:cNvSpPr txBox="1"/>
          <p:nvPr/>
        </p:nvSpPr>
        <p:spPr>
          <a:xfrm>
            <a:off x="1355440" y="1946069"/>
            <a:ext cx="2693035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900" b="1" spc="-10" dirty="0">
                <a:solidFill>
                  <a:srgbClr val="12B1AE"/>
                </a:solidFill>
                <a:latin typeface="Arial"/>
                <a:cs typeface="Arial"/>
              </a:rPr>
              <a:t>Registro</a:t>
            </a:r>
            <a:r>
              <a:rPr sz="900" b="1" spc="-3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de</a:t>
            </a:r>
            <a:r>
              <a:rPr sz="900" b="1" spc="-2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entrega</a:t>
            </a:r>
            <a:r>
              <a:rPr sz="900" b="1" spc="-20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y</a:t>
            </a:r>
            <a:r>
              <a:rPr sz="900" b="1" spc="-2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retiros</a:t>
            </a:r>
            <a:r>
              <a:rPr sz="900" b="1" spc="-2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de</a:t>
            </a:r>
            <a:r>
              <a:rPr sz="900" b="1" spc="-2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energía</a:t>
            </a:r>
            <a:r>
              <a:rPr sz="900" b="1" spc="-20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de</a:t>
            </a:r>
            <a:r>
              <a:rPr sz="900" b="1" spc="-2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spc="-10" dirty="0">
                <a:solidFill>
                  <a:srgbClr val="12B1AE"/>
                </a:solidFill>
                <a:latin typeface="Arial"/>
                <a:cs typeface="Arial"/>
              </a:rPr>
              <a:t>Egasa</a:t>
            </a:r>
            <a:endParaRPr sz="9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81433" y="3183558"/>
            <a:ext cx="2964180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10" dirty="0">
                <a:solidFill>
                  <a:srgbClr val="12B1AE"/>
                </a:solidFill>
                <a:latin typeface="Arial"/>
                <a:cs typeface="Arial"/>
              </a:rPr>
              <a:t>Registro</a:t>
            </a:r>
            <a:r>
              <a:rPr sz="900" b="1" spc="-3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de</a:t>
            </a:r>
            <a:r>
              <a:rPr sz="900" b="1" spc="-2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entrega</a:t>
            </a:r>
            <a:r>
              <a:rPr sz="900" b="1" spc="-2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y</a:t>
            </a:r>
            <a:r>
              <a:rPr sz="900" b="1" spc="-2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retiros</a:t>
            </a:r>
            <a:r>
              <a:rPr sz="900" b="1" spc="-20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de</a:t>
            </a:r>
            <a:r>
              <a:rPr sz="900" b="1" spc="-2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energía</a:t>
            </a:r>
            <a:r>
              <a:rPr sz="900" b="1" spc="-2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de</a:t>
            </a:r>
            <a:r>
              <a:rPr sz="900" b="1" spc="-2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San</a:t>
            </a:r>
            <a:r>
              <a:rPr sz="900" b="1" spc="-30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spc="-20" dirty="0">
                <a:solidFill>
                  <a:srgbClr val="12B1AE"/>
                </a:solidFill>
                <a:latin typeface="Arial"/>
                <a:cs typeface="Arial"/>
              </a:rPr>
              <a:t>Gabán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5398373" y="3275875"/>
            <a:ext cx="4832985" cy="612775"/>
            <a:chOff x="5398373" y="3275875"/>
            <a:chExt cx="4832985" cy="612775"/>
          </a:xfrm>
        </p:grpSpPr>
        <p:sp>
          <p:nvSpPr>
            <p:cNvPr id="11" name="object 11"/>
            <p:cNvSpPr/>
            <p:nvPr/>
          </p:nvSpPr>
          <p:spPr>
            <a:xfrm>
              <a:off x="5461876" y="3275883"/>
              <a:ext cx="4505325" cy="608330"/>
            </a:xfrm>
            <a:custGeom>
              <a:avLst/>
              <a:gdLst/>
              <a:ahLst/>
              <a:cxnLst/>
              <a:rect l="l" t="t" r="r" b="b"/>
              <a:pathLst>
                <a:path w="4505325" h="608329">
                  <a:moveTo>
                    <a:pt x="155460" y="6096"/>
                  </a:moveTo>
                  <a:lnTo>
                    <a:pt x="0" y="6096"/>
                  </a:lnTo>
                  <a:lnTo>
                    <a:pt x="0" y="608088"/>
                  </a:lnTo>
                  <a:lnTo>
                    <a:pt x="155460" y="608088"/>
                  </a:lnTo>
                  <a:lnTo>
                    <a:pt x="155460" y="6096"/>
                  </a:lnTo>
                  <a:close/>
                </a:path>
                <a:path w="4505325" h="608329">
                  <a:moveTo>
                    <a:pt x="640130" y="70154"/>
                  </a:moveTo>
                  <a:lnTo>
                    <a:pt x="481622" y="70154"/>
                  </a:lnTo>
                  <a:lnTo>
                    <a:pt x="481622" y="608088"/>
                  </a:lnTo>
                  <a:lnTo>
                    <a:pt x="640130" y="608088"/>
                  </a:lnTo>
                  <a:lnTo>
                    <a:pt x="640130" y="70154"/>
                  </a:lnTo>
                  <a:close/>
                </a:path>
                <a:path w="4505325" h="608329">
                  <a:moveTo>
                    <a:pt x="1124788" y="45758"/>
                  </a:moveTo>
                  <a:lnTo>
                    <a:pt x="966292" y="45758"/>
                  </a:lnTo>
                  <a:lnTo>
                    <a:pt x="966292" y="608088"/>
                  </a:lnTo>
                  <a:lnTo>
                    <a:pt x="1124788" y="608088"/>
                  </a:lnTo>
                  <a:lnTo>
                    <a:pt x="1124788" y="45758"/>
                  </a:lnTo>
                  <a:close/>
                </a:path>
                <a:path w="4505325" h="608329">
                  <a:moveTo>
                    <a:pt x="1606410" y="0"/>
                  </a:moveTo>
                  <a:lnTo>
                    <a:pt x="1447901" y="0"/>
                  </a:lnTo>
                  <a:lnTo>
                    <a:pt x="1447901" y="608088"/>
                  </a:lnTo>
                  <a:lnTo>
                    <a:pt x="1606410" y="608088"/>
                  </a:lnTo>
                  <a:lnTo>
                    <a:pt x="1606410" y="0"/>
                  </a:lnTo>
                  <a:close/>
                </a:path>
                <a:path w="4505325" h="608329">
                  <a:moveTo>
                    <a:pt x="2091080" y="57950"/>
                  </a:moveTo>
                  <a:lnTo>
                    <a:pt x="1932571" y="57950"/>
                  </a:lnTo>
                  <a:lnTo>
                    <a:pt x="1932571" y="608088"/>
                  </a:lnTo>
                  <a:lnTo>
                    <a:pt x="2091080" y="608088"/>
                  </a:lnTo>
                  <a:lnTo>
                    <a:pt x="2091080" y="57950"/>
                  </a:lnTo>
                  <a:close/>
                </a:path>
                <a:path w="4505325" h="608329">
                  <a:moveTo>
                    <a:pt x="2572702" y="57950"/>
                  </a:moveTo>
                  <a:lnTo>
                    <a:pt x="2417241" y="57950"/>
                  </a:lnTo>
                  <a:lnTo>
                    <a:pt x="2417241" y="608088"/>
                  </a:lnTo>
                  <a:lnTo>
                    <a:pt x="2572702" y="608088"/>
                  </a:lnTo>
                  <a:lnTo>
                    <a:pt x="2572702" y="57950"/>
                  </a:lnTo>
                  <a:close/>
                </a:path>
                <a:path w="4505325" h="608329">
                  <a:moveTo>
                    <a:pt x="3057360" y="134213"/>
                  </a:moveTo>
                  <a:lnTo>
                    <a:pt x="2898851" y="134213"/>
                  </a:lnTo>
                  <a:lnTo>
                    <a:pt x="2898851" y="608088"/>
                  </a:lnTo>
                  <a:lnTo>
                    <a:pt x="3057360" y="608088"/>
                  </a:lnTo>
                  <a:lnTo>
                    <a:pt x="3057360" y="134213"/>
                  </a:lnTo>
                  <a:close/>
                </a:path>
                <a:path w="4505325" h="608329">
                  <a:moveTo>
                    <a:pt x="3538982" y="45758"/>
                  </a:moveTo>
                  <a:lnTo>
                    <a:pt x="3383521" y="45758"/>
                  </a:lnTo>
                  <a:lnTo>
                    <a:pt x="3383521" y="608088"/>
                  </a:lnTo>
                  <a:lnTo>
                    <a:pt x="3538982" y="608088"/>
                  </a:lnTo>
                  <a:lnTo>
                    <a:pt x="3538982" y="45758"/>
                  </a:lnTo>
                  <a:close/>
                </a:path>
                <a:path w="4505325" h="608329">
                  <a:moveTo>
                    <a:pt x="4023652" y="82359"/>
                  </a:moveTo>
                  <a:lnTo>
                    <a:pt x="3865143" y="82359"/>
                  </a:lnTo>
                  <a:lnTo>
                    <a:pt x="3865143" y="608088"/>
                  </a:lnTo>
                  <a:lnTo>
                    <a:pt x="4023652" y="608088"/>
                  </a:lnTo>
                  <a:lnTo>
                    <a:pt x="4023652" y="82359"/>
                  </a:lnTo>
                  <a:close/>
                </a:path>
                <a:path w="4505325" h="608329">
                  <a:moveTo>
                    <a:pt x="4505261" y="42697"/>
                  </a:moveTo>
                  <a:lnTo>
                    <a:pt x="4349801" y="42697"/>
                  </a:lnTo>
                  <a:lnTo>
                    <a:pt x="4349801" y="608088"/>
                  </a:lnTo>
                  <a:lnTo>
                    <a:pt x="4505261" y="608088"/>
                  </a:lnTo>
                  <a:lnTo>
                    <a:pt x="4505261" y="42697"/>
                  </a:lnTo>
                  <a:close/>
                </a:path>
              </a:pathLst>
            </a:custGeom>
            <a:solidFill>
              <a:srgbClr val="0B76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660009" y="3431445"/>
              <a:ext cx="4508500" cy="452755"/>
            </a:xfrm>
            <a:custGeom>
              <a:avLst/>
              <a:gdLst/>
              <a:ahLst/>
              <a:cxnLst/>
              <a:rect l="l" t="t" r="r" b="b"/>
              <a:pathLst>
                <a:path w="4508500" h="452754">
                  <a:moveTo>
                    <a:pt x="158508" y="57950"/>
                  </a:moveTo>
                  <a:lnTo>
                    <a:pt x="0" y="57950"/>
                  </a:lnTo>
                  <a:lnTo>
                    <a:pt x="0" y="452526"/>
                  </a:lnTo>
                  <a:lnTo>
                    <a:pt x="158508" y="452526"/>
                  </a:lnTo>
                  <a:lnTo>
                    <a:pt x="158508" y="57950"/>
                  </a:lnTo>
                  <a:close/>
                </a:path>
                <a:path w="4508500" h="452754">
                  <a:moveTo>
                    <a:pt x="643178" y="198272"/>
                  </a:moveTo>
                  <a:lnTo>
                    <a:pt x="484670" y="198272"/>
                  </a:lnTo>
                  <a:lnTo>
                    <a:pt x="484670" y="452526"/>
                  </a:lnTo>
                  <a:lnTo>
                    <a:pt x="643178" y="452526"/>
                  </a:lnTo>
                  <a:lnTo>
                    <a:pt x="643178" y="198272"/>
                  </a:lnTo>
                  <a:close/>
                </a:path>
                <a:path w="4508500" h="452754">
                  <a:moveTo>
                    <a:pt x="1124800" y="225717"/>
                  </a:moveTo>
                  <a:lnTo>
                    <a:pt x="966292" y="225717"/>
                  </a:lnTo>
                  <a:lnTo>
                    <a:pt x="966292" y="452526"/>
                  </a:lnTo>
                  <a:lnTo>
                    <a:pt x="1124800" y="452526"/>
                  </a:lnTo>
                  <a:lnTo>
                    <a:pt x="1124800" y="225717"/>
                  </a:lnTo>
                  <a:close/>
                </a:path>
                <a:path w="4508500" h="452754">
                  <a:moveTo>
                    <a:pt x="1609458" y="192163"/>
                  </a:moveTo>
                  <a:lnTo>
                    <a:pt x="1450949" y="192163"/>
                  </a:lnTo>
                  <a:lnTo>
                    <a:pt x="1450949" y="452526"/>
                  </a:lnTo>
                  <a:lnTo>
                    <a:pt x="1609458" y="452526"/>
                  </a:lnTo>
                  <a:lnTo>
                    <a:pt x="1609458" y="192163"/>
                  </a:lnTo>
                  <a:close/>
                </a:path>
                <a:path w="4508500" h="452754">
                  <a:moveTo>
                    <a:pt x="2091080" y="240969"/>
                  </a:moveTo>
                  <a:lnTo>
                    <a:pt x="1935619" y="240969"/>
                  </a:lnTo>
                  <a:lnTo>
                    <a:pt x="1935619" y="452526"/>
                  </a:lnTo>
                  <a:lnTo>
                    <a:pt x="2091080" y="452526"/>
                  </a:lnTo>
                  <a:lnTo>
                    <a:pt x="2091080" y="240969"/>
                  </a:lnTo>
                  <a:close/>
                </a:path>
                <a:path w="4508500" h="452754">
                  <a:moveTo>
                    <a:pt x="2575750" y="195211"/>
                  </a:moveTo>
                  <a:lnTo>
                    <a:pt x="2417241" y="195211"/>
                  </a:lnTo>
                  <a:lnTo>
                    <a:pt x="2417241" y="452526"/>
                  </a:lnTo>
                  <a:lnTo>
                    <a:pt x="2575750" y="452526"/>
                  </a:lnTo>
                  <a:lnTo>
                    <a:pt x="2575750" y="195211"/>
                  </a:lnTo>
                  <a:close/>
                </a:path>
                <a:path w="4508500" h="452754">
                  <a:moveTo>
                    <a:pt x="3057360" y="198272"/>
                  </a:moveTo>
                  <a:lnTo>
                    <a:pt x="2901899" y="198272"/>
                  </a:lnTo>
                  <a:lnTo>
                    <a:pt x="2901899" y="452526"/>
                  </a:lnTo>
                  <a:lnTo>
                    <a:pt x="3057360" y="452526"/>
                  </a:lnTo>
                  <a:lnTo>
                    <a:pt x="3057360" y="198272"/>
                  </a:lnTo>
                  <a:close/>
                </a:path>
                <a:path w="4508500" h="452754">
                  <a:moveTo>
                    <a:pt x="3542030" y="0"/>
                  </a:moveTo>
                  <a:lnTo>
                    <a:pt x="3383521" y="0"/>
                  </a:lnTo>
                  <a:lnTo>
                    <a:pt x="3383521" y="452526"/>
                  </a:lnTo>
                  <a:lnTo>
                    <a:pt x="3542030" y="452526"/>
                  </a:lnTo>
                  <a:lnTo>
                    <a:pt x="3542030" y="0"/>
                  </a:lnTo>
                  <a:close/>
                </a:path>
                <a:path w="4508500" h="452754">
                  <a:moveTo>
                    <a:pt x="4023652" y="79311"/>
                  </a:moveTo>
                  <a:lnTo>
                    <a:pt x="3868191" y="79311"/>
                  </a:lnTo>
                  <a:lnTo>
                    <a:pt x="3868191" y="452526"/>
                  </a:lnTo>
                  <a:lnTo>
                    <a:pt x="4023652" y="452526"/>
                  </a:lnTo>
                  <a:lnTo>
                    <a:pt x="4023652" y="79311"/>
                  </a:lnTo>
                  <a:close/>
                </a:path>
                <a:path w="4508500" h="452754">
                  <a:moveTo>
                    <a:pt x="4508309" y="18300"/>
                  </a:moveTo>
                  <a:lnTo>
                    <a:pt x="4349813" y="18300"/>
                  </a:lnTo>
                  <a:lnTo>
                    <a:pt x="4349813" y="452526"/>
                  </a:lnTo>
                  <a:lnTo>
                    <a:pt x="4508309" y="452526"/>
                  </a:lnTo>
                  <a:lnTo>
                    <a:pt x="4508309" y="18300"/>
                  </a:lnTo>
                  <a:close/>
                </a:path>
              </a:pathLst>
            </a:custGeom>
            <a:solidFill>
              <a:srgbClr val="15AF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398373" y="3883964"/>
              <a:ext cx="4832985" cy="0"/>
            </a:xfrm>
            <a:custGeom>
              <a:avLst/>
              <a:gdLst/>
              <a:ahLst/>
              <a:cxnLst/>
              <a:rect l="l" t="t" r="r" b="b"/>
              <a:pathLst>
                <a:path w="4832984">
                  <a:moveTo>
                    <a:pt x="0" y="0"/>
                  </a:moveTo>
                  <a:lnTo>
                    <a:pt x="4832777" y="0"/>
                  </a:lnTo>
                </a:path>
              </a:pathLst>
            </a:custGeom>
            <a:ln w="813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5457871" y="3105343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0B76A0"/>
                </a:solidFill>
                <a:latin typeface="Trebuchet MS"/>
                <a:cs typeface="Trebuchet MS"/>
              </a:rPr>
              <a:t>796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941150" y="3166303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0B76A0"/>
                </a:solidFill>
                <a:latin typeface="Trebuchet MS"/>
                <a:cs typeface="Trebuchet MS"/>
              </a:rPr>
              <a:t>713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424428" y="3141919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0B76A0"/>
                </a:solidFill>
                <a:latin typeface="Trebuchet MS"/>
                <a:cs typeface="Trebuchet MS"/>
              </a:rPr>
              <a:t>745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907706" y="3099247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0B76A0"/>
                </a:solidFill>
                <a:latin typeface="Trebuchet MS"/>
                <a:cs typeface="Trebuchet MS"/>
              </a:rPr>
              <a:t>804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357538" y="3233359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0B76A0"/>
                </a:solidFill>
                <a:latin typeface="Trebuchet MS"/>
                <a:cs typeface="Trebuchet MS"/>
              </a:rPr>
              <a:t>626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840816" y="3144967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0B76A0"/>
                </a:solidFill>
                <a:latin typeface="Trebuchet MS"/>
                <a:cs typeface="Trebuchet MS"/>
              </a:rPr>
              <a:t>743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324095" y="3178495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0B76A0"/>
                </a:solidFill>
                <a:latin typeface="Trebuchet MS"/>
                <a:cs typeface="Trebuchet MS"/>
              </a:rPr>
              <a:t>697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807371" y="3141919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0B76A0"/>
                </a:solidFill>
                <a:latin typeface="Trebuchet MS"/>
                <a:cs typeface="Trebuchet MS"/>
              </a:rPr>
              <a:t>748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657795" y="3312607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5AFAB"/>
                </a:solidFill>
                <a:latin typeface="Trebuchet MS"/>
                <a:cs typeface="Trebuchet MS"/>
              </a:rPr>
              <a:t>522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141072" y="3452815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5AFAB"/>
                </a:solidFill>
                <a:latin typeface="Trebuchet MS"/>
                <a:cs typeface="Trebuchet MS"/>
              </a:rPr>
              <a:t>337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624350" y="3477198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5AFAB"/>
                </a:solidFill>
                <a:latin typeface="Trebuchet MS"/>
                <a:cs typeface="Trebuchet MS"/>
              </a:rPr>
              <a:t>302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107628" y="3446719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5AFAB"/>
                </a:solidFill>
                <a:latin typeface="Trebuchet MS"/>
                <a:cs typeface="Trebuchet MS"/>
              </a:rPr>
              <a:t>344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590907" y="3495487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5AFAB"/>
                </a:solidFill>
                <a:latin typeface="Trebuchet MS"/>
                <a:cs typeface="Trebuchet MS"/>
              </a:rPr>
              <a:t>279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074183" y="3449767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5AFAB"/>
                </a:solidFill>
                <a:latin typeface="Trebuchet MS"/>
                <a:cs typeface="Trebuchet MS"/>
              </a:rPr>
              <a:t>339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557460" y="3449767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5AFAB"/>
                </a:solidFill>
                <a:latin typeface="Trebuchet MS"/>
                <a:cs typeface="Trebuchet MS"/>
              </a:rPr>
              <a:t>338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9040740" y="3254695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5AFAB"/>
                </a:solidFill>
                <a:latin typeface="Trebuchet MS"/>
                <a:cs typeface="Trebuchet MS"/>
              </a:rPr>
              <a:t>599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524017" y="3333943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5AFAB"/>
                </a:solidFill>
                <a:latin typeface="Trebuchet MS"/>
                <a:cs typeface="Trebuchet MS"/>
              </a:rPr>
              <a:t>494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0007295" y="3272983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5AFAB"/>
                </a:solidFill>
                <a:latin typeface="Trebuchet MS"/>
                <a:cs typeface="Trebuchet MS"/>
              </a:rPr>
              <a:t>573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534675" y="3916111"/>
            <a:ext cx="2159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2015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017952" y="3916111"/>
            <a:ext cx="2159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2016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501230" y="3916111"/>
            <a:ext cx="2159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2017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984508" y="3916111"/>
            <a:ext cx="2159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2018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467785" y="3916111"/>
            <a:ext cx="2159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2019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951063" y="3916111"/>
            <a:ext cx="2159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2020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8434340" y="3916111"/>
            <a:ext cx="2159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2021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8917620" y="3916111"/>
            <a:ext cx="2159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2022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9400896" y="3916111"/>
            <a:ext cx="2159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2023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9884173" y="3916111"/>
            <a:ext cx="2159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2024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232321" y="3359354"/>
            <a:ext cx="165100" cy="293370"/>
          </a:xfrm>
          <a:prstGeom prst="rect">
            <a:avLst/>
          </a:prstGeom>
        </p:spPr>
        <p:txBody>
          <a:bodyPr vert="vert270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00" spc="-20" dirty="0">
                <a:solidFill>
                  <a:srgbClr val="595959"/>
                </a:solidFill>
                <a:latin typeface="Trebuchet MS"/>
                <a:cs typeface="Trebuchet MS"/>
              </a:rPr>
              <a:t>GW.h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7316340" y="3078157"/>
            <a:ext cx="47625" cy="47625"/>
          </a:xfrm>
          <a:custGeom>
            <a:avLst/>
            <a:gdLst/>
            <a:ahLst/>
            <a:cxnLst/>
            <a:rect l="l" t="t" r="r" b="b"/>
            <a:pathLst>
              <a:path w="47625" h="47625">
                <a:moveTo>
                  <a:pt x="47585" y="0"/>
                </a:moveTo>
                <a:lnTo>
                  <a:pt x="0" y="0"/>
                </a:lnTo>
                <a:lnTo>
                  <a:pt x="0" y="47617"/>
                </a:lnTo>
                <a:lnTo>
                  <a:pt x="47585" y="47617"/>
                </a:lnTo>
                <a:lnTo>
                  <a:pt x="47585" y="0"/>
                </a:lnTo>
                <a:close/>
              </a:path>
            </a:pathLst>
          </a:custGeom>
          <a:solidFill>
            <a:srgbClr val="0B76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7383659" y="2989591"/>
            <a:ext cx="3143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685" marR="5080" indent="-7620">
              <a:lnSpc>
                <a:spcPct val="128600"/>
              </a:lnSpc>
              <a:spcBef>
                <a:spcPts val="100"/>
              </a:spcBef>
            </a:pPr>
            <a:r>
              <a:rPr sz="700" spc="-30" dirty="0">
                <a:solidFill>
                  <a:srgbClr val="595959"/>
                </a:solidFill>
                <a:latin typeface="Trebuchet MS"/>
                <a:cs typeface="Trebuchet MS"/>
              </a:rPr>
              <a:t>Entrega</a:t>
            </a:r>
            <a:r>
              <a:rPr sz="700" spc="50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spc="-25" dirty="0">
                <a:solidFill>
                  <a:srgbClr val="0B76A0"/>
                </a:solidFill>
                <a:latin typeface="Trebuchet MS"/>
                <a:cs typeface="Trebuchet MS"/>
              </a:rPr>
              <a:t>728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7806410" y="3078157"/>
            <a:ext cx="47625" cy="47625"/>
          </a:xfrm>
          <a:custGeom>
            <a:avLst/>
            <a:gdLst/>
            <a:ahLst/>
            <a:cxnLst/>
            <a:rect l="l" t="t" r="r" b="b"/>
            <a:pathLst>
              <a:path w="47625" h="47625">
                <a:moveTo>
                  <a:pt x="47585" y="0"/>
                </a:moveTo>
                <a:lnTo>
                  <a:pt x="0" y="0"/>
                </a:lnTo>
                <a:lnTo>
                  <a:pt x="0" y="47617"/>
                </a:lnTo>
                <a:lnTo>
                  <a:pt x="47585" y="47617"/>
                </a:lnTo>
                <a:lnTo>
                  <a:pt x="47585" y="0"/>
                </a:lnTo>
                <a:close/>
              </a:path>
            </a:pathLst>
          </a:custGeom>
          <a:solidFill>
            <a:srgbClr val="15AF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7873729" y="2992639"/>
            <a:ext cx="297815" cy="2940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>
              <a:lnSpc>
                <a:spcPct val="125699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Retiros</a:t>
            </a:r>
            <a:r>
              <a:rPr sz="700" spc="50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700" spc="-25" dirty="0">
                <a:solidFill>
                  <a:srgbClr val="0B76A0"/>
                </a:solidFill>
                <a:latin typeface="Trebuchet MS"/>
                <a:cs typeface="Trebuchet MS"/>
              </a:rPr>
              <a:t>730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69074" y="2202102"/>
            <a:ext cx="4403090" cy="551815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43204" marR="5080" indent="-243840">
              <a:lnSpc>
                <a:spcPts val="1010"/>
              </a:lnSpc>
              <a:spcBef>
                <a:spcPts val="190"/>
              </a:spcBef>
              <a:buClr>
                <a:srgbClr val="00D0CB"/>
              </a:buClr>
              <a:buSzPct val="133333"/>
              <a:buFont typeface="Wingdings"/>
              <a:buChar char=""/>
              <a:tabLst>
                <a:tab pos="243204" algn="l"/>
              </a:tabLst>
            </a:pPr>
            <a:r>
              <a:rPr sz="900" spc="-30" dirty="0">
                <a:latin typeface="Trebuchet MS"/>
                <a:cs typeface="Trebuchet MS"/>
              </a:rPr>
              <a:t>Entre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2015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y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2024,</a:t>
            </a:r>
            <a:r>
              <a:rPr sz="900" spc="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Egasa </a:t>
            </a:r>
            <a:r>
              <a:rPr sz="900" spc="-25" dirty="0">
                <a:latin typeface="Trebuchet MS"/>
                <a:cs typeface="Trebuchet MS"/>
              </a:rPr>
              <a:t>mantuvo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niveles</a:t>
            </a:r>
            <a:r>
              <a:rPr sz="900" dirty="0">
                <a:latin typeface="Trebuchet MS"/>
                <a:cs typeface="Trebuchet MS"/>
              </a:rPr>
              <a:t> de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35" dirty="0">
                <a:latin typeface="Trebuchet MS"/>
                <a:cs typeface="Trebuchet MS"/>
              </a:rPr>
              <a:t>entrega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superiores</a:t>
            </a:r>
            <a:r>
              <a:rPr sz="900" dirty="0">
                <a:latin typeface="Trebuchet MS"/>
                <a:cs typeface="Trebuchet MS"/>
              </a:rPr>
              <a:t> a sus </a:t>
            </a:r>
            <a:r>
              <a:rPr sz="900" spc="-35" dirty="0">
                <a:latin typeface="Trebuchet MS"/>
                <a:cs typeface="Trebuchet MS"/>
              </a:rPr>
              <a:t>retiros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(salvo 2023)</a:t>
            </a:r>
            <a:endParaRPr sz="900">
              <a:latin typeface="Trebuchet MS"/>
              <a:cs typeface="Trebuchet MS"/>
            </a:endParaRPr>
          </a:p>
          <a:p>
            <a:pPr marL="243204" indent="-243204">
              <a:lnSpc>
                <a:spcPts val="925"/>
              </a:lnSpc>
              <a:buClr>
                <a:srgbClr val="00D0CB"/>
              </a:buClr>
              <a:buSzPct val="133333"/>
              <a:buFont typeface="Wingdings"/>
              <a:buChar char=""/>
              <a:tabLst>
                <a:tab pos="243204" algn="l"/>
              </a:tabLst>
            </a:pPr>
            <a:r>
              <a:rPr sz="900" spc="-10" dirty="0">
                <a:latin typeface="Trebuchet MS"/>
                <a:cs typeface="Trebuchet MS"/>
              </a:rPr>
              <a:t>En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el</a:t>
            </a:r>
            <a:r>
              <a:rPr sz="900" spc="-80" dirty="0">
                <a:latin typeface="Trebuchet MS"/>
                <a:cs typeface="Trebuchet MS"/>
              </a:rPr>
              <a:t> </a:t>
            </a:r>
            <a:r>
              <a:rPr sz="900" spc="-35" dirty="0">
                <a:latin typeface="Trebuchet MS"/>
                <a:cs typeface="Trebuchet MS"/>
              </a:rPr>
              <a:t>2024,</a:t>
            </a:r>
            <a:r>
              <a:rPr sz="900" spc="-8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se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registran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entregas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de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870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GW.h,</a:t>
            </a:r>
            <a:r>
              <a:rPr sz="900" spc="-8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superando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los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retiros</a:t>
            </a:r>
            <a:r>
              <a:rPr sz="900" spc="-9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en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296</a:t>
            </a:r>
            <a:r>
              <a:rPr sz="900" spc="-9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GW.h.</a:t>
            </a:r>
            <a:endParaRPr sz="900">
              <a:latin typeface="Trebuchet MS"/>
              <a:cs typeface="Trebuchet MS"/>
            </a:endParaRPr>
          </a:p>
          <a:p>
            <a:pPr marL="243204" indent="-243204">
              <a:lnSpc>
                <a:spcPts val="1045"/>
              </a:lnSpc>
              <a:buClr>
                <a:srgbClr val="00D0CB"/>
              </a:buClr>
              <a:buSzPct val="133333"/>
              <a:buFont typeface="Wingdings"/>
              <a:buChar char=""/>
              <a:tabLst>
                <a:tab pos="243204" algn="l"/>
              </a:tabLst>
            </a:pPr>
            <a:r>
              <a:rPr sz="900" spc="-20" dirty="0">
                <a:latin typeface="Trebuchet MS"/>
                <a:cs typeface="Trebuchet MS"/>
              </a:rPr>
              <a:t>Esto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representa</a:t>
            </a:r>
            <a:r>
              <a:rPr sz="900" spc="-9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0.7x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veces</a:t>
            </a:r>
            <a:r>
              <a:rPr sz="900" spc="-9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de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lo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entregado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30" dirty="0">
                <a:latin typeface="Trebuchet MS"/>
                <a:cs typeface="Trebuchet MS"/>
              </a:rPr>
              <a:t>al</a:t>
            </a:r>
            <a:r>
              <a:rPr sz="900" spc="-8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sistema.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456374" y="3485310"/>
            <a:ext cx="4423410" cy="551815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5904" marR="5080" indent="-243840">
              <a:lnSpc>
                <a:spcPts val="1010"/>
              </a:lnSpc>
              <a:spcBef>
                <a:spcPts val="190"/>
              </a:spcBef>
              <a:buClr>
                <a:srgbClr val="00D0CB"/>
              </a:buClr>
              <a:buSzPct val="133333"/>
              <a:buFont typeface="Wingdings"/>
              <a:buChar char=""/>
              <a:tabLst>
                <a:tab pos="255904" algn="l"/>
              </a:tabLst>
            </a:pPr>
            <a:r>
              <a:rPr sz="900" spc="-50" dirty="0">
                <a:latin typeface="Trebuchet MS"/>
                <a:cs typeface="Trebuchet MS"/>
              </a:rPr>
              <a:t>Entre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2015 </a:t>
            </a:r>
            <a:r>
              <a:rPr sz="900" dirty="0">
                <a:latin typeface="Trebuchet MS"/>
                <a:cs typeface="Trebuchet MS"/>
              </a:rPr>
              <a:t>y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2024,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San</a:t>
            </a:r>
            <a:r>
              <a:rPr sz="900" spc="-10" dirty="0">
                <a:latin typeface="Trebuchet MS"/>
                <a:cs typeface="Trebuchet MS"/>
              </a:rPr>
              <a:t> Gabán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35" dirty="0">
                <a:latin typeface="Trebuchet MS"/>
                <a:cs typeface="Trebuchet MS"/>
              </a:rPr>
              <a:t>mantuvo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30" dirty="0">
                <a:latin typeface="Trebuchet MS"/>
                <a:cs typeface="Trebuchet MS"/>
              </a:rPr>
              <a:t>niveles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entrega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superiores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a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sus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retiros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de </a:t>
            </a:r>
            <a:r>
              <a:rPr sz="900" spc="-10" dirty="0">
                <a:latin typeface="Trebuchet MS"/>
                <a:cs typeface="Trebuchet MS"/>
              </a:rPr>
              <a:t>energía.</a:t>
            </a:r>
            <a:endParaRPr sz="900">
              <a:latin typeface="Trebuchet MS"/>
              <a:cs typeface="Trebuchet MS"/>
            </a:endParaRPr>
          </a:p>
          <a:p>
            <a:pPr marL="255904" indent="-243204">
              <a:lnSpc>
                <a:spcPts val="925"/>
              </a:lnSpc>
              <a:buClr>
                <a:srgbClr val="00D0CB"/>
              </a:buClr>
              <a:buSzPct val="133333"/>
              <a:buFont typeface="Wingdings"/>
              <a:buChar char=""/>
              <a:tabLst>
                <a:tab pos="255904" algn="l"/>
              </a:tabLst>
            </a:pPr>
            <a:r>
              <a:rPr sz="900" spc="-10" dirty="0">
                <a:latin typeface="Trebuchet MS"/>
                <a:cs typeface="Trebuchet MS"/>
              </a:rPr>
              <a:t>En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el</a:t>
            </a:r>
            <a:r>
              <a:rPr sz="900" spc="-80" dirty="0">
                <a:latin typeface="Trebuchet MS"/>
                <a:cs typeface="Trebuchet MS"/>
              </a:rPr>
              <a:t> </a:t>
            </a:r>
            <a:r>
              <a:rPr sz="900" spc="-35" dirty="0">
                <a:latin typeface="Trebuchet MS"/>
                <a:cs typeface="Trebuchet MS"/>
              </a:rPr>
              <a:t>2024,</a:t>
            </a:r>
            <a:r>
              <a:rPr sz="900" spc="-8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se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registran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entregas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de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748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GW.h,</a:t>
            </a:r>
            <a:r>
              <a:rPr sz="900" spc="-8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superando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los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retiros</a:t>
            </a:r>
            <a:r>
              <a:rPr sz="900" spc="-9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en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175</a:t>
            </a:r>
            <a:r>
              <a:rPr sz="900" spc="-9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GW.h.</a:t>
            </a:r>
            <a:endParaRPr sz="900">
              <a:latin typeface="Trebuchet MS"/>
              <a:cs typeface="Trebuchet MS"/>
            </a:endParaRPr>
          </a:p>
          <a:p>
            <a:pPr marL="255904" indent="-243204">
              <a:lnSpc>
                <a:spcPts val="1045"/>
              </a:lnSpc>
              <a:buClr>
                <a:srgbClr val="00D0CB"/>
              </a:buClr>
              <a:buSzPct val="133333"/>
              <a:buFont typeface="Wingdings"/>
              <a:buChar char=""/>
              <a:tabLst>
                <a:tab pos="255904" algn="l"/>
              </a:tabLst>
            </a:pPr>
            <a:r>
              <a:rPr sz="900" spc="-20" dirty="0">
                <a:latin typeface="Trebuchet MS"/>
                <a:cs typeface="Trebuchet MS"/>
              </a:rPr>
              <a:t>Esto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representa</a:t>
            </a:r>
            <a:r>
              <a:rPr sz="900" spc="-9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0.8x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veces</a:t>
            </a:r>
            <a:r>
              <a:rPr sz="900" spc="-9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de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lo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entregado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30" dirty="0">
                <a:latin typeface="Trebuchet MS"/>
                <a:cs typeface="Trebuchet MS"/>
              </a:rPr>
              <a:t>al</a:t>
            </a:r>
            <a:r>
              <a:rPr sz="900" spc="-8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sistema.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5398373" y="1994755"/>
            <a:ext cx="4832985" cy="744220"/>
            <a:chOff x="5398373" y="1994755"/>
            <a:chExt cx="4832985" cy="744220"/>
          </a:xfrm>
        </p:grpSpPr>
        <p:sp>
          <p:nvSpPr>
            <p:cNvPr id="50" name="object 50"/>
            <p:cNvSpPr/>
            <p:nvPr/>
          </p:nvSpPr>
          <p:spPr>
            <a:xfrm>
              <a:off x="5461876" y="1994757"/>
              <a:ext cx="4505325" cy="734060"/>
            </a:xfrm>
            <a:custGeom>
              <a:avLst/>
              <a:gdLst/>
              <a:ahLst/>
              <a:cxnLst/>
              <a:rect l="l" t="t" r="r" b="b"/>
              <a:pathLst>
                <a:path w="4505325" h="734060">
                  <a:moveTo>
                    <a:pt x="155460" y="70154"/>
                  </a:moveTo>
                  <a:lnTo>
                    <a:pt x="0" y="70154"/>
                  </a:lnTo>
                  <a:lnTo>
                    <a:pt x="0" y="733717"/>
                  </a:lnTo>
                  <a:lnTo>
                    <a:pt x="155460" y="733717"/>
                  </a:lnTo>
                  <a:lnTo>
                    <a:pt x="155460" y="70154"/>
                  </a:lnTo>
                  <a:close/>
                </a:path>
                <a:path w="4505325" h="734060">
                  <a:moveTo>
                    <a:pt x="640130" y="33553"/>
                  </a:moveTo>
                  <a:lnTo>
                    <a:pt x="481622" y="33553"/>
                  </a:lnTo>
                  <a:lnTo>
                    <a:pt x="481622" y="733717"/>
                  </a:lnTo>
                  <a:lnTo>
                    <a:pt x="640130" y="733717"/>
                  </a:lnTo>
                  <a:lnTo>
                    <a:pt x="640130" y="33553"/>
                  </a:lnTo>
                  <a:close/>
                </a:path>
                <a:path w="4505325" h="734060">
                  <a:moveTo>
                    <a:pt x="1124788" y="0"/>
                  </a:moveTo>
                  <a:lnTo>
                    <a:pt x="966292" y="0"/>
                  </a:lnTo>
                  <a:lnTo>
                    <a:pt x="966292" y="733717"/>
                  </a:lnTo>
                  <a:lnTo>
                    <a:pt x="1124788" y="733717"/>
                  </a:lnTo>
                  <a:lnTo>
                    <a:pt x="1124788" y="0"/>
                  </a:lnTo>
                  <a:close/>
                </a:path>
                <a:path w="4505325" h="734060">
                  <a:moveTo>
                    <a:pt x="1606410" y="189115"/>
                  </a:moveTo>
                  <a:lnTo>
                    <a:pt x="1447901" y="189115"/>
                  </a:lnTo>
                  <a:lnTo>
                    <a:pt x="1447901" y="733717"/>
                  </a:lnTo>
                  <a:lnTo>
                    <a:pt x="1606410" y="733717"/>
                  </a:lnTo>
                  <a:lnTo>
                    <a:pt x="1606410" y="189115"/>
                  </a:lnTo>
                  <a:close/>
                </a:path>
                <a:path w="4505325" h="734060">
                  <a:moveTo>
                    <a:pt x="2091080" y="216573"/>
                  </a:moveTo>
                  <a:lnTo>
                    <a:pt x="1932571" y="216573"/>
                  </a:lnTo>
                  <a:lnTo>
                    <a:pt x="1932571" y="733717"/>
                  </a:lnTo>
                  <a:lnTo>
                    <a:pt x="2091080" y="733717"/>
                  </a:lnTo>
                  <a:lnTo>
                    <a:pt x="2091080" y="216573"/>
                  </a:lnTo>
                  <a:close/>
                </a:path>
                <a:path w="4505325" h="734060">
                  <a:moveTo>
                    <a:pt x="2572702" y="201320"/>
                  </a:moveTo>
                  <a:lnTo>
                    <a:pt x="2417241" y="201320"/>
                  </a:lnTo>
                  <a:lnTo>
                    <a:pt x="2417241" y="733717"/>
                  </a:lnTo>
                  <a:lnTo>
                    <a:pt x="2572702" y="733717"/>
                  </a:lnTo>
                  <a:lnTo>
                    <a:pt x="2572702" y="201320"/>
                  </a:lnTo>
                  <a:close/>
                </a:path>
                <a:path w="4505325" h="734060">
                  <a:moveTo>
                    <a:pt x="3057360" y="219621"/>
                  </a:moveTo>
                  <a:lnTo>
                    <a:pt x="2898851" y="219621"/>
                  </a:lnTo>
                  <a:lnTo>
                    <a:pt x="2898851" y="733717"/>
                  </a:lnTo>
                  <a:lnTo>
                    <a:pt x="3057360" y="733717"/>
                  </a:lnTo>
                  <a:lnTo>
                    <a:pt x="3057360" y="219621"/>
                  </a:lnTo>
                  <a:close/>
                </a:path>
                <a:path w="4505325" h="734060">
                  <a:moveTo>
                    <a:pt x="3538982" y="250126"/>
                  </a:moveTo>
                  <a:lnTo>
                    <a:pt x="3383521" y="250126"/>
                  </a:lnTo>
                  <a:lnTo>
                    <a:pt x="3383521" y="733717"/>
                  </a:lnTo>
                  <a:lnTo>
                    <a:pt x="3538982" y="733717"/>
                  </a:lnTo>
                  <a:lnTo>
                    <a:pt x="3538982" y="250126"/>
                  </a:lnTo>
                  <a:close/>
                </a:path>
                <a:path w="4505325" h="734060">
                  <a:moveTo>
                    <a:pt x="4023652" y="317233"/>
                  </a:moveTo>
                  <a:lnTo>
                    <a:pt x="3865143" y="317233"/>
                  </a:lnTo>
                  <a:lnTo>
                    <a:pt x="3865143" y="733717"/>
                  </a:lnTo>
                  <a:lnTo>
                    <a:pt x="4023652" y="733717"/>
                  </a:lnTo>
                  <a:lnTo>
                    <a:pt x="4023652" y="317233"/>
                  </a:lnTo>
                  <a:close/>
                </a:path>
                <a:path w="4505325" h="734060">
                  <a:moveTo>
                    <a:pt x="4505261" y="274523"/>
                  </a:moveTo>
                  <a:lnTo>
                    <a:pt x="4349801" y="274523"/>
                  </a:lnTo>
                  <a:lnTo>
                    <a:pt x="4349801" y="733717"/>
                  </a:lnTo>
                  <a:lnTo>
                    <a:pt x="4505261" y="733717"/>
                  </a:lnTo>
                  <a:lnTo>
                    <a:pt x="4505261" y="274523"/>
                  </a:lnTo>
                  <a:close/>
                </a:path>
              </a:pathLst>
            </a:custGeom>
            <a:solidFill>
              <a:srgbClr val="0B76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660009" y="2110670"/>
              <a:ext cx="4508500" cy="617855"/>
            </a:xfrm>
            <a:custGeom>
              <a:avLst/>
              <a:gdLst/>
              <a:ahLst/>
              <a:cxnLst/>
              <a:rect l="l" t="t" r="r" b="b"/>
              <a:pathLst>
                <a:path w="4508500" h="617855">
                  <a:moveTo>
                    <a:pt x="158508" y="0"/>
                  </a:moveTo>
                  <a:lnTo>
                    <a:pt x="0" y="0"/>
                  </a:lnTo>
                  <a:lnTo>
                    <a:pt x="0" y="617804"/>
                  </a:lnTo>
                  <a:lnTo>
                    <a:pt x="158508" y="617804"/>
                  </a:lnTo>
                  <a:lnTo>
                    <a:pt x="158508" y="0"/>
                  </a:lnTo>
                  <a:close/>
                </a:path>
                <a:path w="4508500" h="617855">
                  <a:moveTo>
                    <a:pt x="643178" y="189115"/>
                  </a:moveTo>
                  <a:lnTo>
                    <a:pt x="484670" y="189115"/>
                  </a:lnTo>
                  <a:lnTo>
                    <a:pt x="484670" y="617804"/>
                  </a:lnTo>
                  <a:lnTo>
                    <a:pt x="643178" y="617804"/>
                  </a:lnTo>
                  <a:lnTo>
                    <a:pt x="643178" y="189115"/>
                  </a:lnTo>
                  <a:close/>
                </a:path>
                <a:path w="4508500" h="617855">
                  <a:moveTo>
                    <a:pt x="1124800" y="207416"/>
                  </a:moveTo>
                  <a:lnTo>
                    <a:pt x="966292" y="207416"/>
                  </a:lnTo>
                  <a:lnTo>
                    <a:pt x="966292" y="617804"/>
                  </a:lnTo>
                  <a:lnTo>
                    <a:pt x="1124800" y="617804"/>
                  </a:lnTo>
                  <a:lnTo>
                    <a:pt x="1124800" y="207416"/>
                  </a:lnTo>
                  <a:close/>
                </a:path>
                <a:path w="4508500" h="617855">
                  <a:moveTo>
                    <a:pt x="1609458" y="262331"/>
                  </a:moveTo>
                  <a:lnTo>
                    <a:pt x="1450949" y="262331"/>
                  </a:lnTo>
                  <a:lnTo>
                    <a:pt x="1450949" y="617804"/>
                  </a:lnTo>
                  <a:lnTo>
                    <a:pt x="1609458" y="617804"/>
                  </a:lnTo>
                  <a:lnTo>
                    <a:pt x="1609458" y="262331"/>
                  </a:lnTo>
                  <a:close/>
                </a:path>
                <a:path w="4508500" h="617855">
                  <a:moveTo>
                    <a:pt x="2091080" y="237921"/>
                  </a:moveTo>
                  <a:lnTo>
                    <a:pt x="1935619" y="237921"/>
                  </a:lnTo>
                  <a:lnTo>
                    <a:pt x="1935619" y="617804"/>
                  </a:lnTo>
                  <a:lnTo>
                    <a:pt x="2091080" y="617804"/>
                  </a:lnTo>
                  <a:lnTo>
                    <a:pt x="2091080" y="237921"/>
                  </a:lnTo>
                  <a:close/>
                </a:path>
                <a:path w="4508500" h="617855">
                  <a:moveTo>
                    <a:pt x="2575750" y="240969"/>
                  </a:moveTo>
                  <a:lnTo>
                    <a:pt x="2417241" y="240969"/>
                  </a:lnTo>
                  <a:lnTo>
                    <a:pt x="2417241" y="617804"/>
                  </a:lnTo>
                  <a:lnTo>
                    <a:pt x="2575750" y="617804"/>
                  </a:lnTo>
                  <a:lnTo>
                    <a:pt x="2575750" y="240969"/>
                  </a:lnTo>
                  <a:close/>
                </a:path>
                <a:path w="4508500" h="617855">
                  <a:moveTo>
                    <a:pt x="3057360" y="240969"/>
                  </a:moveTo>
                  <a:lnTo>
                    <a:pt x="2901899" y="240969"/>
                  </a:lnTo>
                  <a:lnTo>
                    <a:pt x="2901899" y="617804"/>
                  </a:lnTo>
                  <a:lnTo>
                    <a:pt x="3057360" y="617804"/>
                  </a:lnTo>
                  <a:lnTo>
                    <a:pt x="3057360" y="240969"/>
                  </a:lnTo>
                  <a:close/>
                </a:path>
                <a:path w="4508500" h="617855">
                  <a:moveTo>
                    <a:pt x="3542030" y="176923"/>
                  </a:moveTo>
                  <a:lnTo>
                    <a:pt x="3383521" y="176923"/>
                  </a:lnTo>
                  <a:lnTo>
                    <a:pt x="3383521" y="617804"/>
                  </a:lnTo>
                  <a:lnTo>
                    <a:pt x="3542030" y="617804"/>
                  </a:lnTo>
                  <a:lnTo>
                    <a:pt x="3542030" y="176923"/>
                  </a:lnTo>
                  <a:close/>
                </a:path>
                <a:path w="4508500" h="617855">
                  <a:moveTo>
                    <a:pt x="4023652" y="167767"/>
                  </a:moveTo>
                  <a:lnTo>
                    <a:pt x="3868191" y="167767"/>
                  </a:lnTo>
                  <a:lnTo>
                    <a:pt x="3868191" y="617804"/>
                  </a:lnTo>
                  <a:lnTo>
                    <a:pt x="4023652" y="617804"/>
                  </a:lnTo>
                  <a:lnTo>
                    <a:pt x="4023652" y="167767"/>
                  </a:lnTo>
                  <a:close/>
                </a:path>
                <a:path w="4508500" h="617855">
                  <a:moveTo>
                    <a:pt x="4508309" y="317233"/>
                  </a:moveTo>
                  <a:lnTo>
                    <a:pt x="4349813" y="317233"/>
                  </a:lnTo>
                  <a:lnTo>
                    <a:pt x="4349813" y="617804"/>
                  </a:lnTo>
                  <a:lnTo>
                    <a:pt x="4508309" y="617804"/>
                  </a:lnTo>
                  <a:lnTo>
                    <a:pt x="4508309" y="317233"/>
                  </a:lnTo>
                  <a:close/>
                </a:path>
              </a:pathLst>
            </a:custGeom>
            <a:solidFill>
              <a:srgbClr val="15AF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5398373" y="2734461"/>
              <a:ext cx="4832985" cy="0"/>
            </a:xfrm>
            <a:custGeom>
              <a:avLst/>
              <a:gdLst/>
              <a:ahLst/>
              <a:cxnLst/>
              <a:rect l="l" t="t" r="r" b="b"/>
              <a:pathLst>
                <a:path w="4832984">
                  <a:moveTo>
                    <a:pt x="0" y="0"/>
                  </a:moveTo>
                  <a:lnTo>
                    <a:pt x="4832777" y="0"/>
                  </a:lnTo>
                </a:path>
              </a:pathLst>
            </a:custGeom>
            <a:ln w="813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5435034" y="1886143"/>
            <a:ext cx="22288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700" spc="-10" dirty="0">
                <a:solidFill>
                  <a:srgbClr val="0B76A0"/>
                </a:solidFill>
                <a:latin typeface="Trebuchet MS"/>
                <a:cs typeface="Trebuchet MS"/>
              </a:rPr>
              <a:t>1,253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5918313" y="1849567"/>
            <a:ext cx="22288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700" spc="-10" dirty="0">
                <a:solidFill>
                  <a:srgbClr val="0B76A0"/>
                </a:solidFill>
                <a:latin typeface="Trebuchet MS"/>
                <a:cs typeface="Trebuchet MS"/>
              </a:rPr>
              <a:t>1,320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6401589" y="1816039"/>
            <a:ext cx="22288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700" spc="-10" dirty="0">
                <a:solidFill>
                  <a:srgbClr val="0B76A0"/>
                </a:solidFill>
                <a:latin typeface="Trebuchet MS"/>
                <a:cs typeface="Trebuchet MS"/>
              </a:rPr>
              <a:t>1,380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6884868" y="2005015"/>
            <a:ext cx="22288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700" spc="-10" dirty="0">
                <a:solidFill>
                  <a:srgbClr val="0B76A0"/>
                </a:solidFill>
                <a:latin typeface="Trebuchet MS"/>
                <a:cs typeface="Trebuchet MS"/>
              </a:rPr>
              <a:t>1,030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9820071" y="2090359"/>
            <a:ext cx="1517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0B76A0"/>
                </a:solidFill>
                <a:latin typeface="Trebuchet MS"/>
                <a:cs typeface="Trebuchet MS"/>
              </a:rPr>
              <a:t>870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5634958" y="1931863"/>
            <a:ext cx="22288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700" spc="-10" dirty="0">
                <a:solidFill>
                  <a:srgbClr val="15AFAB"/>
                </a:solidFill>
                <a:latin typeface="Trebuchet MS"/>
                <a:cs typeface="Trebuchet MS"/>
              </a:rPr>
              <a:t>1,163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6153772" y="2120839"/>
            <a:ext cx="1517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5AFAB"/>
                </a:solidFill>
                <a:latin typeface="Trebuchet MS"/>
                <a:cs typeface="Trebuchet MS"/>
              </a:rPr>
              <a:t>812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6637050" y="2139127"/>
            <a:ext cx="1517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5AFAB"/>
                </a:solidFill>
                <a:latin typeface="Trebuchet MS"/>
                <a:cs typeface="Trebuchet MS"/>
              </a:rPr>
              <a:t>778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7120328" y="2193991"/>
            <a:ext cx="1517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5AFAB"/>
                </a:solidFill>
                <a:latin typeface="Trebuchet MS"/>
                <a:cs typeface="Trebuchet MS"/>
              </a:rPr>
              <a:t>677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8570160" y="2172655"/>
            <a:ext cx="1517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5AFAB"/>
                </a:solidFill>
                <a:latin typeface="Trebuchet MS"/>
                <a:cs typeface="Trebuchet MS"/>
              </a:rPr>
              <a:t>713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8828116" y="2065975"/>
            <a:ext cx="40259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0B76A0"/>
                </a:solidFill>
                <a:latin typeface="Trebuchet MS"/>
                <a:cs typeface="Trebuchet MS"/>
              </a:rPr>
              <a:t>912</a:t>
            </a:r>
            <a:r>
              <a:rPr sz="700" spc="265" dirty="0">
                <a:solidFill>
                  <a:srgbClr val="0B76A0"/>
                </a:solidFill>
                <a:latin typeface="Trebuchet MS"/>
                <a:cs typeface="Trebuchet MS"/>
              </a:rPr>
              <a:t> </a:t>
            </a:r>
            <a:r>
              <a:rPr sz="1050" spc="-37" baseline="-27777" dirty="0">
                <a:solidFill>
                  <a:srgbClr val="15AFAB"/>
                </a:solidFill>
                <a:latin typeface="Trebuchet MS"/>
                <a:cs typeface="Trebuchet MS"/>
              </a:rPr>
              <a:t>833</a:t>
            </a:r>
            <a:endParaRPr sz="1050" baseline="-27777">
              <a:latin typeface="Trebuchet MS"/>
              <a:cs typeface="Trebuchet MS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9311395" y="2099503"/>
            <a:ext cx="40259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sz="1050" baseline="-19841" dirty="0">
                <a:solidFill>
                  <a:srgbClr val="0B76A0"/>
                </a:solidFill>
                <a:latin typeface="Trebuchet MS"/>
                <a:cs typeface="Trebuchet MS"/>
              </a:rPr>
              <a:t>787</a:t>
            </a:r>
            <a:r>
              <a:rPr sz="1050" spc="397" baseline="-19841" dirty="0">
                <a:solidFill>
                  <a:srgbClr val="0B76A0"/>
                </a:solidFill>
                <a:latin typeface="Trebuchet MS"/>
                <a:cs typeface="Trebuchet MS"/>
              </a:rPr>
              <a:t> </a:t>
            </a:r>
            <a:r>
              <a:rPr sz="700" spc="-25" dirty="0">
                <a:solidFill>
                  <a:srgbClr val="15AFAB"/>
                </a:solidFill>
                <a:latin typeface="Trebuchet MS"/>
                <a:cs typeface="Trebuchet MS"/>
              </a:rPr>
              <a:t>852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10019995" y="2248855"/>
            <a:ext cx="1517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5AFAB"/>
                </a:solidFill>
                <a:latin typeface="Trebuchet MS"/>
                <a:cs typeface="Trebuchet MS"/>
              </a:rPr>
              <a:t>574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5547375" y="2763967"/>
            <a:ext cx="2032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2015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6030652" y="2763967"/>
            <a:ext cx="2032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2016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6513930" y="2763967"/>
            <a:ext cx="2032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2017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6997208" y="2763967"/>
            <a:ext cx="2032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2018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7480485" y="2763967"/>
            <a:ext cx="2032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2019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7963763" y="2763967"/>
            <a:ext cx="2032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2020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8447040" y="2763967"/>
            <a:ext cx="2032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2021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8930320" y="2763967"/>
            <a:ext cx="2032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2022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9413596" y="2763967"/>
            <a:ext cx="2032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2023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9896873" y="2763967"/>
            <a:ext cx="2032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2024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5232321" y="2185874"/>
            <a:ext cx="165100" cy="293370"/>
          </a:xfrm>
          <a:prstGeom prst="rect">
            <a:avLst/>
          </a:prstGeom>
        </p:spPr>
        <p:txBody>
          <a:bodyPr vert="vert270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00" spc="-20" dirty="0">
                <a:solidFill>
                  <a:srgbClr val="595959"/>
                </a:solidFill>
                <a:latin typeface="Trebuchet MS"/>
                <a:cs typeface="Trebuchet MS"/>
              </a:rPr>
              <a:t>GW.h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7316340" y="1892750"/>
            <a:ext cx="47625" cy="47625"/>
          </a:xfrm>
          <a:custGeom>
            <a:avLst/>
            <a:gdLst/>
            <a:ahLst/>
            <a:cxnLst/>
            <a:rect l="l" t="t" r="r" b="b"/>
            <a:pathLst>
              <a:path w="47625" h="47625">
                <a:moveTo>
                  <a:pt x="47585" y="0"/>
                </a:moveTo>
                <a:lnTo>
                  <a:pt x="0" y="0"/>
                </a:lnTo>
                <a:lnTo>
                  <a:pt x="0" y="47617"/>
                </a:lnTo>
                <a:lnTo>
                  <a:pt x="47585" y="47617"/>
                </a:lnTo>
                <a:lnTo>
                  <a:pt x="47585" y="0"/>
                </a:lnTo>
                <a:close/>
              </a:path>
            </a:pathLst>
          </a:custGeom>
          <a:solidFill>
            <a:srgbClr val="0B76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 txBox="1"/>
          <p:nvPr/>
        </p:nvSpPr>
        <p:spPr>
          <a:xfrm>
            <a:off x="7396359" y="1834327"/>
            <a:ext cx="359410" cy="467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700" spc="-10" dirty="0">
                <a:solidFill>
                  <a:srgbClr val="595959"/>
                </a:solidFill>
                <a:latin typeface="Trebuchet MS"/>
                <a:cs typeface="Trebuchet MS"/>
              </a:rPr>
              <a:t>Entrega</a:t>
            </a:r>
            <a:endParaRPr sz="700">
              <a:latin typeface="Trebuchet MS"/>
              <a:cs typeface="Trebuchet MS"/>
            </a:endParaRPr>
          </a:p>
          <a:p>
            <a:pPr marL="6985">
              <a:lnSpc>
                <a:spcPct val="100000"/>
              </a:lnSpc>
              <a:spcBef>
                <a:spcPts val="720"/>
              </a:spcBef>
            </a:pPr>
            <a:r>
              <a:rPr sz="700" spc="-25" dirty="0">
                <a:solidFill>
                  <a:srgbClr val="0B76A0"/>
                </a:solidFill>
                <a:latin typeface="Trebuchet MS"/>
                <a:cs typeface="Trebuchet MS"/>
              </a:rPr>
              <a:t>976</a:t>
            </a:r>
            <a:endParaRPr sz="700">
              <a:latin typeface="Trebuchet MS"/>
              <a:cs typeface="Trebuchet MS"/>
            </a:endParaRPr>
          </a:p>
          <a:p>
            <a:pPr marL="207010">
              <a:lnSpc>
                <a:spcPct val="100000"/>
              </a:lnSpc>
              <a:spcBef>
                <a:spcPts val="240"/>
              </a:spcBef>
            </a:pPr>
            <a:r>
              <a:rPr sz="700" spc="-25" dirty="0">
                <a:solidFill>
                  <a:srgbClr val="15AFAB"/>
                </a:solidFill>
                <a:latin typeface="Trebuchet MS"/>
                <a:cs typeface="Trebuchet MS"/>
              </a:rPr>
              <a:t>720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7806410" y="1892750"/>
            <a:ext cx="47625" cy="47625"/>
          </a:xfrm>
          <a:custGeom>
            <a:avLst/>
            <a:gdLst/>
            <a:ahLst/>
            <a:cxnLst/>
            <a:rect l="l" t="t" r="r" b="b"/>
            <a:pathLst>
              <a:path w="47625" h="47625">
                <a:moveTo>
                  <a:pt x="47585" y="0"/>
                </a:moveTo>
                <a:lnTo>
                  <a:pt x="0" y="0"/>
                </a:lnTo>
                <a:lnTo>
                  <a:pt x="0" y="47617"/>
                </a:lnTo>
                <a:lnTo>
                  <a:pt x="47585" y="47617"/>
                </a:lnTo>
                <a:lnTo>
                  <a:pt x="47585" y="0"/>
                </a:lnTo>
                <a:close/>
              </a:path>
            </a:pathLst>
          </a:custGeom>
          <a:solidFill>
            <a:srgbClr val="15AF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 txBox="1"/>
          <p:nvPr/>
        </p:nvSpPr>
        <p:spPr>
          <a:xfrm>
            <a:off x="7826023" y="1834327"/>
            <a:ext cx="721360" cy="4705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0325">
              <a:lnSpc>
                <a:spcPct val="100000"/>
              </a:lnSpc>
              <a:spcBef>
                <a:spcPts val="100"/>
              </a:spcBef>
            </a:pPr>
            <a:r>
              <a:rPr sz="700" spc="-10" dirty="0">
                <a:solidFill>
                  <a:srgbClr val="595959"/>
                </a:solidFill>
                <a:latin typeface="Trebuchet MS"/>
                <a:cs typeface="Trebuchet MS"/>
              </a:rPr>
              <a:t>Retiros</a:t>
            </a:r>
            <a:endParaRPr sz="700">
              <a:latin typeface="Trebuchet MS"/>
              <a:cs typeface="Trebuchet MS"/>
            </a:endParaRPr>
          </a:p>
          <a:p>
            <a:pPr marR="5080" algn="ctr">
              <a:lnSpc>
                <a:spcPct val="100000"/>
              </a:lnSpc>
              <a:spcBef>
                <a:spcPts val="600"/>
              </a:spcBef>
              <a:tabLst>
                <a:tab pos="518159" algn="l"/>
              </a:tabLst>
            </a:pPr>
            <a:r>
              <a:rPr sz="700" spc="-10" dirty="0">
                <a:solidFill>
                  <a:srgbClr val="0B76A0"/>
                </a:solidFill>
                <a:latin typeface="Trebuchet MS"/>
                <a:cs typeface="Trebuchet MS"/>
              </a:rPr>
              <a:t>1,008</a:t>
            </a:r>
            <a:r>
              <a:rPr sz="700" dirty="0">
                <a:solidFill>
                  <a:srgbClr val="0B76A0"/>
                </a:solidFill>
                <a:latin typeface="Trebuchet MS"/>
                <a:cs typeface="Trebuchet MS"/>
              </a:rPr>
              <a:t>	</a:t>
            </a:r>
            <a:r>
              <a:rPr sz="1050" spc="-37" baseline="-11904" dirty="0">
                <a:solidFill>
                  <a:srgbClr val="0B76A0"/>
                </a:solidFill>
                <a:latin typeface="Trebuchet MS"/>
                <a:cs typeface="Trebuchet MS"/>
              </a:rPr>
              <a:t>972</a:t>
            </a:r>
            <a:endParaRPr sz="1050" baseline="-11904">
              <a:latin typeface="Trebuchet MS"/>
              <a:cs typeface="Trebuchet MS"/>
            </a:endParaRPr>
          </a:p>
          <a:p>
            <a:pPr marR="52705" algn="ctr">
              <a:lnSpc>
                <a:spcPct val="100000"/>
              </a:lnSpc>
              <a:spcBef>
                <a:spcPts val="384"/>
              </a:spcBef>
            </a:pPr>
            <a:r>
              <a:rPr sz="700" spc="-25" dirty="0">
                <a:solidFill>
                  <a:srgbClr val="15AFAB"/>
                </a:solidFill>
                <a:latin typeface="Trebuchet MS"/>
                <a:cs typeface="Trebuchet MS"/>
              </a:rPr>
              <a:t>717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1229716" y="4305222"/>
            <a:ext cx="2807335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10" dirty="0">
                <a:solidFill>
                  <a:srgbClr val="12B1AE"/>
                </a:solidFill>
                <a:latin typeface="Arial"/>
                <a:cs typeface="Arial"/>
              </a:rPr>
              <a:t>Registro</a:t>
            </a:r>
            <a:r>
              <a:rPr sz="900" b="1" spc="-3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de</a:t>
            </a:r>
            <a:r>
              <a:rPr sz="900" b="1" spc="-2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entrega</a:t>
            </a:r>
            <a:r>
              <a:rPr sz="900" b="1" spc="-20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y</a:t>
            </a:r>
            <a:r>
              <a:rPr sz="900" b="1" spc="-2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retiros</a:t>
            </a:r>
            <a:r>
              <a:rPr sz="900" b="1" spc="-2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de</a:t>
            </a:r>
            <a:r>
              <a:rPr sz="900" b="1" spc="-2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energía</a:t>
            </a:r>
            <a:r>
              <a:rPr sz="900" b="1" spc="-20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de</a:t>
            </a:r>
            <a:r>
              <a:rPr sz="900" b="1" spc="-2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spc="-10" dirty="0">
                <a:solidFill>
                  <a:srgbClr val="12B1AE"/>
                </a:solidFill>
                <a:latin typeface="Arial"/>
                <a:cs typeface="Arial"/>
              </a:rPr>
              <a:t>Egemsa</a:t>
            </a:r>
            <a:endParaRPr sz="900">
              <a:latin typeface="Arial"/>
              <a:cs typeface="Arial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484246" y="4616117"/>
            <a:ext cx="4423410" cy="551815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5904" marR="5080" indent="-243840">
              <a:lnSpc>
                <a:spcPts val="1010"/>
              </a:lnSpc>
              <a:spcBef>
                <a:spcPts val="190"/>
              </a:spcBef>
              <a:buClr>
                <a:srgbClr val="00D0CB"/>
              </a:buClr>
              <a:buSzPct val="133333"/>
              <a:buFont typeface="Wingdings"/>
              <a:buChar char=""/>
              <a:tabLst>
                <a:tab pos="255904" algn="l"/>
              </a:tabLst>
            </a:pPr>
            <a:r>
              <a:rPr sz="900" spc="-25" dirty="0">
                <a:latin typeface="Trebuchet MS"/>
                <a:cs typeface="Trebuchet MS"/>
              </a:rPr>
              <a:t>Entre</a:t>
            </a:r>
            <a:r>
              <a:rPr sz="900" spc="2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2015</a:t>
            </a:r>
            <a:r>
              <a:rPr sz="900" spc="3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y</a:t>
            </a:r>
            <a:r>
              <a:rPr sz="900" spc="3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2024,</a:t>
            </a:r>
            <a:r>
              <a:rPr sz="900" spc="4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Egemsa</a:t>
            </a:r>
            <a:r>
              <a:rPr sz="900" spc="4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mantuvo</a:t>
            </a:r>
            <a:r>
              <a:rPr sz="900" spc="25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niveles</a:t>
            </a:r>
            <a:r>
              <a:rPr sz="900" spc="4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35" dirty="0">
                <a:latin typeface="Trebuchet MS"/>
                <a:cs typeface="Trebuchet MS"/>
              </a:rPr>
              <a:t> </a:t>
            </a:r>
            <a:r>
              <a:rPr sz="900" spc="-35" dirty="0">
                <a:latin typeface="Trebuchet MS"/>
                <a:cs typeface="Trebuchet MS"/>
              </a:rPr>
              <a:t>entrega</a:t>
            </a:r>
            <a:r>
              <a:rPr sz="900" spc="35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superiores</a:t>
            </a:r>
            <a:r>
              <a:rPr sz="900" spc="4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a</a:t>
            </a:r>
            <a:r>
              <a:rPr sz="900" spc="4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sus</a:t>
            </a:r>
            <a:r>
              <a:rPr sz="900" spc="35" dirty="0">
                <a:latin typeface="Trebuchet MS"/>
                <a:cs typeface="Trebuchet MS"/>
              </a:rPr>
              <a:t> </a:t>
            </a:r>
            <a:r>
              <a:rPr sz="900" spc="-30" dirty="0">
                <a:latin typeface="Trebuchet MS"/>
                <a:cs typeface="Trebuchet MS"/>
              </a:rPr>
              <a:t>retiros</a:t>
            </a:r>
            <a:r>
              <a:rPr sz="900" spc="4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de </a:t>
            </a:r>
            <a:r>
              <a:rPr sz="900" spc="-10" dirty="0">
                <a:latin typeface="Trebuchet MS"/>
                <a:cs typeface="Trebuchet MS"/>
              </a:rPr>
              <a:t>energía.</a:t>
            </a:r>
            <a:endParaRPr sz="900">
              <a:latin typeface="Trebuchet MS"/>
              <a:cs typeface="Trebuchet MS"/>
            </a:endParaRPr>
          </a:p>
          <a:p>
            <a:pPr marL="255904" indent="-243204">
              <a:lnSpc>
                <a:spcPts val="925"/>
              </a:lnSpc>
              <a:buClr>
                <a:srgbClr val="00D0CB"/>
              </a:buClr>
              <a:buSzPct val="133333"/>
              <a:buFont typeface="Wingdings"/>
              <a:buChar char=""/>
              <a:tabLst>
                <a:tab pos="255904" algn="l"/>
              </a:tabLst>
            </a:pPr>
            <a:r>
              <a:rPr sz="900" spc="-10" dirty="0">
                <a:latin typeface="Trebuchet MS"/>
                <a:cs typeface="Trebuchet MS"/>
              </a:rPr>
              <a:t>En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el</a:t>
            </a:r>
            <a:r>
              <a:rPr sz="900" spc="-80" dirty="0">
                <a:latin typeface="Trebuchet MS"/>
                <a:cs typeface="Trebuchet MS"/>
              </a:rPr>
              <a:t> </a:t>
            </a:r>
            <a:r>
              <a:rPr sz="900" spc="-35" dirty="0">
                <a:latin typeface="Trebuchet MS"/>
                <a:cs typeface="Trebuchet MS"/>
              </a:rPr>
              <a:t>2024,</a:t>
            </a:r>
            <a:r>
              <a:rPr sz="900" spc="-8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se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registran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entregas</a:t>
            </a:r>
            <a:r>
              <a:rPr sz="900" spc="-9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de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35" dirty="0">
                <a:latin typeface="Trebuchet MS"/>
                <a:cs typeface="Trebuchet MS"/>
              </a:rPr>
              <a:t>1,240</a:t>
            </a:r>
            <a:r>
              <a:rPr sz="900" spc="-9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GW.h,</a:t>
            </a:r>
            <a:r>
              <a:rPr sz="900" spc="-8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superando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los</a:t>
            </a:r>
            <a:r>
              <a:rPr sz="900" spc="-9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retiros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en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35" dirty="0">
                <a:latin typeface="Trebuchet MS"/>
                <a:cs typeface="Trebuchet MS"/>
              </a:rPr>
              <a:t>19.3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GW.h.</a:t>
            </a:r>
            <a:endParaRPr sz="900">
              <a:latin typeface="Trebuchet MS"/>
              <a:cs typeface="Trebuchet MS"/>
            </a:endParaRPr>
          </a:p>
          <a:p>
            <a:pPr marL="255904" indent="-243204">
              <a:lnSpc>
                <a:spcPts val="1045"/>
              </a:lnSpc>
              <a:buClr>
                <a:srgbClr val="00D0CB"/>
              </a:buClr>
              <a:buSzPct val="133333"/>
              <a:buFont typeface="Wingdings"/>
              <a:buChar char=""/>
              <a:tabLst>
                <a:tab pos="255904" algn="l"/>
              </a:tabLst>
            </a:pPr>
            <a:r>
              <a:rPr sz="900" spc="-20" dirty="0">
                <a:latin typeface="Trebuchet MS"/>
                <a:cs typeface="Trebuchet MS"/>
              </a:rPr>
              <a:t>Esto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representa</a:t>
            </a:r>
            <a:r>
              <a:rPr sz="900" spc="-85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0.98x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veces</a:t>
            </a:r>
            <a:r>
              <a:rPr sz="900" spc="-8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de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lo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entregado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30" dirty="0">
                <a:latin typeface="Trebuchet MS"/>
                <a:cs typeface="Trebuchet MS"/>
              </a:rPr>
              <a:t>al</a:t>
            </a:r>
            <a:r>
              <a:rPr sz="900" spc="-7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sistema.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1259431" y="5463461"/>
            <a:ext cx="2755900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10" dirty="0">
                <a:solidFill>
                  <a:srgbClr val="12B1AE"/>
                </a:solidFill>
                <a:latin typeface="Arial"/>
                <a:cs typeface="Arial"/>
              </a:rPr>
              <a:t>Registro</a:t>
            </a:r>
            <a:r>
              <a:rPr sz="900" b="1" spc="-3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de</a:t>
            </a:r>
            <a:r>
              <a:rPr sz="900" b="1" spc="-2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entrega</a:t>
            </a:r>
            <a:r>
              <a:rPr sz="900" b="1" spc="-20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y</a:t>
            </a:r>
            <a:r>
              <a:rPr sz="900" b="1" spc="-2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retiros</a:t>
            </a:r>
            <a:r>
              <a:rPr sz="900" b="1" spc="-2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de</a:t>
            </a:r>
            <a:r>
              <a:rPr sz="900" b="1" spc="-2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energía</a:t>
            </a:r>
            <a:r>
              <a:rPr sz="900" b="1" spc="-20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B1AE"/>
                </a:solidFill>
                <a:latin typeface="Arial"/>
                <a:cs typeface="Arial"/>
              </a:rPr>
              <a:t>de</a:t>
            </a:r>
            <a:r>
              <a:rPr sz="900" b="1" spc="-25" dirty="0">
                <a:solidFill>
                  <a:srgbClr val="12B1AE"/>
                </a:solidFill>
                <a:latin typeface="Arial"/>
                <a:cs typeface="Arial"/>
              </a:rPr>
              <a:t> </a:t>
            </a:r>
            <a:r>
              <a:rPr sz="900" b="1" spc="-10" dirty="0">
                <a:solidFill>
                  <a:srgbClr val="12B1AE"/>
                </a:solidFill>
                <a:latin typeface="Arial"/>
                <a:cs typeface="Arial"/>
              </a:rPr>
              <a:t>Egesur</a:t>
            </a:r>
            <a:endParaRPr sz="900">
              <a:latin typeface="Arial"/>
              <a:cs typeface="Arial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484246" y="5734734"/>
            <a:ext cx="4192904" cy="426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904" indent="-243204">
              <a:lnSpc>
                <a:spcPts val="1045"/>
              </a:lnSpc>
              <a:spcBef>
                <a:spcPts val="100"/>
              </a:spcBef>
              <a:buClr>
                <a:srgbClr val="00D0CB"/>
              </a:buClr>
              <a:buSzPct val="133333"/>
              <a:buFont typeface="Wingdings"/>
              <a:buChar char=""/>
              <a:tabLst>
                <a:tab pos="255904" algn="l"/>
              </a:tabLst>
            </a:pPr>
            <a:r>
              <a:rPr sz="900" spc="-10" dirty="0">
                <a:latin typeface="Trebuchet MS"/>
                <a:cs typeface="Trebuchet MS"/>
              </a:rPr>
              <a:t>En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el</a:t>
            </a:r>
            <a:r>
              <a:rPr sz="900" spc="-85" dirty="0">
                <a:latin typeface="Trebuchet MS"/>
                <a:cs typeface="Trebuchet MS"/>
              </a:rPr>
              <a:t> </a:t>
            </a:r>
            <a:r>
              <a:rPr sz="900" spc="-35" dirty="0">
                <a:latin typeface="Trebuchet MS"/>
                <a:cs typeface="Trebuchet MS"/>
              </a:rPr>
              <a:t>2015,</a:t>
            </a:r>
            <a:r>
              <a:rPr sz="900" spc="-80" dirty="0">
                <a:latin typeface="Trebuchet MS"/>
                <a:cs typeface="Trebuchet MS"/>
              </a:rPr>
              <a:t> </a:t>
            </a:r>
            <a:r>
              <a:rPr sz="900" spc="-35" dirty="0">
                <a:latin typeface="Trebuchet MS"/>
                <a:cs typeface="Trebuchet MS"/>
              </a:rPr>
              <a:t>2019,</a:t>
            </a:r>
            <a:r>
              <a:rPr sz="900" spc="-85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2020</a:t>
            </a:r>
            <a:r>
              <a:rPr sz="900" spc="-9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y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2023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se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registraron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mayor</a:t>
            </a:r>
            <a:r>
              <a:rPr sz="900" spc="-80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cantidad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de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retiros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que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entregas.</a:t>
            </a:r>
            <a:endParaRPr sz="900">
              <a:latin typeface="Trebuchet MS"/>
              <a:cs typeface="Trebuchet MS"/>
            </a:endParaRPr>
          </a:p>
          <a:p>
            <a:pPr marL="255904" indent="-243204">
              <a:lnSpc>
                <a:spcPts val="1010"/>
              </a:lnSpc>
              <a:buClr>
                <a:srgbClr val="00D0CB"/>
              </a:buClr>
              <a:buSzPct val="133333"/>
              <a:buFont typeface="Wingdings"/>
              <a:buChar char=""/>
              <a:tabLst>
                <a:tab pos="255904" algn="l"/>
              </a:tabLst>
            </a:pPr>
            <a:r>
              <a:rPr sz="900" spc="-10" dirty="0">
                <a:latin typeface="Trebuchet MS"/>
                <a:cs typeface="Trebuchet MS"/>
              </a:rPr>
              <a:t>En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el</a:t>
            </a:r>
            <a:r>
              <a:rPr sz="900" spc="-80" dirty="0">
                <a:latin typeface="Trebuchet MS"/>
                <a:cs typeface="Trebuchet MS"/>
              </a:rPr>
              <a:t> </a:t>
            </a:r>
            <a:r>
              <a:rPr sz="900" spc="-35" dirty="0">
                <a:latin typeface="Trebuchet MS"/>
                <a:cs typeface="Trebuchet MS"/>
              </a:rPr>
              <a:t>2024,</a:t>
            </a:r>
            <a:r>
              <a:rPr sz="900" spc="-8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se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registran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retiros</a:t>
            </a:r>
            <a:r>
              <a:rPr sz="900" spc="-9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de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297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GW.h,</a:t>
            </a:r>
            <a:r>
              <a:rPr sz="900" spc="-7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superando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las</a:t>
            </a:r>
            <a:r>
              <a:rPr sz="900" spc="-90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entregas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en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35" dirty="0">
                <a:latin typeface="Trebuchet MS"/>
                <a:cs typeface="Trebuchet MS"/>
              </a:rPr>
              <a:t>176.1</a:t>
            </a:r>
            <a:r>
              <a:rPr sz="900" spc="-9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GW.h.</a:t>
            </a:r>
            <a:endParaRPr sz="900">
              <a:latin typeface="Trebuchet MS"/>
              <a:cs typeface="Trebuchet MS"/>
            </a:endParaRPr>
          </a:p>
          <a:p>
            <a:pPr marL="255904" indent="-243204">
              <a:lnSpc>
                <a:spcPts val="1045"/>
              </a:lnSpc>
              <a:buClr>
                <a:srgbClr val="00D0CB"/>
              </a:buClr>
              <a:buSzPct val="133333"/>
              <a:buFont typeface="Wingdings"/>
              <a:buChar char=""/>
              <a:tabLst>
                <a:tab pos="255904" algn="l"/>
              </a:tabLst>
            </a:pPr>
            <a:r>
              <a:rPr sz="900" spc="-20" dirty="0">
                <a:latin typeface="Trebuchet MS"/>
                <a:cs typeface="Trebuchet MS"/>
              </a:rPr>
              <a:t>Esto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representa</a:t>
            </a:r>
            <a:r>
              <a:rPr sz="900" spc="-9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2.5x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veces</a:t>
            </a:r>
            <a:r>
              <a:rPr sz="900" spc="-9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de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lo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entregado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30" dirty="0">
                <a:latin typeface="Trebuchet MS"/>
                <a:cs typeface="Trebuchet MS"/>
              </a:rPr>
              <a:t>al</a:t>
            </a:r>
            <a:r>
              <a:rPr sz="900" spc="-8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sistema.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85" name="object 85"/>
          <p:cNvGrpSpPr/>
          <p:nvPr/>
        </p:nvGrpSpPr>
        <p:grpSpPr>
          <a:xfrm>
            <a:off x="5377625" y="4543779"/>
            <a:ext cx="4877435" cy="497205"/>
            <a:chOff x="5377625" y="4543779"/>
            <a:chExt cx="4877435" cy="497205"/>
          </a:xfrm>
        </p:grpSpPr>
        <p:sp>
          <p:nvSpPr>
            <p:cNvPr id="86" name="object 86"/>
            <p:cNvSpPr/>
            <p:nvPr/>
          </p:nvSpPr>
          <p:spPr>
            <a:xfrm>
              <a:off x="5446636" y="4547851"/>
              <a:ext cx="4538980" cy="466090"/>
            </a:xfrm>
            <a:custGeom>
              <a:avLst/>
              <a:gdLst/>
              <a:ahLst/>
              <a:cxnLst/>
              <a:rect l="l" t="t" r="r" b="b"/>
              <a:pathLst>
                <a:path w="4538980" h="466089">
                  <a:moveTo>
                    <a:pt x="158508" y="103708"/>
                  </a:moveTo>
                  <a:lnTo>
                    <a:pt x="0" y="103708"/>
                  </a:lnTo>
                  <a:lnTo>
                    <a:pt x="0" y="465975"/>
                  </a:lnTo>
                  <a:lnTo>
                    <a:pt x="158508" y="465975"/>
                  </a:lnTo>
                  <a:lnTo>
                    <a:pt x="158508" y="103708"/>
                  </a:lnTo>
                  <a:close/>
                </a:path>
                <a:path w="4538980" h="466089">
                  <a:moveTo>
                    <a:pt x="643178" y="3048"/>
                  </a:moveTo>
                  <a:lnTo>
                    <a:pt x="484670" y="3048"/>
                  </a:lnTo>
                  <a:lnTo>
                    <a:pt x="484670" y="465975"/>
                  </a:lnTo>
                  <a:lnTo>
                    <a:pt x="643178" y="465975"/>
                  </a:lnTo>
                  <a:lnTo>
                    <a:pt x="643178" y="3048"/>
                  </a:lnTo>
                  <a:close/>
                </a:path>
                <a:path w="4538980" h="466089">
                  <a:moveTo>
                    <a:pt x="1130884" y="18300"/>
                  </a:moveTo>
                  <a:lnTo>
                    <a:pt x="972388" y="18300"/>
                  </a:lnTo>
                  <a:lnTo>
                    <a:pt x="972388" y="465975"/>
                  </a:lnTo>
                  <a:lnTo>
                    <a:pt x="1130884" y="465975"/>
                  </a:lnTo>
                  <a:lnTo>
                    <a:pt x="1130884" y="18300"/>
                  </a:lnTo>
                  <a:close/>
                </a:path>
                <a:path w="4538980" h="466089">
                  <a:moveTo>
                    <a:pt x="1618602" y="0"/>
                  </a:moveTo>
                  <a:lnTo>
                    <a:pt x="1460093" y="0"/>
                  </a:lnTo>
                  <a:lnTo>
                    <a:pt x="1460093" y="465975"/>
                  </a:lnTo>
                  <a:lnTo>
                    <a:pt x="1618602" y="465975"/>
                  </a:lnTo>
                  <a:lnTo>
                    <a:pt x="1618602" y="0"/>
                  </a:lnTo>
                  <a:close/>
                </a:path>
                <a:path w="4538980" h="466089">
                  <a:moveTo>
                    <a:pt x="2103272" y="9144"/>
                  </a:moveTo>
                  <a:lnTo>
                    <a:pt x="1944763" y="9144"/>
                  </a:lnTo>
                  <a:lnTo>
                    <a:pt x="1944763" y="465975"/>
                  </a:lnTo>
                  <a:lnTo>
                    <a:pt x="2103272" y="465975"/>
                  </a:lnTo>
                  <a:lnTo>
                    <a:pt x="2103272" y="9144"/>
                  </a:lnTo>
                  <a:close/>
                </a:path>
                <a:path w="4538980" h="466089">
                  <a:moveTo>
                    <a:pt x="2590990" y="36601"/>
                  </a:moveTo>
                  <a:lnTo>
                    <a:pt x="2432481" y="36601"/>
                  </a:lnTo>
                  <a:lnTo>
                    <a:pt x="2432481" y="465975"/>
                  </a:lnTo>
                  <a:lnTo>
                    <a:pt x="2590990" y="465975"/>
                  </a:lnTo>
                  <a:lnTo>
                    <a:pt x="2590990" y="36601"/>
                  </a:lnTo>
                  <a:close/>
                </a:path>
                <a:path w="4538980" h="466089">
                  <a:moveTo>
                    <a:pt x="3078696" y="12192"/>
                  </a:moveTo>
                  <a:lnTo>
                    <a:pt x="2920187" y="12192"/>
                  </a:lnTo>
                  <a:lnTo>
                    <a:pt x="2920187" y="465975"/>
                  </a:lnTo>
                  <a:lnTo>
                    <a:pt x="3078696" y="465975"/>
                  </a:lnTo>
                  <a:lnTo>
                    <a:pt x="3078696" y="12192"/>
                  </a:lnTo>
                  <a:close/>
                </a:path>
                <a:path w="4538980" h="466089">
                  <a:moveTo>
                    <a:pt x="3566414" y="36601"/>
                  </a:moveTo>
                  <a:lnTo>
                    <a:pt x="3407905" y="36601"/>
                  </a:lnTo>
                  <a:lnTo>
                    <a:pt x="3407905" y="465975"/>
                  </a:lnTo>
                  <a:lnTo>
                    <a:pt x="3566414" y="465975"/>
                  </a:lnTo>
                  <a:lnTo>
                    <a:pt x="3566414" y="36601"/>
                  </a:lnTo>
                  <a:close/>
                </a:path>
                <a:path w="4538980" h="466089">
                  <a:moveTo>
                    <a:pt x="4051084" y="33553"/>
                  </a:moveTo>
                  <a:lnTo>
                    <a:pt x="3892575" y="33553"/>
                  </a:lnTo>
                  <a:lnTo>
                    <a:pt x="3892575" y="465975"/>
                  </a:lnTo>
                  <a:lnTo>
                    <a:pt x="4051084" y="465975"/>
                  </a:lnTo>
                  <a:lnTo>
                    <a:pt x="4051084" y="33553"/>
                  </a:lnTo>
                  <a:close/>
                </a:path>
                <a:path w="4538980" h="466089">
                  <a:moveTo>
                    <a:pt x="4538789" y="9144"/>
                  </a:moveTo>
                  <a:lnTo>
                    <a:pt x="4380281" y="9144"/>
                  </a:lnTo>
                  <a:lnTo>
                    <a:pt x="4380281" y="465975"/>
                  </a:lnTo>
                  <a:lnTo>
                    <a:pt x="4538789" y="465975"/>
                  </a:lnTo>
                  <a:lnTo>
                    <a:pt x="4538789" y="9144"/>
                  </a:lnTo>
                  <a:close/>
                </a:path>
              </a:pathLst>
            </a:custGeom>
            <a:solidFill>
              <a:srgbClr val="0B76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5446643" y="4547842"/>
              <a:ext cx="4538980" cy="466090"/>
            </a:xfrm>
            <a:custGeom>
              <a:avLst/>
              <a:gdLst/>
              <a:ahLst/>
              <a:cxnLst/>
              <a:rect l="l" t="t" r="r" b="b"/>
              <a:pathLst>
                <a:path w="4538980" h="466089">
                  <a:moveTo>
                    <a:pt x="0" y="103709"/>
                  </a:moveTo>
                  <a:lnTo>
                    <a:pt x="158507" y="103709"/>
                  </a:lnTo>
                  <a:lnTo>
                    <a:pt x="158507" y="465983"/>
                  </a:lnTo>
                  <a:lnTo>
                    <a:pt x="0" y="465983"/>
                  </a:lnTo>
                  <a:lnTo>
                    <a:pt x="0" y="103709"/>
                  </a:lnTo>
                  <a:close/>
                </a:path>
                <a:path w="4538980" h="466089">
                  <a:moveTo>
                    <a:pt x="484666" y="3050"/>
                  </a:moveTo>
                  <a:lnTo>
                    <a:pt x="643173" y="3050"/>
                  </a:lnTo>
                  <a:lnTo>
                    <a:pt x="643173" y="465983"/>
                  </a:lnTo>
                  <a:lnTo>
                    <a:pt x="484666" y="465983"/>
                  </a:lnTo>
                  <a:lnTo>
                    <a:pt x="484666" y="3050"/>
                  </a:lnTo>
                  <a:close/>
                </a:path>
                <a:path w="4538980" h="466089">
                  <a:moveTo>
                    <a:pt x="972380" y="18301"/>
                  </a:moveTo>
                  <a:lnTo>
                    <a:pt x="1130888" y="18301"/>
                  </a:lnTo>
                  <a:lnTo>
                    <a:pt x="1130888" y="465983"/>
                  </a:lnTo>
                  <a:lnTo>
                    <a:pt x="972380" y="465983"/>
                  </a:lnTo>
                  <a:lnTo>
                    <a:pt x="972380" y="18301"/>
                  </a:lnTo>
                  <a:close/>
                </a:path>
                <a:path w="4538980" h="466089">
                  <a:moveTo>
                    <a:pt x="1460095" y="0"/>
                  </a:moveTo>
                  <a:lnTo>
                    <a:pt x="1618602" y="0"/>
                  </a:lnTo>
                  <a:lnTo>
                    <a:pt x="1618602" y="465983"/>
                  </a:lnTo>
                  <a:lnTo>
                    <a:pt x="1460095" y="465983"/>
                  </a:lnTo>
                  <a:lnTo>
                    <a:pt x="1460095" y="0"/>
                  </a:lnTo>
                  <a:close/>
                </a:path>
                <a:path w="4538980" h="466089">
                  <a:moveTo>
                    <a:pt x="1944761" y="9150"/>
                  </a:moveTo>
                  <a:lnTo>
                    <a:pt x="2103268" y="9150"/>
                  </a:lnTo>
                  <a:lnTo>
                    <a:pt x="2103268" y="465983"/>
                  </a:lnTo>
                  <a:lnTo>
                    <a:pt x="1944761" y="465983"/>
                  </a:lnTo>
                  <a:lnTo>
                    <a:pt x="1944761" y="9150"/>
                  </a:lnTo>
                  <a:close/>
                </a:path>
                <a:path w="4538980" h="466089">
                  <a:moveTo>
                    <a:pt x="2432476" y="36603"/>
                  </a:moveTo>
                  <a:lnTo>
                    <a:pt x="2590983" y="36603"/>
                  </a:lnTo>
                  <a:lnTo>
                    <a:pt x="2590983" y="465983"/>
                  </a:lnTo>
                  <a:lnTo>
                    <a:pt x="2432476" y="465983"/>
                  </a:lnTo>
                  <a:lnTo>
                    <a:pt x="2432476" y="36603"/>
                  </a:lnTo>
                  <a:close/>
                </a:path>
                <a:path w="4538980" h="466089">
                  <a:moveTo>
                    <a:pt x="2920190" y="12201"/>
                  </a:moveTo>
                  <a:lnTo>
                    <a:pt x="3078697" y="12201"/>
                  </a:lnTo>
                  <a:lnTo>
                    <a:pt x="3078697" y="465983"/>
                  </a:lnTo>
                  <a:lnTo>
                    <a:pt x="2920190" y="465983"/>
                  </a:lnTo>
                  <a:lnTo>
                    <a:pt x="2920190" y="12201"/>
                  </a:lnTo>
                  <a:close/>
                </a:path>
                <a:path w="4538980" h="466089">
                  <a:moveTo>
                    <a:pt x="3407905" y="36603"/>
                  </a:moveTo>
                  <a:lnTo>
                    <a:pt x="3566412" y="36603"/>
                  </a:lnTo>
                  <a:lnTo>
                    <a:pt x="3566412" y="465983"/>
                  </a:lnTo>
                  <a:lnTo>
                    <a:pt x="3407905" y="465983"/>
                  </a:lnTo>
                  <a:lnTo>
                    <a:pt x="3407905" y="36603"/>
                  </a:lnTo>
                  <a:close/>
                </a:path>
                <a:path w="4538980" h="466089">
                  <a:moveTo>
                    <a:pt x="3892571" y="33553"/>
                  </a:moveTo>
                  <a:lnTo>
                    <a:pt x="4051078" y="33553"/>
                  </a:lnTo>
                  <a:lnTo>
                    <a:pt x="4051078" y="465983"/>
                  </a:lnTo>
                  <a:lnTo>
                    <a:pt x="3892571" y="465983"/>
                  </a:lnTo>
                  <a:lnTo>
                    <a:pt x="3892571" y="33553"/>
                  </a:lnTo>
                  <a:close/>
                </a:path>
                <a:path w="4538980" h="466089">
                  <a:moveTo>
                    <a:pt x="4380285" y="9150"/>
                  </a:moveTo>
                  <a:lnTo>
                    <a:pt x="4538793" y="9150"/>
                  </a:lnTo>
                  <a:lnTo>
                    <a:pt x="4538793" y="465983"/>
                  </a:lnTo>
                  <a:lnTo>
                    <a:pt x="4380285" y="465983"/>
                  </a:lnTo>
                  <a:lnTo>
                    <a:pt x="4380285" y="9150"/>
                  </a:lnTo>
                  <a:close/>
                </a:path>
              </a:pathLst>
            </a:custGeom>
            <a:ln w="8128">
              <a:solidFill>
                <a:srgbClr val="0B76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5647817" y="4563104"/>
              <a:ext cx="4538980" cy="450850"/>
            </a:xfrm>
            <a:custGeom>
              <a:avLst/>
              <a:gdLst/>
              <a:ahLst/>
              <a:cxnLst/>
              <a:rect l="l" t="t" r="r" b="b"/>
              <a:pathLst>
                <a:path w="4538980" h="450850">
                  <a:moveTo>
                    <a:pt x="158508" y="228765"/>
                  </a:moveTo>
                  <a:lnTo>
                    <a:pt x="0" y="228765"/>
                  </a:lnTo>
                  <a:lnTo>
                    <a:pt x="0" y="450723"/>
                  </a:lnTo>
                  <a:lnTo>
                    <a:pt x="158508" y="450723"/>
                  </a:lnTo>
                  <a:lnTo>
                    <a:pt x="158508" y="228765"/>
                  </a:lnTo>
                  <a:close/>
                </a:path>
                <a:path w="4538980" h="450850">
                  <a:moveTo>
                    <a:pt x="643178" y="222669"/>
                  </a:moveTo>
                  <a:lnTo>
                    <a:pt x="484670" y="222669"/>
                  </a:lnTo>
                  <a:lnTo>
                    <a:pt x="484670" y="450723"/>
                  </a:lnTo>
                  <a:lnTo>
                    <a:pt x="643178" y="450723"/>
                  </a:lnTo>
                  <a:lnTo>
                    <a:pt x="643178" y="222669"/>
                  </a:lnTo>
                  <a:close/>
                </a:path>
                <a:path w="4538980" h="450850">
                  <a:moveTo>
                    <a:pt x="1130896" y="179959"/>
                  </a:moveTo>
                  <a:lnTo>
                    <a:pt x="972388" y="179959"/>
                  </a:lnTo>
                  <a:lnTo>
                    <a:pt x="972388" y="450723"/>
                  </a:lnTo>
                  <a:lnTo>
                    <a:pt x="1130896" y="450723"/>
                  </a:lnTo>
                  <a:lnTo>
                    <a:pt x="1130896" y="179959"/>
                  </a:lnTo>
                  <a:close/>
                </a:path>
                <a:path w="4538980" h="450850">
                  <a:moveTo>
                    <a:pt x="1618602" y="155562"/>
                  </a:moveTo>
                  <a:lnTo>
                    <a:pt x="1460093" y="155562"/>
                  </a:lnTo>
                  <a:lnTo>
                    <a:pt x="1460093" y="450723"/>
                  </a:lnTo>
                  <a:lnTo>
                    <a:pt x="1618602" y="450723"/>
                  </a:lnTo>
                  <a:lnTo>
                    <a:pt x="1618602" y="155562"/>
                  </a:lnTo>
                  <a:close/>
                </a:path>
                <a:path w="4538980" h="450850">
                  <a:moveTo>
                    <a:pt x="2103272" y="164706"/>
                  </a:moveTo>
                  <a:lnTo>
                    <a:pt x="1944763" y="164706"/>
                  </a:lnTo>
                  <a:lnTo>
                    <a:pt x="1944763" y="450723"/>
                  </a:lnTo>
                  <a:lnTo>
                    <a:pt x="2103272" y="450723"/>
                  </a:lnTo>
                  <a:lnTo>
                    <a:pt x="2103272" y="164706"/>
                  </a:lnTo>
                  <a:close/>
                </a:path>
                <a:path w="4538980" h="450850">
                  <a:moveTo>
                    <a:pt x="2590990" y="216560"/>
                  </a:moveTo>
                  <a:lnTo>
                    <a:pt x="2432481" y="216560"/>
                  </a:lnTo>
                  <a:lnTo>
                    <a:pt x="2432481" y="450723"/>
                  </a:lnTo>
                  <a:lnTo>
                    <a:pt x="2590990" y="450723"/>
                  </a:lnTo>
                  <a:lnTo>
                    <a:pt x="2590990" y="216560"/>
                  </a:lnTo>
                  <a:close/>
                </a:path>
                <a:path w="4538980" h="450850">
                  <a:moveTo>
                    <a:pt x="3078696" y="225717"/>
                  </a:moveTo>
                  <a:lnTo>
                    <a:pt x="2920187" y="225717"/>
                  </a:lnTo>
                  <a:lnTo>
                    <a:pt x="2920187" y="450723"/>
                  </a:lnTo>
                  <a:lnTo>
                    <a:pt x="3078696" y="450723"/>
                  </a:lnTo>
                  <a:lnTo>
                    <a:pt x="3078696" y="225717"/>
                  </a:lnTo>
                  <a:close/>
                </a:path>
                <a:path w="4538980" h="450850">
                  <a:moveTo>
                    <a:pt x="3566414" y="186067"/>
                  </a:moveTo>
                  <a:lnTo>
                    <a:pt x="3407905" y="186067"/>
                  </a:lnTo>
                  <a:lnTo>
                    <a:pt x="3407905" y="450723"/>
                  </a:lnTo>
                  <a:lnTo>
                    <a:pt x="3566414" y="450723"/>
                  </a:lnTo>
                  <a:lnTo>
                    <a:pt x="3566414" y="186067"/>
                  </a:lnTo>
                  <a:close/>
                </a:path>
                <a:path w="4538980" h="450850">
                  <a:moveTo>
                    <a:pt x="4051084" y="125056"/>
                  </a:moveTo>
                  <a:lnTo>
                    <a:pt x="3892575" y="125056"/>
                  </a:lnTo>
                  <a:lnTo>
                    <a:pt x="3892575" y="450723"/>
                  </a:lnTo>
                  <a:lnTo>
                    <a:pt x="4051084" y="450723"/>
                  </a:lnTo>
                  <a:lnTo>
                    <a:pt x="4051084" y="125056"/>
                  </a:lnTo>
                  <a:close/>
                </a:path>
                <a:path w="4538980" h="450850">
                  <a:moveTo>
                    <a:pt x="4538789" y="0"/>
                  </a:moveTo>
                  <a:lnTo>
                    <a:pt x="4380293" y="0"/>
                  </a:lnTo>
                  <a:lnTo>
                    <a:pt x="4380293" y="450723"/>
                  </a:lnTo>
                  <a:lnTo>
                    <a:pt x="4538789" y="450723"/>
                  </a:lnTo>
                  <a:lnTo>
                    <a:pt x="4538789" y="0"/>
                  </a:lnTo>
                  <a:close/>
                </a:path>
              </a:pathLst>
            </a:custGeom>
            <a:solidFill>
              <a:srgbClr val="15AF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5647826" y="4563093"/>
              <a:ext cx="4538980" cy="450850"/>
            </a:xfrm>
            <a:custGeom>
              <a:avLst/>
              <a:gdLst/>
              <a:ahLst/>
              <a:cxnLst/>
              <a:rect l="l" t="t" r="r" b="b"/>
              <a:pathLst>
                <a:path w="4538980" h="450850">
                  <a:moveTo>
                    <a:pt x="0" y="228771"/>
                  </a:moveTo>
                  <a:lnTo>
                    <a:pt x="158507" y="228771"/>
                  </a:lnTo>
                  <a:lnTo>
                    <a:pt x="158507" y="450731"/>
                  </a:lnTo>
                  <a:lnTo>
                    <a:pt x="0" y="450731"/>
                  </a:lnTo>
                  <a:lnTo>
                    <a:pt x="0" y="228771"/>
                  </a:lnTo>
                  <a:close/>
                </a:path>
                <a:path w="4538980" h="450850">
                  <a:moveTo>
                    <a:pt x="484666" y="222670"/>
                  </a:moveTo>
                  <a:lnTo>
                    <a:pt x="643173" y="222670"/>
                  </a:lnTo>
                  <a:lnTo>
                    <a:pt x="643173" y="450731"/>
                  </a:lnTo>
                  <a:lnTo>
                    <a:pt x="484666" y="450731"/>
                  </a:lnTo>
                  <a:lnTo>
                    <a:pt x="484666" y="222670"/>
                  </a:lnTo>
                  <a:close/>
                </a:path>
                <a:path w="4538980" h="450850">
                  <a:moveTo>
                    <a:pt x="972380" y="179966"/>
                  </a:moveTo>
                  <a:lnTo>
                    <a:pt x="1130888" y="179966"/>
                  </a:lnTo>
                  <a:lnTo>
                    <a:pt x="1130888" y="450731"/>
                  </a:lnTo>
                  <a:lnTo>
                    <a:pt x="972380" y="450731"/>
                  </a:lnTo>
                  <a:lnTo>
                    <a:pt x="972380" y="179966"/>
                  </a:lnTo>
                  <a:close/>
                </a:path>
                <a:path w="4538980" h="450850">
                  <a:moveTo>
                    <a:pt x="1460095" y="155564"/>
                  </a:moveTo>
                  <a:lnTo>
                    <a:pt x="1618602" y="155564"/>
                  </a:lnTo>
                  <a:lnTo>
                    <a:pt x="1618602" y="450731"/>
                  </a:lnTo>
                  <a:lnTo>
                    <a:pt x="1460095" y="450731"/>
                  </a:lnTo>
                  <a:lnTo>
                    <a:pt x="1460095" y="155564"/>
                  </a:lnTo>
                  <a:close/>
                </a:path>
                <a:path w="4538980" h="450850">
                  <a:moveTo>
                    <a:pt x="1944761" y="164715"/>
                  </a:moveTo>
                  <a:lnTo>
                    <a:pt x="2103268" y="164715"/>
                  </a:lnTo>
                  <a:lnTo>
                    <a:pt x="2103268" y="450731"/>
                  </a:lnTo>
                  <a:lnTo>
                    <a:pt x="1944761" y="450731"/>
                  </a:lnTo>
                  <a:lnTo>
                    <a:pt x="1944761" y="164715"/>
                  </a:lnTo>
                  <a:close/>
                </a:path>
                <a:path w="4538980" h="450850">
                  <a:moveTo>
                    <a:pt x="2432476" y="216570"/>
                  </a:moveTo>
                  <a:lnTo>
                    <a:pt x="2590983" y="216570"/>
                  </a:lnTo>
                  <a:lnTo>
                    <a:pt x="2590983" y="450731"/>
                  </a:lnTo>
                  <a:lnTo>
                    <a:pt x="2432476" y="450731"/>
                  </a:lnTo>
                  <a:lnTo>
                    <a:pt x="2432476" y="216570"/>
                  </a:lnTo>
                  <a:close/>
                </a:path>
                <a:path w="4538980" h="450850">
                  <a:moveTo>
                    <a:pt x="2920190" y="225720"/>
                  </a:moveTo>
                  <a:lnTo>
                    <a:pt x="3078697" y="225720"/>
                  </a:lnTo>
                  <a:lnTo>
                    <a:pt x="3078697" y="450731"/>
                  </a:lnTo>
                  <a:lnTo>
                    <a:pt x="2920190" y="450731"/>
                  </a:lnTo>
                  <a:lnTo>
                    <a:pt x="2920190" y="225720"/>
                  </a:lnTo>
                  <a:close/>
                </a:path>
                <a:path w="4538980" h="450850">
                  <a:moveTo>
                    <a:pt x="3407905" y="186067"/>
                  </a:moveTo>
                  <a:lnTo>
                    <a:pt x="3566412" y="186067"/>
                  </a:lnTo>
                  <a:lnTo>
                    <a:pt x="3566412" y="450731"/>
                  </a:lnTo>
                  <a:lnTo>
                    <a:pt x="3407905" y="450731"/>
                  </a:lnTo>
                  <a:lnTo>
                    <a:pt x="3407905" y="186067"/>
                  </a:lnTo>
                  <a:close/>
                </a:path>
                <a:path w="4538980" h="450850">
                  <a:moveTo>
                    <a:pt x="3892571" y="125061"/>
                  </a:moveTo>
                  <a:lnTo>
                    <a:pt x="4051078" y="125061"/>
                  </a:lnTo>
                  <a:lnTo>
                    <a:pt x="4051078" y="450731"/>
                  </a:lnTo>
                  <a:lnTo>
                    <a:pt x="3892571" y="450731"/>
                  </a:lnTo>
                  <a:lnTo>
                    <a:pt x="3892571" y="125061"/>
                  </a:lnTo>
                  <a:close/>
                </a:path>
                <a:path w="4538980" h="450850">
                  <a:moveTo>
                    <a:pt x="4380285" y="0"/>
                  </a:moveTo>
                  <a:lnTo>
                    <a:pt x="4538793" y="0"/>
                  </a:lnTo>
                  <a:lnTo>
                    <a:pt x="4538793" y="450731"/>
                  </a:lnTo>
                  <a:lnTo>
                    <a:pt x="4380285" y="450731"/>
                  </a:lnTo>
                  <a:lnTo>
                    <a:pt x="4380285" y="0"/>
                  </a:lnTo>
                  <a:close/>
                </a:path>
              </a:pathLst>
            </a:custGeom>
            <a:ln w="8128">
              <a:solidFill>
                <a:srgbClr val="15AFA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5381688" y="5013826"/>
              <a:ext cx="4869180" cy="27305"/>
            </a:xfrm>
            <a:custGeom>
              <a:avLst/>
              <a:gdLst/>
              <a:ahLst/>
              <a:cxnLst/>
              <a:rect l="l" t="t" r="r" b="b"/>
              <a:pathLst>
                <a:path w="4869180" h="27304">
                  <a:moveTo>
                    <a:pt x="0" y="0"/>
                  </a:moveTo>
                  <a:lnTo>
                    <a:pt x="4868731" y="0"/>
                  </a:lnTo>
                </a:path>
                <a:path w="4869180" h="27304">
                  <a:moveTo>
                    <a:pt x="0" y="0"/>
                  </a:moveTo>
                  <a:lnTo>
                    <a:pt x="0" y="27140"/>
                  </a:lnTo>
                </a:path>
                <a:path w="4869180" h="27304">
                  <a:moveTo>
                    <a:pt x="485609" y="0"/>
                  </a:moveTo>
                  <a:lnTo>
                    <a:pt x="485609" y="27140"/>
                  </a:lnTo>
                </a:path>
                <a:path w="4869180" h="27304">
                  <a:moveTo>
                    <a:pt x="973323" y="0"/>
                  </a:moveTo>
                  <a:lnTo>
                    <a:pt x="973323" y="27140"/>
                  </a:lnTo>
                </a:path>
                <a:path w="4869180" h="27304">
                  <a:moveTo>
                    <a:pt x="1461038" y="0"/>
                  </a:moveTo>
                  <a:lnTo>
                    <a:pt x="1461038" y="27140"/>
                  </a:lnTo>
                </a:path>
                <a:path w="4869180" h="27304">
                  <a:moveTo>
                    <a:pt x="1948752" y="0"/>
                  </a:moveTo>
                  <a:lnTo>
                    <a:pt x="1948752" y="27140"/>
                  </a:lnTo>
                </a:path>
                <a:path w="4869180" h="27304">
                  <a:moveTo>
                    <a:pt x="2433418" y="0"/>
                  </a:moveTo>
                  <a:lnTo>
                    <a:pt x="2433418" y="27140"/>
                  </a:lnTo>
                </a:path>
                <a:path w="4869180" h="27304">
                  <a:moveTo>
                    <a:pt x="2921133" y="0"/>
                  </a:moveTo>
                  <a:lnTo>
                    <a:pt x="2921133" y="27140"/>
                  </a:lnTo>
                </a:path>
                <a:path w="4869180" h="27304">
                  <a:moveTo>
                    <a:pt x="3408847" y="0"/>
                  </a:moveTo>
                  <a:lnTo>
                    <a:pt x="3408847" y="27140"/>
                  </a:lnTo>
                </a:path>
                <a:path w="4869180" h="27304">
                  <a:moveTo>
                    <a:pt x="3893514" y="0"/>
                  </a:moveTo>
                  <a:lnTo>
                    <a:pt x="3893514" y="27140"/>
                  </a:lnTo>
                </a:path>
                <a:path w="4869180" h="27304">
                  <a:moveTo>
                    <a:pt x="4381228" y="0"/>
                  </a:moveTo>
                  <a:lnTo>
                    <a:pt x="4381228" y="27140"/>
                  </a:lnTo>
                </a:path>
                <a:path w="4869180" h="27304">
                  <a:moveTo>
                    <a:pt x="4868731" y="0"/>
                  </a:moveTo>
                  <a:lnTo>
                    <a:pt x="4868731" y="27140"/>
                  </a:lnTo>
                </a:path>
              </a:pathLst>
            </a:custGeom>
            <a:ln w="812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1" name="object 91"/>
          <p:cNvSpPr txBox="1"/>
          <p:nvPr/>
        </p:nvSpPr>
        <p:spPr>
          <a:xfrm>
            <a:off x="5442240" y="4473895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0B76A0"/>
                </a:solidFill>
                <a:latin typeface="Trebuchet MS"/>
                <a:cs typeface="Trebuchet MS"/>
              </a:rPr>
              <a:t>987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5893577" y="4373311"/>
            <a:ext cx="23558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10" dirty="0">
                <a:solidFill>
                  <a:srgbClr val="0B76A0"/>
                </a:solidFill>
                <a:latin typeface="Trebuchet MS"/>
                <a:cs typeface="Trebuchet MS"/>
              </a:rPr>
              <a:t>1,256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6380449" y="4391599"/>
            <a:ext cx="23558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10" dirty="0">
                <a:solidFill>
                  <a:srgbClr val="0B76A0"/>
                </a:solidFill>
                <a:latin typeface="Trebuchet MS"/>
                <a:cs typeface="Trebuchet MS"/>
              </a:rPr>
              <a:t>1,212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6867322" y="4370263"/>
            <a:ext cx="23558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10" dirty="0">
                <a:solidFill>
                  <a:srgbClr val="0B76A0"/>
                </a:solidFill>
                <a:latin typeface="Trebuchet MS"/>
                <a:cs typeface="Trebuchet MS"/>
              </a:rPr>
              <a:t>1,268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7354196" y="4379407"/>
            <a:ext cx="23558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10" dirty="0">
                <a:solidFill>
                  <a:srgbClr val="0B76A0"/>
                </a:solidFill>
                <a:latin typeface="Trebuchet MS"/>
                <a:cs typeface="Trebuchet MS"/>
              </a:rPr>
              <a:t>1,238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7841068" y="4409887"/>
            <a:ext cx="23558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10" dirty="0">
                <a:solidFill>
                  <a:srgbClr val="0B76A0"/>
                </a:solidFill>
                <a:latin typeface="Trebuchet MS"/>
                <a:cs typeface="Trebuchet MS"/>
              </a:rPr>
              <a:t>1,163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8327942" y="4382455"/>
            <a:ext cx="23558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10" dirty="0">
                <a:solidFill>
                  <a:srgbClr val="0B76A0"/>
                </a:solidFill>
                <a:latin typeface="Trebuchet MS"/>
                <a:cs typeface="Trebuchet MS"/>
              </a:rPr>
              <a:t>1,234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8814816" y="4409887"/>
            <a:ext cx="23558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10" dirty="0">
                <a:solidFill>
                  <a:srgbClr val="0B76A0"/>
                </a:solidFill>
                <a:latin typeface="Trebuchet MS"/>
                <a:cs typeface="Trebuchet MS"/>
              </a:rPr>
              <a:t>1,163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9301688" y="4403791"/>
            <a:ext cx="23558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10" dirty="0">
                <a:solidFill>
                  <a:srgbClr val="0B76A0"/>
                </a:solidFill>
                <a:latin typeface="Trebuchet MS"/>
                <a:cs typeface="Trebuchet MS"/>
              </a:rPr>
              <a:t>1,172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5643651" y="4614103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2B1AE"/>
                </a:solidFill>
                <a:latin typeface="Trebuchet MS"/>
                <a:cs typeface="Trebuchet MS"/>
              </a:rPr>
              <a:t>602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6130525" y="4608007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2B1AE"/>
                </a:solidFill>
                <a:latin typeface="Trebuchet MS"/>
                <a:cs typeface="Trebuchet MS"/>
              </a:rPr>
              <a:t>619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6617396" y="4565335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2B1AE"/>
                </a:solidFill>
                <a:latin typeface="Trebuchet MS"/>
                <a:cs typeface="Trebuchet MS"/>
              </a:rPr>
              <a:t>735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7104271" y="4540951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2B1AE"/>
                </a:solidFill>
                <a:latin typeface="Trebuchet MS"/>
                <a:cs typeface="Trebuchet MS"/>
              </a:rPr>
              <a:t>800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7591144" y="4550095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2B1AE"/>
                </a:solidFill>
                <a:latin typeface="Trebuchet MS"/>
                <a:cs typeface="Trebuchet MS"/>
              </a:rPr>
              <a:t>775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8078017" y="4601911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2B1AE"/>
                </a:solidFill>
                <a:latin typeface="Trebuchet MS"/>
                <a:cs typeface="Trebuchet MS"/>
              </a:rPr>
              <a:t>637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8564890" y="4611055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2B1AE"/>
                </a:solidFill>
                <a:latin typeface="Trebuchet MS"/>
                <a:cs typeface="Trebuchet MS"/>
              </a:rPr>
              <a:t>610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9051763" y="4571431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2B1AE"/>
                </a:solidFill>
                <a:latin typeface="Trebuchet MS"/>
                <a:cs typeface="Trebuchet MS"/>
              </a:rPr>
              <a:t>723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9538637" y="4510471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2B1AE"/>
                </a:solidFill>
                <a:latin typeface="Trebuchet MS"/>
                <a:cs typeface="Trebuchet MS"/>
              </a:rPr>
              <a:t>884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9773923" y="4348927"/>
            <a:ext cx="47752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700" spc="-10" dirty="0">
                <a:solidFill>
                  <a:srgbClr val="0B76A0"/>
                </a:solidFill>
                <a:latin typeface="Trebuchet MS"/>
                <a:cs typeface="Trebuchet MS"/>
              </a:rPr>
              <a:t>1,240</a:t>
            </a:r>
            <a:r>
              <a:rPr sz="1050" spc="-15" baseline="-23809" dirty="0">
                <a:solidFill>
                  <a:srgbClr val="12B1AE"/>
                </a:solidFill>
                <a:latin typeface="Trebuchet MS"/>
                <a:cs typeface="Trebuchet MS"/>
              </a:rPr>
              <a:t>1,221</a:t>
            </a:r>
            <a:endParaRPr sz="1050" baseline="-23809">
              <a:latin typeface="Trebuchet MS"/>
              <a:cs typeface="Trebuchet MS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5519787" y="5046919"/>
            <a:ext cx="2159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2015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6006660" y="5046919"/>
            <a:ext cx="2159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2016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6493534" y="5046919"/>
            <a:ext cx="2159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2017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6980406" y="5046919"/>
            <a:ext cx="2159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2018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7467279" y="5046919"/>
            <a:ext cx="2159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2019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7954153" y="5046919"/>
            <a:ext cx="2159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2020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16" name="object 116"/>
          <p:cNvSpPr txBox="1"/>
          <p:nvPr/>
        </p:nvSpPr>
        <p:spPr>
          <a:xfrm>
            <a:off x="8441025" y="5046919"/>
            <a:ext cx="2159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2021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17" name="object 117"/>
          <p:cNvSpPr txBox="1"/>
          <p:nvPr/>
        </p:nvSpPr>
        <p:spPr>
          <a:xfrm>
            <a:off x="8927899" y="5046919"/>
            <a:ext cx="2159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2022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9414771" y="5046919"/>
            <a:ext cx="2159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2023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9901645" y="5046919"/>
            <a:ext cx="215900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2024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20" name="object 120"/>
          <p:cNvSpPr txBox="1"/>
          <p:nvPr/>
        </p:nvSpPr>
        <p:spPr>
          <a:xfrm>
            <a:off x="5215634" y="4590746"/>
            <a:ext cx="165100" cy="293370"/>
          </a:xfrm>
          <a:prstGeom prst="rect">
            <a:avLst/>
          </a:prstGeom>
        </p:spPr>
        <p:txBody>
          <a:bodyPr vert="vert270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00" spc="-20" dirty="0">
                <a:solidFill>
                  <a:srgbClr val="595959"/>
                </a:solidFill>
                <a:latin typeface="Trebuchet MS"/>
                <a:cs typeface="Trebuchet MS"/>
              </a:rPr>
              <a:t>GW.h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121" name="object 121"/>
          <p:cNvGrpSpPr/>
          <p:nvPr/>
        </p:nvGrpSpPr>
        <p:grpSpPr>
          <a:xfrm>
            <a:off x="7318419" y="4229350"/>
            <a:ext cx="55880" cy="55880"/>
            <a:chOff x="7318419" y="4229350"/>
            <a:chExt cx="55880" cy="55880"/>
          </a:xfrm>
        </p:grpSpPr>
        <p:sp>
          <p:nvSpPr>
            <p:cNvPr id="122" name="object 122"/>
            <p:cNvSpPr/>
            <p:nvPr/>
          </p:nvSpPr>
          <p:spPr>
            <a:xfrm>
              <a:off x="7322484" y="4233415"/>
              <a:ext cx="47625" cy="47625"/>
            </a:xfrm>
            <a:custGeom>
              <a:avLst/>
              <a:gdLst/>
              <a:ahLst/>
              <a:cxnLst/>
              <a:rect l="l" t="t" r="r" b="b"/>
              <a:pathLst>
                <a:path w="47625" h="47625">
                  <a:moveTo>
                    <a:pt x="47585" y="0"/>
                  </a:moveTo>
                  <a:lnTo>
                    <a:pt x="0" y="0"/>
                  </a:lnTo>
                  <a:lnTo>
                    <a:pt x="0" y="47617"/>
                  </a:lnTo>
                  <a:lnTo>
                    <a:pt x="47585" y="47617"/>
                  </a:lnTo>
                  <a:lnTo>
                    <a:pt x="47585" y="0"/>
                  </a:lnTo>
                  <a:close/>
                </a:path>
              </a:pathLst>
            </a:custGeom>
            <a:solidFill>
              <a:srgbClr val="0B76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7322484" y="4233415"/>
              <a:ext cx="47625" cy="47625"/>
            </a:xfrm>
            <a:custGeom>
              <a:avLst/>
              <a:gdLst/>
              <a:ahLst/>
              <a:cxnLst/>
              <a:rect l="l" t="t" r="r" b="b"/>
              <a:pathLst>
                <a:path w="47625" h="47625">
                  <a:moveTo>
                    <a:pt x="0" y="0"/>
                  </a:moveTo>
                  <a:lnTo>
                    <a:pt x="47585" y="0"/>
                  </a:lnTo>
                  <a:lnTo>
                    <a:pt x="47585" y="47617"/>
                  </a:lnTo>
                  <a:lnTo>
                    <a:pt x="0" y="47617"/>
                  </a:lnTo>
                  <a:lnTo>
                    <a:pt x="0" y="0"/>
                  </a:lnTo>
                  <a:close/>
                </a:path>
              </a:pathLst>
            </a:custGeom>
            <a:ln w="8128">
              <a:solidFill>
                <a:srgbClr val="0B76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4" name="object 124"/>
          <p:cNvSpPr txBox="1"/>
          <p:nvPr/>
        </p:nvSpPr>
        <p:spPr>
          <a:xfrm>
            <a:off x="7389802" y="4175191"/>
            <a:ext cx="31432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Entrega</a:t>
            </a:r>
            <a:endParaRPr sz="700">
              <a:latin typeface="Trebuchet MS"/>
              <a:cs typeface="Trebuchet MS"/>
            </a:endParaRPr>
          </a:p>
        </p:txBody>
      </p:sp>
      <p:grpSp>
        <p:nvGrpSpPr>
          <p:cNvPr id="125" name="object 125"/>
          <p:cNvGrpSpPr/>
          <p:nvPr/>
        </p:nvGrpSpPr>
        <p:grpSpPr>
          <a:xfrm>
            <a:off x="7808490" y="4229350"/>
            <a:ext cx="55880" cy="55880"/>
            <a:chOff x="7808490" y="4229350"/>
            <a:chExt cx="55880" cy="55880"/>
          </a:xfrm>
        </p:grpSpPr>
        <p:sp>
          <p:nvSpPr>
            <p:cNvPr id="126" name="object 126"/>
            <p:cNvSpPr/>
            <p:nvPr/>
          </p:nvSpPr>
          <p:spPr>
            <a:xfrm>
              <a:off x="7812555" y="4233415"/>
              <a:ext cx="47625" cy="47625"/>
            </a:xfrm>
            <a:custGeom>
              <a:avLst/>
              <a:gdLst/>
              <a:ahLst/>
              <a:cxnLst/>
              <a:rect l="l" t="t" r="r" b="b"/>
              <a:pathLst>
                <a:path w="47625" h="47625">
                  <a:moveTo>
                    <a:pt x="47585" y="0"/>
                  </a:moveTo>
                  <a:lnTo>
                    <a:pt x="0" y="0"/>
                  </a:lnTo>
                  <a:lnTo>
                    <a:pt x="0" y="47617"/>
                  </a:lnTo>
                  <a:lnTo>
                    <a:pt x="47585" y="47617"/>
                  </a:lnTo>
                  <a:lnTo>
                    <a:pt x="47585" y="0"/>
                  </a:lnTo>
                  <a:close/>
                </a:path>
              </a:pathLst>
            </a:custGeom>
            <a:solidFill>
              <a:srgbClr val="15AF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7812555" y="4233415"/>
              <a:ext cx="47625" cy="47625"/>
            </a:xfrm>
            <a:custGeom>
              <a:avLst/>
              <a:gdLst/>
              <a:ahLst/>
              <a:cxnLst/>
              <a:rect l="l" t="t" r="r" b="b"/>
              <a:pathLst>
                <a:path w="47625" h="47625">
                  <a:moveTo>
                    <a:pt x="0" y="0"/>
                  </a:moveTo>
                  <a:lnTo>
                    <a:pt x="47585" y="0"/>
                  </a:lnTo>
                  <a:lnTo>
                    <a:pt x="47585" y="47617"/>
                  </a:lnTo>
                  <a:lnTo>
                    <a:pt x="0" y="47617"/>
                  </a:lnTo>
                  <a:lnTo>
                    <a:pt x="0" y="0"/>
                  </a:lnTo>
                  <a:close/>
                </a:path>
              </a:pathLst>
            </a:custGeom>
            <a:ln w="8128">
              <a:solidFill>
                <a:srgbClr val="15AFA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8" name="object 128"/>
          <p:cNvSpPr txBox="1"/>
          <p:nvPr/>
        </p:nvSpPr>
        <p:spPr>
          <a:xfrm>
            <a:off x="7879874" y="4175191"/>
            <a:ext cx="29781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10" dirty="0">
                <a:solidFill>
                  <a:srgbClr val="595959"/>
                </a:solidFill>
                <a:latin typeface="Trebuchet MS"/>
                <a:cs typeface="Trebuchet MS"/>
              </a:rPr>
              <a:t>Retiros</a:t>
            </a:r>
            <a:endParaRPr sz="700">
              <a:latin typeface="Trebuchet MS"/>
              <a:cs typeface="Trebuchet MS"/>
            </a:endParaRPr>
          </a:p>
        </p:txBody>
      </p:sp>
      <p:grpSp>
        <p:nvGrpSpPr>
          <p:cNvPr id="129" name="object 129"/>
          <p:cNvGrpSpPr/>
          <p:nvPr/>
        </p:nvGrpSpPr>
        <p:grpSpPr>
          <a:xfrm>
            <a:off x="5386387" y="5818798"/>
            <a:ext cx="4877435" cy="440690"/>
            <a:chOff x="5386387" y="5818798"/>
            <a:chExt cx="4877435" cy="440690"/>
          </a:xfrm>
        </p:grpSpPr>
        <p:sp>
          <p:nvSpPr>
            <p:cNvPr id="130" name="object 130"/>
            <p:cNvSpPr/>
            <p:nvPr/>
          </p:nvSpPr>
          <p:spPr>
            <a:xfrm>
              <a:off x="5452732" y="5880818"/>
              <a:ext cx="4542155" cy="351790"/>
            </a:xfrm>
            <a:custGeom>
              <a:avLst/>
              <a:gdLst/>
              <a:ahLst/>
              <a:cxnLst/>
              <a:rect l="l" t="t" r="r" b="b"/>
              <a:pathLst>
                <a:path w="4542155" h="351789">
                  <a:moveTo>
                    <a:pt x="158508" y="42710"/>
                  </a:moveTo>
                  <a:lnTo>
                    <a:pt x="0" y="42710"/>
                  </a:lnTo>
                  <a:lnTo>
                    <a:pt x="0" y="351421"/>
                  </a:lnTo>
                  <a:lnTo>
                    <a:pt x="158508" y="351421"/>
                  </a:lnTo>
                  <a:lnTo>
                    <a:pt x="158508" y="42710"/>
                  </a:lnTo>
                  <a:close/>
                </a:path>
                <a:path w="4542155" h="351789">
                  <a:moveTo>
                    <a:pt x="646226" y="21361"/>
                  </a:moveTo>
                  <a:lnTo>
                    <a:pt x="487718" y="21361"/>
                  </a:lnTo>
                  <a:lnTo>
                    <a:pt x="487718" y="351421"/>
                  </a:lnTo>
                  <a:lnTo>
                    <a:pt x="646226" y="351421"/>
                  </a:lnTo>
                  <a:lnTo>
                    <a:pt x="646226" y="21361"/>
                  </a:lnTo>
                  <a:close/>
                </a:path>
                <a:path w="4542155" h="351789">
                  <a:moveTo>
                    <a:pt x="1133932" y="0"/>
                  </a:moveTo>
                  <a:lnTo>
                    <a:pt x="975436" y="0"/>
                  </a:lnTo>
                  <a:lnTo>
                    <a:pt x="975436" y="351421"/>
                  </a:lnTo>
                  <a:lnTo>
                    <a:pt x="1133932" y="351421"/>
                  </a:lnTo>
                  <a:lnTo>
                    <a:pt x="1133932" y="0"/>
                  </a:lnTo>
                  <a:close/>
                </a:path>
                <a:path w="4542155" h="351789">
                  <a:moveTo>
                    <a:pt x="1621650" y="0"/>
                  </a:moveTo>
                  <a:lnTo>
                    <a:pt x="1463141" y="0"/>
                  </a:lnTo>
                  <a:lnTo>
                    <a:pt x="1463141" y="351421"/>
                  </a:lnTo>
                  <a:lnTo>
                    <a:pt x="1621650" y="351421"/>
                  </a:lnTo>
                  <a:lnTo>
                    <a:pt x="1621650" y="0"/>
                  </a:lnTo>
                  <a:close/>
                </a:path>
                <a:path w="4542155" h="351789">
                  <a:moveTo>
                    <a:pt x="2106320" y="128117"/>
                  </a:moveTo>
                  <a:lnTo>
                    <a:pt x="1947811" y="128117"/>
                  </a:lnTo>
                  <a:lnTo>
                    <a:pt x="1947811" y="351421"/>
                  </a:lnTo>
                  <a:lnTo>
                    <a:pt x="2106320" y="351421"/>
                  </a:lnTo>
                  <a:lnTo>
                    <a:pt x="2106320" y="128117"/>
                  </a:lnTo>
                  <a:close/>
                </a:path>
                <a:path w="4542155" h="351789">
                  <a:moveTo>
                    <a:pt x="2594038" y="170815"/>
                  </a:moveTo>
                  <a:lnTo>
                    <a:pt x="2435529" y="170815"/>
                  </a:lnTo>
                  <a:lnTo>
                    <a:pt x="2435529" y="351421"/>
                  </a:lnTo>
                  <a:lnTo>
                    <a:pt x="2594038" y="351421"/>
                  </a:lnTo>
                  <a:lnTo>
                    <a:pt x="2594038" y="170815"/>
                  </a:lnTo>
                  <a:close/>
                </a:path>
                <a:path w="4542155" h="351789">
                  <a:moveTo>
                    <a:pt x="3081744" y="88468"/>
                  </a:moveTo>
                  <a:lnTo>
                    <a:pt x="2923235" y="88468"/>
                  </a:lnTo>
                  <a:lnTo>
                    <a:pt x="2923235" y="351421"/>
                  </a:lnTo>
                  <a:lnTo>
                    <a:pt x="3081744" y="351421"/>
                  </a:lnTo>
                  <a:lnTo>
                    <a:pt x="3081744" y="88468"/>
                  </a:lnTo>
                  <a:close/>
                </a:path>
                <a:path w="4542155" h="351789">
                  <a:moveTo>
                    <a:pt x="3566414" y="42710"/>
                  </a:moveTo>
                  <a:lnTo>
                    <a:pt x="3407905" y="42710"/>
                  </a:lnTo>
                  <a:lnTo>
                    <a:pt x="3407905" y="351421"/>
                  </a:lnTo>
                  <a:lnTo>
                    <a:pt x="3566414" y="351421"/>
                  </a:lnTo>
                  <a:lnTo>
                    <a:pt x="3566414" y="42710"/>
                  </a:lnTo>
                  <a:close/>
                </a:path>
                <a:path w="4542155" h="351789">
                  <a:moveTo>
                    <a:pt x="4054132" y="118960"/>
                  </a:moveTo>
                  <a:lnTo>
                    <a:pt x="3895623" y="118960"/>
                  </a:lnTo>
                  <a:lnTo>
                    <a:pt x="3895623" y="351421"/>
                  </a:lnTo>
                  <a:lnTo>
                    <a:pt x="4054132" y="351421"/>
                  </a:lnTo>
                  <a:lnTo>
                    <a:pt x="4054132" y="118960"/>
                  </a:lnTo>
                  <a:close/>
                </a:path>
                <a:path w="4542155" h="351789">
                  <a:moveTo>
                    <a:pt x="4541837" y="186067"/>
                  </a:moveTo>
                  <a:lnTo>
                    <a:pt x="4383341" y="186067"/>
                  </a:lnTo>
                  <a:lnTo>
                    <a:pt x="4383341" y="351421"/>
                  </a:lnTo>
                  <a:lnTo>
                    <a:pt x="4541837" y="351421"/>
                  </a:lnTo>
                  <a:lnTo>
                    <a:pt x="4541837" y="186067"/>
                  </a:lnTo>
                  <a:close/>
                </a:path>
              </a:pathLst>
            </a:custGeom>
            <a:solidFill>
              <a:srgbClr val="0B76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1"/>
            <p:cNvSpPr/>
            <p:nvPr/>
          </p:nvSpPr>
          <p:spPr>
            <a:xfrm>
              <a:off x="5452739" y="5880817"/>
              <a:ext cx="4542155" cy="351790"/>
            </a:xfrm>
            <a:custGeom>
              <a:avLst/>
              <a:gdLst/>
              <a:ahLst/>
              <a:cxnLst/>
              <a:rect l="l" t="t" r="r" b="b"/>
              <a:pathLst>
                <a:path w="4542155" h="351789">
                  <a:moveTo>
                    <a:pt x="0" y="42703"/>
                  </a:moveTo>
                  <a:lnTo>
                    <a:pt x="158507" y="42703"/>
                  </a:lnTo>
                  <a:lnTo>
                    <a:pt x="158507" y="351416"/>
                  </a:lnTo>
                  <a:lnTo>
                    <a:pt x="0" y="351416"/>
                  </a:lnTo>
                  <a:lnTo>
                    <a:pt x="0" y="42703"/>
                  </a:lnTo>
                  <a:close/>
                </a:path>
                <a:path w="4542155" h="351789">
                  <a:moveTo>
                    <a:pt x="487714" y="21351"/>
                  </a:moveTo>
                  <a:lnTo>
                    <a:pt x="646221" y="21351"/>
                  </a:lnTo>
                  <a:lnTo>
                    <a:pt x="646221" y="351416"/>
                  </a:lnTo>
                  <a:lnTo>
                    <a:pt x="487714" y="351416"/>
                  </a:lnTo>
                  <a:lnTo>
                    <a:pt x="487714" y="21351"/>
                  </a:lnTo>
                  <a:close/>
                </a:path>
                <a:path w="4542155" h="351789">
                  <a:moveTo>
                    <a:pt x="975429" y="0"/>
                  </a:moveTo>
                  <a:lnTo>
                    <a:pt x="1133936" y="0"/>
                  </a:lnTo>
                  <a:lnTo>
                    <a:pt x="1133936" y="351416"/>
                  </a:lnTo>
                  <a:lnTo>
                    <a:pt x="975429" y="351416"/>
                  </a:lnTo>
                  <a:lnTo>
                    <a:pt x="975429" y="0"/>
                  </a:lnTo>
                  <a:close/>
                </a:path>
                <a:path w="4542155" h="351789">
                  <a:moveTo>
                    <a:pt x="1463143" y="0"/>
                  </a:moveTo>
                  <a:lnTo>
                    <a:pt x="1621650" y="0"/>
                  </a:lnTo>
                  <a:lnTo>
                    <a:pt x="1621650" y="351416"/>
                  </a:lnTo>
                  <a:lnTo>
                    <a:pt x="1463143" y="351416"/>
                  </a:lnTo>
                  <a:lnTo>
                    <a:pt x="1463143" y="0"/>
                  </a:lnTo>
                  <a:close/>
                </a:path>
                <a:path w="4542155" h="351789">
                  <a:moveTo>
                    <a:pt x="1947809" y="128111"/>
                  </a:moveTo>
                  <a:lnTo>
                    <a:pt x="2106317" y="128111"/>
                  </a:lnTo>
                  <a:lnTo>
                    <a:pt x="2106317" y="351416"/>
                  </a:lnTo>
                  <a:lnTo>
                    <a:pt x="1947809" y="351416"/>
                  </a:lnTo>
                  <a:lnTo>
                    <a:pt x="1947809" y="128111"/>
                  </a:lnTo>
                  <a:close/>
                </a:path>
                <a:path w="4542155" h="351789">
                  <a:moveTo>
                    <a:pt x="2435524" y="170815"/>
                  </a:moveTo>
                  <a:lnTo>
                    <a:pt x="2594031" y="170815"/>
                  </a:lnTo>
                  <a:lnTo>
                    <a:pt x="2594031" y="351416"/>
                  </a:lnTo>
                  <a:lnTo>
                    <a:pt x="2435524" y="351416"/>
                  </a:lnTo>
                  <a:lnTo>
                    <a:pt x="2435524" y="170815"/>
                  </a:lnTo>
                  <a:close/>
                </a:path>
                <a:path w="4542155" h="351789">
                  <a:moveTo>
                    <a:pt x="2923238" y="88458"/>
                  </a:moveTo>
                  <a:lnTo>
                    <a:pt x="3081746" y="88458"/>
                  </a:lnTo>
                  <a:lnTo>
                    <a:pt x="3081746" y="351416"/>
                  </a:lnTo>
                  <a:lnTo>
                    <a:pt x="2923238" y="351416"/>
                  </a:lnTo>
                  <a:lnTo>
                    <a:pt x="2923238" y="88458"/>
                  </a:lnTo>
                  <a:close/>
                </a:path>
                <a:path w="4542155" h="351789">
                  <a:moveTo>
                    <a:pt x="3407905" y="42703"/>
                  </a:moveTo>
                  <a:lnTo>
                    <a:pt x="3566412" y="42703"/>
                  </a:lnTo>
                  <a:lnTo>
                    <a:pt x="3566412" y="351416"/>
                  </a:lnTo>
                  <a:lnTo>
                    <a:pt x="3407905" y="351416"/>
                  </a:lnTo>
                  <a:lnTo>
                    <a:pt x="3407905" y="42703"/>
                  </a:lnTo>
                  <a:close/>
                </a:path>
                <a:path w="4542155" h="351789">
                  <a:moveTo>
                    <a:pt x="3895619" y="118961"/>
                  </a:moveTo>
                  <a:lnTo>
                    <a:pt x="4054126" y="118961"/>
                  </a:lnTo>
                  <a:lnTo>
                    <a:pt x="4054126" y="351416"/>
                  </a:lnTo>
                  <a:lnTo>
                    <a:pt x="3895619" y="351416"/>
                  </a:lnTo>
                  <a:lnTo>
                    <a:pt x="3895619" y="118961"/>
                  </a:lnTo>
                  <a:close/>
                </a:path>
                <a:path w="4542155" h="351789">
                  <a:moveTo>
                    <a:pt x="4383334" y="186067"/>
                  </a:moveTo>
                  <a:lnTo>
                    <a:pt x="4541841" y="186067"/>
                  </a:lnTo>
                  <a:lnTo>
                    <a:pt x="4541841" y="351416"/>
                  </a:lnTo>
                  <a:lnTo>
                    <a:pt x="4383334" y="351416"/>
                  </a:lnTo>
                  <a:lnTo>
                    <a:pt x="4383334" y="186067"/>
                  </a:lnTo>
                  <a:close/>
                </a:path>
              </a:pathLst>
            </a:custGeom>
            <a:ln w="8128">
              <a:solidFill>
                <a:srgbClr val="0B76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32"/>
            <p:cNvSpPr/>
            <p:nvPr/>
          </p:nvSpPr>
          <p:spPr>
            <a:xfrm>
              <a:off x="5653913" y="5822868"/>
              <a:ext cx="4542155" cy="409575"/>
            </a:xfrm>
            <a:custGeom>
              <a:avLst/>
              <a:gdLst/>
              <a:ahLst/>
              <a:cxnLst/>
              <a:rect l="l" t="t" r="r" b="b"/>
              <a:pathLst>
                <a:path w="4542155" h="409575">
                  <a:moveTo>
                    <a:pt x="158508" y="48806"/>
                  </a:moveTo>
                  <a:lnTo>
                    <a:pt x="0" y="48806"/>
                  </a:lnTo>
                  <a:lnTo>
                    <a:pt x="0" y="409371"/>
                  </a:lnTo>
                  <a:lnTo>
                    <a:pt x="158508" y="409371"/>
                  </a:lnTo>
                  <a:lnTo>
                    <a:pt x="158508" y="48806"/>
                  </a:lnTo>
                  <a:close/>
                </a:path>
                <a:path w="4542155" h="409575">
                  <a:moveTo>
                    <a:pt x="646226" y="115912"/>
                  </a:moveTo>
                  <a:lnTo>
                    <a:pt x="487718" y="115912"/>
                  </a:lnTo>
                  <a:lnTo>
                    <a:pt x="487718" y="409371"/>
                  </a:lnTo>
                  <a:lnTo>
                    <a:pt x="646226" y="409371"/>
                  </a:lnTo>
                  <a:lnTo>
                    <a:pt x="646226" y="115912"/>
                  </a:lnTo>
                  <a:close/>
                </a:path>
                <a:path w="4542155" h="409575">
                  <a:moveTo>
                    <a:pt x="1133944" y="155562"/>
                  </a:moveTo>
                  <a:lnTo>
                    <a:pt x="975436" y="155562"/>
                  </a:lnTo>
                  <a:lnTo>
                    <a:pt x="975436" y="409371"/>
                  </a:lnTo>
                  <a:lnTo>
                    <a:pt x="1133944" y="409371"/>
                  </a:lnTo>
                  <a:lnTo>
                    <a:pt x="1133944" y="155562"/>
                  </a:lnTo>
                  <a:close/>
                </a:path>
                <a:path w="4542155" h="409575">
                  <a:moveTo>
                    <a:pt x="1621650" y="176911"/>
                  </a:moveTo>
                  <a:lnTo>
                    <a:pt x="1463141" y="176911"/>
                  </a:lnTo>
                  <a:lnTo>
                    <a:pt x="1463141" y="409371"/>
                  </a:lnTo>
                  <a:lnTo>
                    <a:pt x="1621650" y="409371"/>
                  </a:lnTo>
                  <a:lnTo>
                    <a:pt x="1621650" y="176911"/>
                  </a:lnTo>
                  <a:close/>
                </a:path>
                <a:path w="4542155" h="409575">
                  <a:moveTo>
                    <a:pt x="2106320" y="167767"/>
                  </a:moveTo>
                  <a:lnTo>
                    <a:pt x="1947811" y="167767"/>
                  </a:lnTo>
                  <a:lnTo>
                    <a:pt x="1947811" y="409371"/>
                  </a:lnTo>
                  <a:lnTo>
                    <a:pt x="2106320" y="409371"/>
                  </a:lnTo>
                  <a:lnTo>
                    <a:pt x="2106320" y="167767"/>
                  </a:lnTo>
                  <a:close/>
                </a:path>
                <a:path w="4542155" h="409575">
                  <a:moveTo>
                    <a:pt x="2594038" y="173863"/>
                  </a:moveTo>
                  <a:lnTo>
                    <a:pt x="2435529" y="173863"/>
                  </a:lnTo>
                  <a:lnTo>
                    <a:pt x="2435529" y="409371"/>
                  </a:lnTo>
                  <a:lnTo>
                    <a:pt x="2594038" y="409371"/>
                  </a:lnTo>
                  <a:lnTo>
                    <a:pt x="2594038" y="173863"/>
                  </a:lnTo>
                  <a:close/>
                </a:path>
                <a:path w="4542155" h="409575">
                  <a:moveTo>
                    <a:pt x="3081744" y="186067"/>
                  </a:moveTo>
                  <a:lnTo>
                    <a:pt x="2923248" y="186067"/>
                  </a:lnTo>
                  <a:lnTo>
                    <a:pt x="2923248" y="409371"/>
                  </a:lnTo>
                  <a:lnTo>
                    <a:pt x="3081744" y="409371"/>
                  </a:lnTo>
                  <a:lnTo>
                    <a:pt x="3081744" y="186067"/>
                  </a:lnTo>
                  <a:close/>
                </a:path>
                <a:path w="4542155" h="409575">
                  <a:moveTo>
                    <a:pt x="3569462" y="134213"/>
                  </a:moveTo>
                  <a:lnTo>
                    <a:pt x="3410953" y="134213"/>
                  </a:lnTo>
                  <a:lnTo>
                    <a:pt x="3410953" y="409371"/>
                  </a:lnTo>
                  <a:lnTo>
                    <a:pt x="3569462" y="409371"/>
                  </a:lnTo>
                  <a:lnTo>
                    <a:pt x="3569462" y="134213"/>
                  </a:lnTo>
                  <a:close/>
                </a:path>
                <a:path w="4542155" h="409575">
                  <a:moveTo>
                    <a:pt x="4054132" y="140309"/>
                  </a:moveTo>
                  <a:lnTo>
                    <a:pt x="3895623" y="140309"/>
                  </a:lnTo>
                  <a:lnTo>
                    <a:pt x="3895623" y="409371"/>
                  </a:lnTo>
                  <a:lnTo>
                    <a:pt x="4054132" y="409371"/>
                  </a:lnTo>
                  <a:lnTo>
                    <a:pt x="4054132" y="140309"/>
                  </a:lnTo>
                  <a:close/>
                </a:path>
                <a:path w="4542155" h="409575">
                  <a:moveTo>
                    <a:pt x="4541850" y="0"/>
                  </a:moveTo>
                  <a:lnTo>
                    <a:pt x="4383341" y="0"/>
                  </a:lnTo>
                  <a:lnTo>
                    <a:pt x="4383341" y="409371"/>
                  </a:lnTo>
                  <a:lnTo>
                    <a:pt x="4541850" y="409371"/>
                  </a:lnTo>
                  <a:lnTo>
                    <a:pt x="4541850" y="0"/>
                  </a:lnTo>
                  <a:close/>
                </a:path>
              </a:pathLst>
            </a:custGeom>
            <a:solidFill>
              <a:srgbClr val="15AF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133"/>
            <p:cNvSpPr/>
            <p:nvPr/>
          </p:nvSpPr>
          <p:spPr>
            <a:xfrm>
              <a:off x="5653921" y="5822862"/>
              <a:ext cx="4542155" cy="409575"/>
            </a:xfrm>
            <a:custGeom>
              <a:avLst/>
              <a:gdLst/>
              <a:ahLst/>
              <a:cxnLst/>
              <a:rect l="l" t="t" r="r" b="b"/>
              <a:pathLst>
                <a:path w="4542155" h="409575">
                  <a:moveTo>
                    <a:pt x="0" y="48804"/>
                  </a:moveTo>
                  <a:lnTo>
                    <a:pt x="158507" y="48804"/>
                  </a:lnTo>
                  <a:lnTo>
                    <a:pt x="158507" y="409371"/>
                  </a:lnTo>
                  <a:lnTo>
                    <a:pt x="0" y="409371"/>
                  </a:lnTo>
                  <a:lnTo>
                    <a:pt x="0" y="48804"/>
                  </a:lnTo>
                  <a:close/>
                </a:path>
                <a:path w="4542155" h="409575">
                  <a:moveTo>
                    <a:pt x="487714" y="115910"/>
                  </a:moveTo>
                  <a:lnTo>
                    <a:pt x="646221" y="115910"/>
                  </a:lnTo>
                  <a:lnTo>
                    <a:pt x="646221" y="409371"/>
                  </a:lnTo>
                  <a:lnTo>
                    <a:pt x="487714" y="409371"/>
                  </a:lnTo>
                  <a:lnTo>
                    <a:pt x="487714" y="115910"/>
                  </a:lnTo>
                  <a:close/>
                </a:path>
                <a:path w="4542155" h="409575">
                  <a:moveTo>
                    <a:pt x="975429" y="155564"/>
                  </a:moveTo>
                  <a:lnTo>
                    <a:pt x="1133936" y="155564"/>
                  </a:lnTo>
                  <a:lnTo>
                    <a:pt x="1133936" y="409371"/>
                  </a:lnTo>
                  <a:lnTo>
                    <a:pt x="975429" y="409371"/>
                  </a:lnTo>
                  <a:lnTo>
                    <a:pt x="975429" y="155564"/>
                  </a:lnTo>
                  <a:close/>
                </a:path>
                <a:path w="4542155" h="409575">
                  <a:moveTo>
                    <a:pt x="1463143" y="176916"/>
                  </a:moveTo>
                  <a:lnTo>
                    <a:pt x="1621650" y="176916"/>
                  </a:lnTo>
                  <a:lnTo>
                    <a:pt x="1621650" y="409371"/>
                  </a:lnTo>
                  <a:lnTo>
                    <a:pt x="1463143" y="409371"/>
                  </a:lnTo>
                  <a:lnTo>
                    <a:pt x="1463143" y="176916"/>
                  </a:lnTo>
                  <a:close/>
                </a:path>
                <a:path w="4542155" h="409575">
                  <a:moveTo>
                    <a:pt x="1947809" y="167765"/>
                  </a:moveTo>
                  <a:lnTo>
                    <a:pt x="2106317" y="167765"/>
                  </a:lnTo>
                  <a:lnTo>
                    <a:pt x="2106317" y="409371"/>
                  </a:lnTo>
                  <a:lnTo>
                    <a:pt x="1947809" y="409371"/>
                  </a:lnTo>
                  <a:lnTo>
                    <a:pt x="1947809" y="167765"/>
                  </a:lnTo>
                  <a:close/>
                </a:path>
                <a:path w="4542155" h="409575">
                  <a:moveTo>
                    <a:pt x="2435524" y="173866"/>
                  </a:moveTo>
                  <a:lnTo>
                    <a:pt x="2594031" y="173866"/>
                  </a:lnTo>
                  <a:lnTo>
                    <a:pt x="2594031" y="409371"/>
                  </a:lnTo>
                  <a:lnTo>
                    <a:pt x="2435524" y="409371"/>
                  </a:lnTo>
                  <a:lnTo>
                    <a:pt x="2435524" y="173866"/>
                  </a:lnTo>
                  <a:close/>
                </a:path>
                <a:path w="4542155" h="409575">
                  <a:moveTo>
                    <a:pt x="2923238" y="186067"/>
                  </a:moveTo>
                  <a:lnTo>
                    <a:pt x="3081746" y="186067"/>
                  </a:lnTo>
                  <a:lnTo>
                    <a:pt x="3081746" y="409371"/>
                  </a:lnTo>
                  <a:lnTo>
                    <a:pt x="2923238" y="409371"/>
                  </a:lnTo>
                  <a:lnTo>
                    <a:pt x="2923238" y="186067"/>
                  </a:lnTo>
                  <a:close/>
                </a:path>
                <a:path w="4542155" h="409575">
                  <a:moveTo>
                    <a:pt x="3410953" y="134212"/>
                  </a:moveTo>
                  <a:lnTo>
                    <a:pt x="3569460" y="134212"/>
                  </a:lnTo>
                  <a:lnTo>
                    <a:pt x="3569460" y="409371"/>
                  </a:lnTo>
                  <a:lnTo>
                    <a:pt x="3410953" y="409371"/>
                  </a:lnTo>
                  <a:lnTo>
                    <a:pt x="3410953" y="134212"/>
                  </a:lnTo>
                  <a:close/>
                </a:path>
                <a:path w="4542155" h="409575">
                  <a:moveTo>
                    <a:pt x="3895619" y="140313"/>
                  </a:moveTo>
                  <a:lnTo>
                    <a:pt x="4054126" y="140313"/>
                  </a:lnTo>
                  <a:lnTo>
                    <a:pt x="4054126" y="409371"/>
                  </a:lnTo>
                  <a:lnTo>
                    <a:pt x="3895619" y="409371"/>
                  </a:lnTo>
                  <a:lnTo>
                    <a:pt x="3895619" y="140313"/>
                  </a:lnTo>
                  <a:close/>
                </a:path>
                <a:path w="4542155" h="409575">
                  <a:moveTo>
                    <a:pt x="4383334" y="0"/>
                  </a:moveTo>
                  <a:lnTo>
                    <a:pt x="4541841" y="0"/>
                  </a:lnTo>
                  <a:lnTo>
                    <a:pt x="4541841" y="409371"/>
                  </a:lnTo>
                  <a:lnTo>
                    <a:pt x="4383334" y="409371"/>
                  </a:lnTo>
                  <a:lnTo>
                    <a:pt x="4383334" y="0"/>
                  </a:lnTo>
                  <a:close/>
                </a:path>
              </a:pathLst>
            </a:custGeom>
            <a:ln w="8128">
              <a:solidFill>
                <a:srgbClr val="15AFA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134"/>
            <p:cNvSpPr/>
            <p:nvPr/>
          </p:nvSpPr>
          <p:spPr>
            <a:xfrm>
              <a:off x="5390450" y="6232232"/>
              <a:ext cx="4869180" cy="27305"/>
            </a:xfrm>
            <a:custGeom>
              <a:avLst/>
              <a:gdLst/>
              <a:ahLst/>
              <a:cxnLst/>
              <a:rect l="l" t="t" r="r" b="b"/>
              <a:pathLst>
                <a:path w="4869180" h="27304">
                  <a:moveTo>
                    <a:pt x="0" y="0"/>
                  </a:moveTo>
                  <a:lnTo>
                    <a:pt x="4868732" y="0"/>
                  </a:lnTo>
                </a:path>
                <a:path w="4869180" h="27304">
                  <a:moveTo>
                    <a:pt x="0" y="0"/>
                  </a:moveTo>
                  <a:lnTo>
                    <a:pt x="0" y="27140"/>
                  </a:lnTo>
                </a:path>
                <a:path w="4869180" h="27304">
                  <a:moveTo>
                    <a:pt x="485991" y="0"/>
                  </a:moveTo>
                  <a:lnTo>
                    <a:pt x="485991" y="27140"/>
                  </a:lnTo>
                </a:path>
                <a:path w="4869180" h="27304">
                  <a:moveTo>
                    <a:pt x="973705" y="0"/>
                  </a:moveTo>
                  <a:lnTo>
                    <a:pt x="973705" y="27140"/>
                  </a:lnTo>
                </a:path>
                <a:path w="4869180" h="27304">
                  <a:moveTo>
                    <a:pt x="1461420" y="0"/>
                  </a:moveTo>
                  <a:lnTo>
                    <a:pt x="1461420" y="27140"/>
                  </a:lnTo>
                </a:path>
                <a:path w="4869180" h="27304">
                  <a:moveTo>
                    <a:pt x="1946086" y="0"/>
                  </a:moveTo>
                  <a:lnTo>
                    <a:pt x="1946086" y="27140"/>
                  </a:lnTo>
                </a:path>
                <a:path w="4869180" h="27304">
                  <a:moveTo>
                    <a:pt x="2433801" y="0"/>
                  </a:moveTo>
                  <a:lnTo>
                    <a:pt x="2433801" y="27140"/>
                  </a:lnTo>
                </a:path>
                <a:path w="4869180" h="27304">
                  <a:moveTo>
                    <a:pt x="2921515" y="0"/>
                  </a:moveTo>
                  <a:lnTo>
                    <a:pt x="2921515" y="27140"/>
                  </a:lnTo>
                </a:path>
                <a:path w="4869180" h="27304">
                  <a:moveTo>
                    <a:pt x="3409230" y="0"/>
                  </a:moveTo>
                  <a:lnTo>
                    <a:pt x="3409230" y="27140"/>
                  </a:lnTo>
                </a:path>
                <a:path w="4869180" h="27304">
                  <a:moveTo>
                    <a:pt x="3893896" y="0"/>
                  </a:moveTo>
                  <a:lnTo>
                    <a:pt x="3893896" y="27140"/>
                  </a:lnTo>
                </a:path>
                <a:path w="4869180" h="27304">
                  <a:moveTo>
                    <a:pt x="4381610" y="0"/>
                  </a:moveTo>
                  <a:lnTo>
                    <a:pt x="4381610" y="27140"/>
                  </a:lnTo>
                </a:path>
                <a:path w="4869180" h="27304">
                  <a:moveTo>
                    <a:pt x="4868732" y="0"/>
                  </a:moveTo>
                  <a:lnTo>
                    <a:pt x="4868732" y="27140"/>
                  </a:lnTo>
                </a:path>
              </a:pathLst>
            </a:custGeom>
            <a:ln w="812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5" name="object 135"/>
          <p:cNvSpPr txBox="1"/>
          <p:nvPr/>
        </p:nvSpPr>
        <p:spPr>
          <a:xfrm>
            <a:off x="6911623" y="5705287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0B76A0"/>
                </a:solidFill>
                <a:latin typeface="Trebuchet MS"/>
                <a:cs typeface="Trebuchet MS"/>
              </a:rPr>
              <a:t>254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36" name="object 136"/>
          <p:cNvSpPr txBox="1"/>
          <p:nvPr/>
        </p:nvSpPr>
        <p:spPr>
          <a:xfrm>
            <a:off x="8372242" y="5793679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0B76A0"/>
                </a:solidFill>
                <a:latin typeface="Trebuchet MS"/>
                <a:cs typeface="Trebuchet MS"/>
              </a:rPr>
              <a:t>189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37" name="object 137"/>
          <p:cNvSpPr txBox="1"/>
          <p:nvPr/>
        </p:nvSpPr>
        <p:spPr>
          <a:xfrm>
            <a:off x="9345989" y="5824159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0B76A0"/>
                </a:solidFill>
                <a:latin typeface="Trebuchet MS"/>
                <a:cs typeface="Trebuchet MS"/>
              </a:rPr>
              <a:t>168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38" name="object 138"/>
          <p:cNvSpPr txBox="1"/>
          <p:nvPr/>
        </p:nvSpPr>
        <p:spPr>
          <a:xfrm>
            <a:off x="9832863" y="5888167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0B76A0"/>
                </a:solidFill>
                <a:latin typeface="Trebuchet MS"/>
                <a:cs typeface="Trebuchet MS"/>
              </a:rPr>
              <a:t>121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39" name="object 139"/>
          <p:cNvSpPr txBox="1"/>
          <p:nvPr/>
        </p:nvSpPr>
        <p:spPr>
          <a:xfrm>
            <a:off x="5425603" y="5696143"/>
            <a:ext cx="416559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050" baseline="-31746" dirty="0">
                <a:solidFill>
                  <a:srgbClr val="0B76A0"/>
                </a:solidFill>
                <a:latin typeface="Trebuchet MS"/>
                <a:cs typeface="Trebuchet MS"/>
              </a:rPr>
              <a:t>224</a:t>
            </a:r>
            <a:r>
              <a:rPr sz="1050" spc="419" baseline="-31746" dirty="0">
                <a:solidFill>
                  <a:srgbClr val="0B76A0"/>
                </a:solidFill>
                <a:latin typeface="Trebuchet MS"/>
                <a:cs typeface="Trebuchet MS"/>
              </a:rPr>
              <a:t> </a:t>
            </a:r>
            <a:r>
              <a:rPr sz="700" spc="-25" dirty="0">
                <a:solidFill>
                  <a:srgbClr val="12B1AE"/>
                </a:solidFill>
                <a:latin typeface="Trebuchet MS"/>
                <a:cs typeface="Trebuchet MS"/>
              </a:rPr>
              <a:t>261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40" name="object 140"/>
          <p:cNvSpPr txBox="1"/>
          <p:nvPr/>
        </p:nvSpPr>
        <p:spPr>
          <a:xfrm>
            <a:off x="5912477" y="5726623"/>
            <a:ext cx="416559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0B76A0"/>
                </a:solidFill>
                <a:latin typeface="Trebuchet MS"/>
                <a:cs typeface="Trebuchet MS"/>
              </a:rPr>
              <a:t>239</a:t>
            </a:r>
            <a:r>
              <a:rPr sz="700" spc="280" dirty="0">
                <a:solidFill>
                  <a:srgbClr val="0B76A0"/>
                </a:solidFill>
                <a:latin typeface="Trebuchet MS"/>
                <a:cs typeface="Trebuchet MS"/>
              </a:rPr>
              <a:t> </a:t>
            </a:r>
            <a:r>
              <a:rPr sz="1050" spc="-37" baseline="-19841" dirty="0">
                <a:solidFill>
                  <a:srgbClr val="12B1AE"/>
                </a:solidFill>
                <a:latin typeface="Trebuchet MS"/>
                <a:cs typeface="Trebuchet MS"/>
              </a:rPr>
              <a:t>214</a:t>
            </a:r>
            <a:endParaRPr sz="1050" baseline="-19841">
              <a:latin typeface="Trebuchet MS"/>
              <a:cs typeface="Trebuchet MS"/>
            </a:endParaRPr>
          </a:p>
        </p:txBody>
      </p:sp>
      <p:sp>
        <p:nvSpPr>
          <p:cNvPr id="141" name="object 141"/>
          <p:cNvSpPr txBox="1"/>
          <p:nvPr/>
        </p:nvSpPr>
        <p:spPr>
          <a:xfrm>
            <a:off x="6424749" y="5705287"/>
            <a:ext cx="365760" cy="229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805"/>
              </a:lnSpc>
              <a:spcBef>
                <a:spcPts val="100"/>
              </a:spcBef>
            </a:pPr>
            <a:r>
              <a:rPr sz="700" spc="-25" dirty="0">
                <a:solidFill>
                  <a:srgbClr val="0B76A0"/>
                </a:solidFill>
                <a:latin typeface="Trebuchet MS"/>
                <a:cs typeface="Trebuchet MS"/>
              </a:rPr>
              <a:t>253</a:t>
            </a:r>
            <a:endParaRPr sz="700">
              <a:latin typeface="Trebuchet MS"/>
              <a:cs typeface="Trebuchet MS"/>
            </a:endParaRPr>
          </a:p>
          <a:p>
            <a:pPr marL="213995">
              <a:lnSpc>
                <a:spcPts val="805"/>
              </a:lnSpc>
            </a:pPr>
            <a:r>
              <a:rPr sz="700" spc="-25" dirty="0">
                <a:solidFill>
                  <a:srgbClr val="12B1AE"/>
                </a:solidFill>
                <a:latin typeface="Trebuchet MS"/>
                <a:cs typeface="Trebuchet MS"/>
              </a:rPr>
              <a:t>184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42" name="object 142"/>
          <p:cNvSpPr txBox="1"/>
          <p:nvPr/>
        </p:nvSpPr>
        <p:spPr>
          <a:xfrm>
            <a:off x="7113032" y="5824159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2B1AE"/>
                </a:solidFill>
                <a:latin typeface="Trebuchet MS"/>
                <a:cs typeface="Trebuchet MS"/>
              </a:rPr>
              <a:t>168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43" name="object 143"/>
          <p:cNvSpPr txBox="1"/>
          <p:nvPr/>
        </p:nvSpPr>
        <p:spPr>
          <a:xfrm>
            <a:off x="7373096" y="5811967"/>
            <a:ext cx="416559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050" baseline="-11904" dirty="0">
                <a:solidFill>
                  <a:srgbClr val="0B76A0"/>
                </a:solidFill>
                <a:latin typeface="Trebuchet MS"/>
                <a:cs typeface="Trebuchet MS"/>
              </a:rPr>
              <a:t>163</a:t>
            </a:r>
            <a:r>
              <a:rPr sz="1050" spc="419" baseline="-11904" dirty="0">
                <a:solidFill>
                  <a:srgbClr val="0B76A0"/>
                </a:solidFill>
                <a:latin typeface="Trebuchet MS"/>
                <a:cs typeface="Trebuchet MS"/>
              </a:rPr>
              <a:t> </a:t>
            </a:r>
            <a:r>
              <a:rPr sz="700" spc="-25" dirty="0">
                <a:solidFill>
                  <a:srgbClr val="12B1AE"/>
                </a:solidFill>
                <a:latin typeface="Trebuchet MS"/>
                <a:cs typeface="Trebuchet MS"/>
              </a:rPr>
              <a:t>176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44" name="object 144"/>
          <p:cNvSpPr txBox="1"/>
          <p:nvPr/>
        </p:nvSpPr>
        <p:spPr>
          <a:xfrm>
            <a:off x="7859970" y="5821111"/>
            <a:ext cx="416559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050" baseline="-35714" dirty="0">
                <a:solidFill>
                  <a:srgbClr val="0B76A0"/>
                </a:solidFill>
                <a:latin typeface="Trebuchet MS"/>
                <a:cs typeface="Trebuchet MS"/>
              </a:rPr>
              <a:t>131</a:t>
            </a:r>
            <a:r>
              <a:rPr sz="1050" spc="419" baseline="-35714" dirty="0">
                <a:solidFill>
                  <a:srgbClr val="0B76A0"/>
                </a:solidFill>
                <a:latin typeface="Trebuchet MS"/>
                <a:cs typeface="Trebuchet MS"/>
              </a:rPr>
              <a:t> </a:t>
            </a:r>
            <a:r>
              <a:rPr sz="700" spc="-25" dirty="0">
                <a:solidFill>
                  <a:srgbClr val="12B1AE"/>
                </a:solidFill>
                <a:latin typeface="Trebuchet MS"/>
                <a:cs typeface="Trebuchet MS"/>
              </a:rPr>
              <a:t>170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45" name="object 145"/>
          <p:cNvSpPr txBox="1"/>
          <p:nvPr/>
        </p:nvSpPr>
        <p:spPr>
          <a:xfrm>
            <a:off x="8573653" y="5833303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2B1AE"/>
                </a:solidFill>
                <a:latin typeface="Trebuchet MS"/>
                <a:cs typeface="Trebuchet MS"/>
              </a:rPr>
              <a:t>162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46" name="object 146"/>
          <p:cNvSpPr txBox="1"/>
          <p:nvPr/>
        </p:nvSpPr>
        <p:spPr>
          <a:xfrm>
            <a:off x="8833715" y="5747959"/>
            <a:ext cx="416559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0B76A0"/>
                </a:solidFill>
                <a:latin typeface="Trebuchet MS"/>
                <a:cs typeface="Trebuchet MS"/>
              </a:rPr>
              <a:t>224</a:t>
            </a:r>
            <a:r>
              <a:rPr sz="700" spc="280" dirty="0">
                <a:solidFill>
                  <a:srgbClr val="0B76A0"/>
                </a:solidFill>
                <a:latin typeface="Trebuchet MS"/>
                <a:cs typeface="Trebuchet MS"/>
              </a:rPr>
              <a:t> </a:t>
            </a:r>
            <a:r>
              <a:rPr sz="1050" spc="-37" baseline="-19841" dirty="0">
                <a:solidFill>
                  <a:srgbClr val="12B1AE"/>
                </a:solidFill>
                <a:latin typeface="Trebuchet MS"/>
                <a:cs typeface="Trebuchet MS"/>
              </a:rPr>
              <a:t>199</a:t>
            </a:r>
            <a:endParaRPr sz="1050" baseline="-19841">
              <a:latin typeface="Trebuchet MS"/>
              <a:cs typeface="Trebuchet MS"/>
            </a:endParaRPr>
          </a:p>
        </p:txBody>
      </p:sp>
      <p:sp>
        <p:nvSpPr>
          <p:cNvPr id="147" name="object 147"/>
          <p:cNvSpPr txBox="1"/>
          <p:nvPr/>
        </p:nvSpPr>
        <p:spPr>
          <a:xfrm>
            <a:off x="9547400" y="5784535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2B1AE"/>
                </a:solidFill>
                <a:latin typeface="Trebuchet MS"/>
                <a:cs typeface="Trebuchet MS"/>
              </a:rPr>
              <a:t>196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48" name="object 148"/>
          <p:cNvSpPr txBox="1"/>
          <p:nvPr/>
        </p:nvSpPr>
        <p:spPr>
          <a:xfrm>
            <a:off x="10034272" y="5647375"/>
            <a:ext cx="16446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5" dirty="0">
                <a:solidFill>
                  <a:srgbClr val="12B1AE"/>
                </a:solidFill>
                <a:latin typeface="Trebuchet MS"/>
                <a:cs typeface="Trebuchet MS"/>
              </a:rPr>
              <a:t>297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49" name="object 149"/>
          <p:cNvSpPr txBox="1"/>
          <p:nvPr/>
        </p:nvSpPr>
        <p:spPr>
          <a:xfrm>
            <a:off x="5224397" y="5809946"/>
            <a:ext cx="165100" cy="293370"/>
          </a:xfrm>
          <a:prstGeom prst="rect">
            <a:avLst/>
          </a:prstGeom>
        </p:spPr>
        <p:txBody>
          <a:bodyPr vert="vert270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00" spc="-20" dirty="0">
                <a:solidFill>
                  <a:srgbClr val="595959"/>
                </a:solidFill>
                <a:latin typeface="Trebuchet MS"/>
                <a:cs typeface="Trebuchet MS"/>
              </a:rPr>
              <a:t>GW.h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150" name="object 150"/>
          <p:cNvGrpSpPr/>
          <p:nvPr/>
        </p:nvGrpSpPr>
        <p:grpSpPr>
          <a:xfrm>
            <a:off x="7327182" y="5447757"/>
            <a:ext cx="55880" cy="55880"/>
            <a:chOff x="7327182" y="5447757"/>
            <a:chExt cx="55880" cy="55880"/>
          </a:xfrm>
        </p:grpSpPr>
        <p:sp>
          <p:nvSpPr>
            <p:cNvPr id="151" name="object 151"/>
            <p:cNvSpPr/>
            <p:nvPr/>
          </p:nvSpPr>
          <p:spPr>
            <a:xfrm>
              <a:off x="7331247" y="5451821"/>
              <a:ext cx="47625" cy="47625"/>
            </a:xfrm>
            <a:custGeom>
              <a:avLst/>
              <a:gdLst/>
              <a:ahLst/>
              <a:cxnLst/>
              <a:rect l="l" t="t" r="r" b="b"/>
              <a:pathLst>
                <a:path w="47625" h="47625">
                  <a:moveTo>
                    <a:pt x="47585" y="0"/>
                  </a:moveTo>
                  <a:lnTo>
                    <a:pt x="0" y="0"/>
                  </a:lnTo>
                  <a:lnTo>
                    <a:pt x="0" y="47618"/>
                  </a:lnTo>
                  <a:lnTo>
                    <a:pt x="47585" y="47618"/>
                  </a:lnTo>
                  <a:lnTo>
                    <a:pt x="47585" y="0"/>
                  </a:lnTo>
                  <a:close/>
                </a:path>
              </a:pathLst>
            </a:custGeom>
            <a:solidFill>
              <a:srgbClr val="0B76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7331247" y="5451821"/>
              <a:ext cx="47625" cy="47625"/>
            </a:xfrm>
            <a:custGeom>
              <a:avLst/>
              <a:gdLst/>
              <a:ahLst/>
              <a:cxnLst/>
              <a:rect l="l" t="t" r="r" b="b"/>
              <a:pathLst>
                <a:path w="47625" h="47625">
                  <a:moveTo>
                    <a:pt x="0" y="0"/>
                  </a:moveTo>
                  <a:lnTo>
                    <a:pt x="47585" y="0"/>
                  </a:lnTo>
                  <a:lnTo>
                    <a:pt x="47585" y="47617"/>
                  </a:lnTo>
                  <a:lnTo>
                    <a:pt x="0" y="47617"/>
                  </a:lnTo>
                  <a:lnTo>
                    <a:pt x="0" y="0"/>
                  </a:lnTo>
                  <a:close/>
                </a:path>
              </a:pathLst>
            </a:custGeom>
            <a:ln w="8128">
              <a:solidFill>
                <a:srgbClr val="0B76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3" name="object 153"/>
          <p:cNvSpPr txBox="1"/>
          <p:nvPr/>
        </p:nvSpPr>
        <p:spPr>
          <a:xfrm>
            <a:off x="7398566" y="5394391"/>
            <a:ext cx="31432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Entrega</a:t>
            </a:r>
            <a:endParaRPr sz="700">
              <a:latin typeface="Trebuchet MS"/>
              <a:cs typeface="Trebuchet MS"/>
            </a:endParaRPr>
          </a:p>
        </p:txBody>
      </p:sp>
      <p:grpSp>
        <p:nvGrpSpPr>
          <p:cNvPr id="154" name="object 154"/>
          <p:cNvGrpSpPr/>
          <p:nvPr/>
        </p:nvGrpSpPr>
        <p:grpSpPr>
          <a:xfrm>
            <a:off x="7817253" y="5447757"/>
            <a:ext cx="55880" cy="55880"/>
            <a:chOff x="7817253" y="5447757"/>
            <a:chExt cx="55880" cy="55880"/>
          </a:xfrm>
        </p:grpSpPr>
        <p:sp>
          <p:nvSpPr>
            <p:cNvPr id="155" name="object 155"/>
            <p:cNvSpPr/>
            <p:nvPr/>
          </p:nvSpPr>
          <p:spPr>
            <a:xfrm>
              <a:off x="7821318" y="5451821"/>
              <a:ext cx="47625" cy="47625"/>
            </a:xfrm>
            <a:custGeom>
              <a:avLst/>
              <a:gdLst/>
              <a:ahLst/>
              <a:cxnLst/>
              <a:rect l="l" t="t" r="r" b="b"/>
              <a:pathLst>
                <a:path w="47625" h="47625">
                  <a:moveTo>
                    <a:pt x="47585" y="0"/>
                  </a:moveTo>
                  <a:lnTo>
                    <a:pt x="0" y="0"/>
                  </a:lnTo>
                  <a:lnTo>
                    <a:pt x="0" y="47618"/>
                  </a:lnTo>
                  <a:lnTo>
                    <a:pt x="47585" y="47618"/>
                  </a:lnTo>
                  <a:lnTo>
                    <a:pt x="47585" y="0"/>
                  </a:lnTo>
                  <a:close/>
                </a:path>
              </a:pathLst>
            </a:custGeom>
            <a:solidFill>
              <a:srgbClr val="15AF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7821318" y="5451821"/>
              <a:ext cx="47625" cy="47625"/>
            </a:xfrm>
            <a:custGeom>
              <a:avLst/>
              <a:gdLst/>
              <a:ahLst/>
              <a:cxnLst/>
              <a:rect l="l" t="t" r="r" b="b"/>
              <a:pathLst>
                <a:path w="47625" h="47625">
                  <a:moveTo>
                    <a:pt x="0" y="0"/>
                  </a:moveTo>
                  <a:lnTo>
                    <a:pt x="47585" y="0"/>
                  </a:lnTo>
                  <a:lnTo>
                    <a:pt x="47585" y="47617"/>
                  </a:lnTo>
                  <a:lnTo>
                    <a:pt x="0" y="47617"/>
                  </a:lnTo>
                  <a:lnTo>
                    <a:pt x="0" y="0"/>
                  </a:lnTo>
                  <a:close/>
                </a:path>
              </a:pathLst>
            </a:custGeom>
            <a:ln w="8128">
              <a:solidFill>
                <a:srgbClr val="15AFA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7" name="object 157"/>
          <p:cNvSpPr txBox="1"/>
          <p:nvPr/>
        </p:nvSpPr>
        <p:spPr>
          <a:xfrm>
            <a:off x="7888637" y="5394391"/>
            <a:ext cx="29781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10" dirty="0">
                <a:solidFill>
                  <a:srgbClr val="595959"/>
                </a:solidFill>
                <a:latin typeface="Trebuchet MS"/>
                <a:cs typeface="Trebuchet MS"/>
              </a:rPr>
              <a:t>Retiros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58" name="object 158"/>
          <p:cNvSpPr txBox="1"/>
          <p:nvPr/>
        </p:nvSpPr>
        <p:spPr>
          <a:xfrm>
            <a:off x="5528550" y="6271548"/>
            <a:ext cx="215900" cy="13462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2015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59" name="object 159"/>
          <p:cNvSpPr txBox="1"/>
          <p:nvPr/>
        </p:nvSpPr>
        <p:spPr>
          <a:xfrm>
            <a:off x="6015423" y="6271548"/>
            <a:ext cx="215900" cy="13462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2016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60" name="object 160"/>
          <p:cNvSpPr txBox="1"/>
          <p:nvPr/>
        </p:nvSpPr>
        <p:spPr>
          <a:xfrm>
            <a:off x="6502295" y="6271548"/>
            <a:ext cx="215900" cy="13462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2017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61" name="object 161"/>
          <p:cNvSpPr txBox="1"/>
          <p:nvPr/>
        </p:nvSpPr>
        <p:spPr>
          <a:xfrm>
            <a:off x="6989169" y="6271548"/>
            <a:ext cx="215900" cy="13462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2018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62" name="object 162"/>
          <p:cNvSpPr txBox="1"/>
          <p:nvPr/>
        </p:nvSpPr>
        <p:spPr>
          <a:xfrm>
            <a:off x="7476042" y="6271548"/>
            <a:ext cx="215900" cy="13462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2019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63" name="object 163"/>
          <p:cNvSpPr txBox="1"/>
          <p:nvPr/>
        </p:nvSpPr>
        <p:spPr>
          <a:xfrm>
            <a:off x="7962915" y="6271548"/>
            <a:ext cx="215900" cy="13462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2020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64" name="object 164"/>
          <p:cNvSpPr txBox="1"/>
          <p:nvPr/>
        </p:nvSpPr>
        <p:spPr>
          <a:xfrm>
            <a:off x="8449788" y="6271548"/>
            <a:ext cx="215900" cy="13462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2021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65" name="object 165"/>
          <p:cNvSpPr txBox="1"/>
          <p:nvPr/>
        </p:nvSpPr>
        <p:spPr>
          <a:xfrm>
            <a:off x="8936662" y="6271548"/>
            <a:ext cx="215900" cy="13462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2022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66" name="object 166"/>
          <p:cNvSpPr txBox="1"/>
          <p:nvPr/>
        </p:nvSpPr>
        <p:spPr>
          <a:xfrm>
            <a:off x="9423534" y="6271548"/>
            <a:ext cx="215900" cy="13462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2023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167" name="object 167"/>
          <p:cNvSpPr txBox="1"/>
          <p:nvPr/>
        </p:nvSpPr>
        <p:spPr>
          <a:xfrm>
            <a:off x="9910408" y="6271548"/>
            <a:ext cx="299720" cy="337185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z="700" spc="-20" dirty="0">
                <a:solidFill>
                  <a:srgbClr val="595959"/>
                </a:solidFill>
                <a:latin typeface="Trebuchet MS"/>
                <a:cs typeface="Trebuchet MS"/>
              </a:rPr>
              <a:t>2024</a:t>
            </a:r>
            <a:endParaRPr sz="700">
              <a:latin typeface="Trebuchet MS"/>
              <a:cs typeface="Trebuchet MS"/>
            </a:endParaRPr>
          </a:p>
          <a:p>
            <a:pPr marL="148590">
              <a:lnSpc>
                <a:spcPct val="100000"/>
              </a:lnSpc>
              <a:spcBef>
                <a:spcPts val="375"/>
              </a:spcBef>
            </a:pPr>
            <a:r>
              <a:rPr sz="1000" spc="-25" dirty="0">
                <a:solidFill>
                  <a:srgbClr val="595959"/>
                </a:solidFill>
                <a:latin typeface="Trebuchet MS"/>
                <a:cs typeface="Trebuchet MS"/>
              </a:rPr>
              <a:t>13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700" y="1667717"/>
            <a:ext cx="9385547" cy="3903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Situación</a:t>
            </a:r>
            <a:r>
              <a:rPr spc="-165" dirty="0"/>
              <a:t> </a:t>
            </a:r>
            <a:r>
              <a:rPr spc="-10" dirty="0"/>
              <a:t>actual</a:t>
            </a:r>
            <a:r>
              <a:rPr spc="-150" dirty="0"/>
              <a:t> </a:t>
            </a:r>
            <a:r>
              <a:rPr spc="-25" dirty="0"/>
              <a:t>de</a:t>
            </a:r>
            <a:r>
              <a:rPr spc="-160" dirty="0"/>
              <a:t> </a:t>
            </a:r>
            <a:r>
              <a:rPr dirty="0"/>
              <a:t>los</a:t>
            </a:r>
            <a:r>
              <a:rPr spc="-155" dirty="0"/>
              <a:t> </a:t>
            </a:r>
            <a:r>
              <a:rPr spc="-10" dirty="0"/>
              <a:t>activos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81679" y="985611"/>
            <a:ext cx="1427213" cy="534864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1403417" y="6010373"/>
            <a:ext cx="4573270" cy="31115"/>
          </a:xfrm>
          <a:custGeom>
            <a:avLst/>
            <a:gdLst/>
            <a:ahLst/>
            <a:cxnLst/>
            <a:rect l="l" t="t" r="r" b="b"/>
            <a:pathLst>
              <a:path w="4573270" h="31114">
                <a:moveTo>
                  <a:pt x="0" y="0"/>
                </a:moveTo>
                <a:lnTo>
                  <a:pt x="4572848" y="0"/>
                </a:lnTo>
              </a:path>
              <a:path w="4573270" h="31114">
                <a:moveTo>
                  <a:pt x="0" y="0"/>
                </a:moveTo>
                <a:lnTo>
                  <a:pt x="0" y="30537"/>
                </a:lnTo>
              </a:path>
              <a:path w="4573270" h="31114">
                <a:moveTo>
                  <a:pt x="184185" y="0"/>
                </a:moveTo>
                <a:lnTo>
                  <a:pt x="184185" y="30537"/>
                </a:lnTo>
              </a:path>
              <a:path w="4573270" h="31114">
                <a:moveTo>
                  <a:pt x="367078" y="0"/>
                </a:moveTo>
                <a:lnTo>
                  <a:pt x="367078" y="30537"/>
                </a:lnTo>
              </a:path>
              <a:path w="4573270" h="31114">
                <a:moveTo>
                  <a:pt x="549971" y="0"/>
                </a:moveTo>
                <a:lnTo>
                  <a:pt x="549971" y="30537"/>
                </a:lnTo>
              </a:path>
              <a:path w="4573270" h="31114">
                <a:moveTo>
                  <a:pt x="732864" y="0"/>
                </a:moveTo>
                <a:lnTo>
                  <a:pt x="732864" y="30537"/>
                </a:lnTo>
              </a:path>
              <a:path w="4573270" h="31114">
                <a:moveTo>
                  <a:pt x="915757" y="0"/>
                </a:moveTo>
                <a:lnTo>
                  <a:pt x="915757" y="30537"/>
                </a:lnTo>
              </a:path>
              <a:path w="4573270" h="31114">
                <a:moveTo>
                  <a:pt x="1098650" y="0"/>
                </a:moveTo>
                <a:lnTo>
                  <a:pt x="1098650" y="30537"/>
                </a:lnTo>
              </a:path>
              <a:path w="4573270" h="31114">
                <a:moveTo>
                  <a:pt x="1281543" y="0"/>
                </a:moveTo>
                <a:lnTo>
                  <a:pt x="1281543" y="30537"/>
                </a:lnTo>
              </a:path>
              <a:path w="4573270" h="31114">
                <a:moveTo>
                  <a:pt x="1464436" y="0"/>
                </a:moveTo>
                <a:lnTo>
                  <a:pt x="1464436" y="30537"/>
                </a:lnTo>
              </a:path>
              <a:path w="4573270" h="31114">
                <a:moveTo>
                  <a:pt x="1647328" y="0"/>
                </a:moveTo>
                <a:lnTo>
                  <a:pt x="1647328" y="30537"/>
                </a:lnTo>
              </a:path>
              <a:path w="4573270" h="31114">
                <a:moveTo>
                  <a:pt x="1830221" y="0"/>
                </a:moveTo>
                <a:lnTo>
                  <a:pt x="1830221" y="30537"/>
                </a:lnTo>
              </a:path>
              <a:path w="4573270" h="31114">
                <a:moveTo>
                  <a:pt x="2013114" y="0"/>
                </a:moveTo>
                <a:lnTo>
                  <a:pt x="2013114" y="30537"/>
                </a:lnTo>
              </a:path>
              <a:path w="4573270" h="31114">
                <a:moveTo>
                  <a:pt x="2196007" y="0"/>
                </a:moveTo>
                <a:lnTo>
                  <a:pt x="2196007" y="30537"/>
                </a:lnTo>
              </a:path>
              <a:path w="4573270" h="31114">
                <a:moveTo>
                  <a:pt x="2378900" y="0"/>
                </a:moveTo>
                <a:lnTo>
                  <a:pt x="2378900" y="30537"/>
                </a:lnTo>
              </a:path>
              <a:path w="4573270" h="31114">
                <a:moveTo>
                  <a:pt x="2561793" y="0"/>
                </a:moveTo>
                <a:lnTo>
                  <a:pt x="2561793" y="30537"/>
                </a:lnTo>
              </a:path>
              <a:path w="4573270" h="31114">
                <a:moveTo>
                  <a:pt x="2744686" y="0"/>
                </a:moveTo>
                <a:lnTo>
                  <a:pt x="2744686" y="30537"/>
                </a:lnTo>
              </a:path>
              <a:path w="4573270" h="31114">
                <a:moveTo>
                  <a:pt x="2927579" y="0"/>
                </a:moveTo>
                <a:lnTo>
                  <a:pt x="2927579" y="30537"/>
                </a:lnTo>
              </a:path>
              <a:path w="4573270" h="31114">
                <a:moveTo>
                  <a:pt x="3110472" y="0"/>
                </a:moveTo>
                <a:lnTo>
                  <a:pt x="3110472" y="30537"/>
                </a:lnTo>
              </a:path>
              <a:path w="4573270" h="31114">
                <a:moveTo>
                  <a:pt x="3293365" y="0"/>
                </a:moveTo>
                <a:lnTo>
                  <a:pt x="3293365" y="30537"/>
                </a:lnTo>
              </a:path>
              <a:path w="4573270" h="31114">
                <a:moveTo>
                  <a:pt x="3476258" y="0"/>
                </a:moveTo>
                <a:lnTo>
                  <a:pt x="3476258" y="30537"/>
                </a:lnTo>
              </a:path>
              <a:path w="4573270" h="31114">
                <a:moveTo>
                  <a:pt x="3659151" y="0"/>
                </a:moveTo>
                <a:lnTo>
                  <a:pt x="3659151" y="30537"/>
                </a:lnTo>
              </a:path>
              <a:path w="4573270" h="31114">
                <a:moveTo>
                  <a:pt x="3842044" y="0"/>
                </a:moveTo>
                <a:lnTo>
                  <a:pt x="3842044" y="30537"/>
                </a:lnTo>
              </a:path>
              <a:path w="4573270" h="31114">
                <a:moveTo>
                  <a:pt x="4024937" y="0"/>
                </a:moveTo>
                <a:lnTo>
                  <a:pt x="4024937" y="30537"/>
                </a:lnTo>
              </a:path>
              <a:path w="4573270" h="31114">
                <a:moveTo>
                  <a:pt x="4207830" y="0"/>
                </a:moveTo>
                <a:lnTo>
                  <a:pt x="4207830" y="30537"/>
                </a:lnTo>
              </a:path>
              <a:path w="4573270" h="31114">
                <a:moveTo>
                  <a:pt x="4390723" y="0"/>
                </a:moveTo>
                <a:lnTo>
                  <a:pt x="4390723" y="30537"/>
                </a:lnTo>
              </a:path>
              <a:path w="4573270" h="31114">
                <a:moveTo>
                  <a:pt x="4572848" y="0"/>
                </a:moveTo>
                <a:lnTo>
                  <a:pt x="4572848" y="30537"/>
                </a:lnTo>
              </a:path>
            </a:pathLst>
          </a:custGeom>
          <a:ln w="81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48609" y="3696620"/>
            <a:ext cx="4479542" cy="688291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363317" y="4107618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5" dirty="0">
                <a:solidFill>
                  <a:srgbClr val="15AFAB"/>
                </a:solidFill>
                <a:latin typeface="Trebuchet MS"/>
                <a:cs typeface="Trebuchet MS"/>
              </a:rPr>
              <a:t>1,514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558284" y="3510210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5" dirty="0">
                <a:solidFill>
                  <a:srgbClr val="15AFAB"/>
                </a:solidFill>
                <a:latin typeface="Trebuchet MS"/>
                <a:cs typeface="Trebuchet MS"/>
              </a:rPr>
              <a:t>1,876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753251" y="3924738"/>
            <a:ext cx="2635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5" dirty="0">
                <a:solidFill>
                  <a:srgbClr val="15AFAB"/>
                </a:solidFill>
                <a:latin typeface="Trebuchet MS"/>
                <a:cs typeface="Trebuchet MS"/>
              </a:rPr>
              <a:t>1,626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416169" y="6066259"/>
            <a:ext cx="4539615" cy="229235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2000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2001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2002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2003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2004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2005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2006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2007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2008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2009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2010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2011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2012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4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2013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2014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2015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2016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2017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2018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2019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2020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2021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2022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2023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2024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18141" y="4590068"/>
            <a:ext cx="165100" cy="208915"/>
          </a:xfrm>
          <a:prstGeom prst="rect">
            <a:avLst/>
          </a:prstGeom>
        </p:spPr>
        <p:txBody>
          <a:bodyPr vert="vert270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00" spc="-25" dirty="0">
                <a:solidFill>
                  <a:srgbClr val="595959"/>
                </a:solidFill>
                <a:latin typeface="Trebuchet MS"/>
                <a:cs typeface="Trebuchet MS"/>
              </a:rPr>
              <a:t>MW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98127" y="1939457"/>
            <a:ext cx="7927975" cy="657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8750" indent="-146050">
              <a:lnSpc>
                <a:spcPct val="100000"/>
              </a:lnSpc>
              <a:spcBef>
                <a:spcPts val="100"/>
              </a:spcBef>
              <a:buClr>
                <a:srgbClr val="00D0CB"/>
              </a:buClr>
              <a:buSzPct val="140000"/>
              <a:buFont typeface="Wingdings"/>
              <a:buChar char=""/>
              <a:tabLst>
                <a:tab pos="158750" algn="l"/>
              </a:tabLst>
            </a:pPr>
            <a:r>
              <a:rPr sz="1000" spc="-20" dirty="0">
                <a:latin typeface="Trebuchet MS"/>
                <a:cs typeface="Trebuchet MS"/>
              </a:rPr>
              <a:t>El</a:t>
            </a:r>
            <a:r>
              <a:rPr sz="1000" spc="-7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parque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generación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Estatal</a:t>
            </a:r>
            <a:r>
              <a:rPr sz="1000" spc="-7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se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ha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mantenido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-30" dirty="0">
                <a:latin typeface="Trebuchet MS"/>
                <a:cs typeface="Trebuchet MS"/>
              </a:rPr>
              <a:t>dentro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un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rango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-40" dirty="0">
                <a:latin typeface="Trebuchet MS"/>
                <a:cs typeface="Trebuchet MS"/>
              </a:rPr>
              <a:t>entre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1,514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60" dirty="0">
                <a:latin typeface="Trebuchet MS"/>
                <a:cs typeface="Trebuchet MS"/>
              </a:rPr>
              <a:t>MW</a:t>
            </a:r>
            <a:r>
              <a:rPr sz="1000" spc="-45" dirty="0">
                <a:latin typeface="Trebuchet MS"/>
                <a:cs typeface="Trebuchet MS"/>
              </a:rPr>
              <a:t> y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1,876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60" dirty="0">
                <a:latin typeface="Trebuchet MS"/>
                <a:cs typeface="Trebuchet MS"/>
              </a:rPr>
              <a:t>MW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potencia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instalada.</a:t>
            </a:r>
            <a:endParaRPr sz="1000">
              <a:latin typeface="Trebuchet MS"/>
              <a:cs typeface="Trebuchet MS"/>
            </a:endParaRPr>
          </a:p>
          <a:p>
            <a:pPr marL="158750" indent="-146050">
              <a:lnSpc>
                <a:spcPct val="100000"/>
              </a:lnSpc>
              <a:spcBef>
                <a:spcPts val="95"/>
              </a:spcBef>
              <a:buClr>
                <a:srgbClr val="00D0CB"/>
              </a:buClr>
              <a:buSzPct val="140000"/>
              <a:buFont typeface="Wingdings"/>
              <a:buChar char=""/>
              <a:tabLst>
                <a:tab pos="158750" algn="l"/>
              </a:tabLst>
            </a:pPr>
            <a:r>
              <a:rPr sz="1000" dirty="0">
                <a:latin typeface="Trebuchet MS"/>
                <a:cs typeface="Trebuchet MS"/>
              </a:rPr>
              <a:t>ELP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se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posiciona</a:t>
            </a:r>
            <a:r>
              <a:rPr sz="1000" spc="-2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como</a:t>
            </a:r>
            <a:r>
              <a:rPr sz="1000" spc="-25" dirty="0">
                <a:latin typeface="Trebuchet MS"/>
                <a:cs typeface="Trebuchet MS"/>
              </a:rPr>
              <a:t> la </a:t>
            </a:r>
            <a:r>
              <a:rPr sz="1000" dirty="0">
                <a:latin typeface="Trebuchet MS"/>
                <a:cs typeface="Trebuchet MS"/>
              </a:rPr>
              <a:t>empresa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con</a:t>
            </a:r>
            <a:r>
              <a:rPr sz="1000" spc="-2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mayor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participación,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con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una</a:t>
            </a:r>
            <a:r>
              <a:rPr sz="1000" spc="-2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potencia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instalada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que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actualmente </a:t>
            </a:r>
            <a:r>
              <a:rPr sz="1000" dirty="0">
                <a:latin typeface="Trebuchet MS"/>
                <a:cs typeface="Trebuchet MS"/>
              </a:rPr>
              <a:t>asciende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a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1,027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45" dirty="0">
                <a:latin typeface="Trebuchet MS"/>
                <a:cs typeface="Trebuchet MS"/>
              </a:rPr>
              <a:t>MW</a:t>
            </a:r>
            <a:endParaRPr sz="1000">
              <a:latin typeface="Trebuchet MS"/>
              <a:cs typeface="Trebuchet MS"/>
            </a:endParaRPr>
          </a:p>
          <a:p>
            <a:pPr marL="158750" indent="-146050">
              <a:lnSpc>
                <a:spcPct val="100000"/>
              </a:lnSpc>
              <a:buClr>
                <a:srgbClr val="00D0CB"/>
              </a:buClr>
              <a:buSzPct val="140000"/>
              <a:buFont typeface="Wingdings"/>
              <a:buChar char=""/>
              <a:tabLst>
                <a:tab pos="158750" algn="l"/>
              </a:tabLst>
            </a:pPr>
            <a:r>
              <a:rPr sz="1000" dirty="0">
                <a:latin typeface="Trebuchet MS"/>
                <a:cs typeface="Trebuchet MS"/>
              </a:rPr>
              <a:t>Se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observa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una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disminución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en</a:t>
            </a:r>
            <a:r>
              <a:rPr sz="1000" spc="-25" dirty="0">
                <a:latin typeface="Trebuchet MS"/>
                <a:cs typeface="Trebuchet MS"/>
              </a:rPr>
              <a:t> la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potencia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spc="-40" dirty="0">
                <a:latin typeface="Trebuchet MS"/>
                <a:cs typeface="Trebuchet MS"/>
              </a:rPr>
              <a:t>total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instalada,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debido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a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reducciones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registradas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en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las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empresas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Egemsa,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San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Gabán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45" dirty="0">
                <a:latin typeface="Trebuchet MS"/>
                <a:cs typeface="Trebuchet MS"/>
              </a:rPr>
              <a:t>y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Egasa.</a:t>
            </a:r>
            <a:endParaRPr sz="1000">
              <a:latin typeface="Trebuchet MS"/>
              <a:cs typeface="Trebuchet MS"/>
            </a:endParaRPr>
          </a:p>
          <a:p>
            <a:pPr marL="158750" indent="-146050">
              <a:lnSpc>
                <a:spcPct val="100000"/>
              </a:lnSpc>
              <a:buClr>
                <a:srgbClr val="00D0CB"/>
              </a:buClr>
              <a:buSzPct val="140000"/>
              <a:buFont typeface="Wingdings"/>
              <a:buChar char=""/>
              <a:tabLst>
                <a:tab pos="158750" algn="l"/>
              </a:tabLst>
            </a:pPr>
            <a:r>
              <a:rPr sz="1000" dirty="0">
                <a:latin typeface="Trebuchet MS"/>
                <a:cs typeface="Trebuchet MS"/>
              </a:rPr>
              <a:t>En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contraste,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Egesur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es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la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empresa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con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menor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potencia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instalada,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con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un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40" dirty="0">
                <a:latin typeface="Trebuchet MS"/>
                <a:cs typeface="Trebuchet MS"/>
              </a:rPr>
              <a:t>total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59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MW.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164880" y="4497126"/>
            <a:ext cx="2663190" cy="802005"/>
          </a:xfrm>
          <a:prstGeom prst="rect">
            <a:avLst/>
          </a:prstGeom>
          <a:solidFill>
            <a:srgbClr val="F7F7F7"/>
          </a:solidFill>
        </p:spPr>
        <p:txBody>
          <a:bodyPr vert="horz" wrap="square" lIns="0" tIns="40640" rIns="0" bIns="0" rtlCol="0">
            <a:spAutoFit/>
          </a:bodyPr>
          <a:lstStyle/>
          <a:p>
            <a:pPr marL="77470" marR="71120" algn="just">
              <a:lnSpc>
                <a:spcPct val="101699"/>
              </a:lnSpc>
              <a:spcBef>
                <a:spcPts val="320"/>
              </a:spcBef>
            </a:pP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En</a:t>
            </a:r>
            <a:r>
              <a:rPr sz="900" spc="29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2012</a:t>
            </a:r>
            <a:r>
              <a:rPr sz="900" spc="29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se</a:t>
            </a:r>
            <a:r>
              <a:rPr sz="900" spc="28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incorporaron</a:t>
            </a:r>
            <a:r>
              <a:rPr sz="900" spc="29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nuevas</a:t>
            </a:r>
            <a:r>
              <a:rPr sz="900" spc="29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unidades</a:t>
            </a:r>
            <a:r>
              <a:rPr sz="900" spc="29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spc="-25" dirty="0">
                <a:solidFill>
                  <a:srgbClr val="404040"/>
                </a:solidFill>
                <a:latin typeface="Trebuchet MS"/>
                <a:cs typeface="Trebuchet MS"/>
              </a:rPr>
              <a:t>de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generación</a:t>
            </a:r>
            <a:r>
              <a:rPr sz="900" spc="40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de</a:t>
            </a:r>
            <a:r>
              <a:rPr sz="900" spc="39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Electroperú:</a:t>
            </a:r>
            <a:r>
              <a:rPr sz="900" spc="38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C.T.</a:t>
            </a:r>
            <a:r>
              <a:rPr sz="900" spc="38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spc="-10" dirty="0">
                <a:solidFill>
                  <a:srgbClr val="404040"/>
                </a:solidFill>
                <a:latin typeface="Trebuchet MS"/>
                <a:cs typeface="Trebuchet MS"/>
              </a:rPr>
              <a:t>Emergencia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Mollendo</a:t>
            </a:r>
            <a:r>
              <a:rPr sz="900" spc="19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(70.12</a:t>
            </a:r>
            <a:r>
              <a:rPr sz="900" spc="19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MW)</a:t>
            </a:r>
            <a:r>
              <a:rPr sz="900" spc="18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y</a:t>
            </a:r>
            <a:r>
              <a:rPr sz="900" spc="19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C.T.</a:t>
            </a:r>
            <a:r>
              <a:rPr sz="900" spc="18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Emergencia</a:t>
            </a:r>
            <a:r>
              <a:rPr sz="900" spc="19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spc="-20" dirty="0">
                <a:solidFill>
                  <a:srgbClr val="404040"/>
                </a:solidFill>
                <a:latin typeface="Trebuchet MS"/>
                <a:cs typeface="Trebuchet MS"/>
              </a:rPr>
              <a:t>Piura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(91.25</a:t>
            </a:r>
            <a:r>
              <a:rPr sz="900" spc="155" dirty="0">
                <a:solidFill>
                  <a:srgbClr val="404040"/>
                </a:solidFill>
                <a:latin typeface="Trebuchet MS"/>
                <a:cs typeface="Trebuchet MS"/>
              </a:rPr>
              <a:t> 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MW),</a:t>
            </a:r>
            <a:r>
              <a:rPr sz="900" spc="150" dirty="0">
                <a:solidFill>
                  <a:srgbClr val="404040"/>
                </a:solidFill>
                <a:latin typeface="Trebuchet MS"/>
                <a:cs typeface="Trebuchet MS"/>
              </a:rPr>
              <a:t> 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ambas</a:t>
            </a:r>
            <a:r>
              <a:rPr sz="900" spc="155" dirty="0">
                <a:solidFill>
                  <a:srgbClr val="404040"/>
                </a:solidFill>
                <a:latin typeface="Trebuchet MS"/>
                <a:cs typeface="Trebuchet MS"/>
              </a:rPr>
              <a:t> 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operativas</a:t>
            </a:r>
            <a:r>
              <a:rPr sz="900" spc="155" dirty="0">
                <a:solidFill>
                  <a:srgbClr val="404040"/>
                </a:solidFill>
                <a:latin typeface="Trebuchet MS"/>
                <a:cs typeface="Trebuchet MS"/>
              </a:rPr>
              <a:t>  </a:t>
            </a:r>
            <a:r>
              <a:rPr sz="900" spc="-10" dirty="0">
                <a:solidFill>
                  <a:srgbClr val="404040"/>
                </a:solidFill>
                <a:latin typeface="Trebuchet MS"/>
                <a:cs typeface="Trebuchet MS"/>
              </a:rPr>
              <a:t>únicamente durante</a:t>
            </a:r>
            <a:r>
              <a:rPr sz="900" spc="-2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ese</a:t>
            </a:r>
            <a:r>
              <a:rPr sz="900" spc="-1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spc="-20" dirty="0">
                <a:solidFill>
                  <a:srgbClr val="404040"/>
                </a:solidFill>
                <a:latin typeface="Trebuchet MS"/>
                <a:cs typeface="Trebuchet MS"/>
              </a:rPr>
              <a:t>año.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944175" y="2989008"/>
            <a:ext cx="5168265" cy="247015"/>
            <a:chOff x="944175" y="2989008"/>
            <a:chExt cx="5168265" cy="247015"/>
          </a:xfrm>
        </p:grpSpPr>
        <p:sp>
          <p:nvSpPr>
            <p:cNvPr id="15" name="object 15"/>
            <p:cNvSpPr/>
            <p:nvPr/>
          </p:nvSpPr>
          <p:spPr>
            <a:xfrm>
              <a:off x="944175" y="3065525"/>
              <a:ext cx="5168265" cy="81915"/>
            </a:xfrm>
            <a:custGeom>
              <a:avLst/>
              <a:gdLst/>
              <a:ahLst/>
              <a:cxnLst/>
              <a:rect l="l" t="t" r="r" b="b"/>
              <a:pathLst>
                <a:path w="5168265" h="81914">
                  <a:moveTo>
                    <a:pt x="40636" y="0"/>
                  </a:moveTo>
                  <a:lnTo>
                    <a:pt x="24812" y="3195"/>
                  </a:lnTo>
                  <a:lnTo>
                    <a:pt x="11899" y="11908"/>
                  </a:lnTo>
                  <a:lnTo>
                    <a:pt x="3192" y="24831"/>
                  </a:lnTo>
                  <a:lnTo>
                    <a:pt x="0" y="40657"/>
                  </a:lnTo>
                  <a:lnTo>
                    <a:pt x="3193" y="56482"/>
                  </a:lnTo>
                  <a:lnTo>
                    <a:pt x="11900" y="69406"/>
                  </a:lnTo>
                  <a:lnTo>
                    <a:pt x="24814" y="78119"/>
                  </a:lnTo>
                  <a:lnTo>
                    <a:pt x="40629" y="81314"/>
                  </a:lnTo>
                  <a:lnTo>
                    <a:pt x="56444" y="78119"/>
                  </a:lnTo>
                  <a:lnTo>
                    <a:pt x="69359" y="69406"/>
                  </a:lnTo>
                  <a:lnTo>
                    <a:pt x="78066" y="56482"/>
                  </a:lnTo>
                  <a:lnTo>
                    <a:pt x="78525" y="54209"/>
                  </a:lnTo>
                  <a:lnTo>
                    <a:pt x="33151" y="54209"/>
                  </a:lnTo>
                  <a:lnTo>
                    <a:pt x="27087" y="48141"/>
                  </a:lnTo>
                  <a:lnTo>
                    <a:pt x="27086" y="33172"/>
                  </a:lnTo>
                  <a:lnTo>
                    <a:pt x="33150" y="27104"/>
                  </a:lnTo>
                  <a:lnTo>
                    <a:pt x="78525" y="27104"/>
                  </a:lnTo>
                  <a:lnTo>
                    <a:pt x="78067" y="24831"/>
                  </a:lnTo>
                  <a:lnTo>
                    <a:pt x="69360" y="11908"/>
                  </a:lnTo>
                  <a:lnTo>
                    <a:pt x="56446" y="3195"/>
                  </a:lnTo>
                  <a:lnTo>
                    <a:pt x="40636" y="0"/>
                  </a:lnTo>
                  <a:close/>
                </a:path>
                <a:path w="5168265" h="81914">
                  <a:moveTo>
                    <a:pt x="5127515" y="0"/>
                  </a:moveTo>
                  <a:lnTo>
                    <a:pt x="5111700" y="3195"/>
                  </a:lnTo>
                  <a:lnTo>
                    <a:pt x="5098785" y="11908"/>
                  </a:lnTo>
                  <a:lnTo>
                    <a:pt x="5090078" y="24831"/>
                  </a:lnTo>
                  <a:lnTo>
                    <a:pt x="5086885" y="40657"/>
                  </a:lnTo>
                  <a:lnTo>
                    <a:pt x="5090078" y="56482"/>
                  </a:lnTo>
                  <a:lnTo>
                    <a:pt x="5098785" y="69406"/>
                  </a:lnTo>
                  <a:lnTo>
                    <a:pt x="5111700" y="78119"/>
                  </a:lnTo>
                  <a:lnTo>
                    <a:pt x="5127515" y="81314"/>
                  </a:lnTo>
                  <a:lnTo>
                    <a:pt x="5143330" y="78119"/>
                  </a:lnTo>
                  <a:lnTo>
                    <a:pt x="5156245" y="69406"/>
                  </a:lnTo>
                  <a:lnTo>
                    <a:pt x="5164953" y="56482"/>
                  </a:lnTo>
                  <a:lnTo>
                    <a:pt x="5165411" y="54209"/>
                  </a:lnTo>
                  <a:lnTo>
                    <a:pt x="5134995" y="54209"/>
                  </a:lnTo>
                  <a:lnTo>
                    <a:pt x="5141058" y="48141"/>
                  </a:lnTo>
                  <a:lnTo>
                    <a:pt x="5141058" y="33172"/>
                  </a:lnTo>
                  <a:lnTo>
                    <a:pt x="5134995" y="27104"/>
                  </a:lnTo>
                  <a:lnTo>
                    <a:pt x="5165411" y="27104"/>
                  </a:lnTo>
                  <a:lnTo>
                    <a:pt x="5164953" y="24831"/>
                  </a:lnTo>
                  <a:lnTo>
                    <a:pt x="5156245" y="11908"/>
                  </a:lnTo>
                  <a:lnTo>
                    <a:pt x="5143330" y="3195"/>
                  </a:lnTo>
                  <a:lnTo>
                    <a:pt x="5127515" y="0"/>
                  </a:lnTo>
                  <a:close/>
                </a:path>
                <a:path w="5168265" h="81914">
                  <a:moveTo>
                    <a:pt x="78525" y="27104"/>
                  </a:moveTo>
                  <a:lnTo>
                    <a:pt x="33150" y="27104"/>
                  </a:lnTo>
                  <a:lnTo>
                    <a:pt x="27086" y="33172"/>
                  </a:lnTo>
                  <a:lnTo>
                    <a:pt x="27087" y="48141"/>
                  </a:lnTo>
                  <a:lnTo>
                    <a:pt x="33151" y="54209"/>
                  </a:lnTo>
                  <a:lnTo>
                    <a:pt x="78525" y="54209"/>
                  </a:lnTo>
                  <a:lnTo>
                    <a:pt x="81259" y="40657"/>
                  </a:lnTo>
                  <a:lnTo>
                    <a:pt x="78525" y="27104"/>
                  </a:lnTo>
                  <a:close/>
                </a:path>
                <a:path w="5168265" h="81914">
                  <a:moveTo>
                    <a:pt x="5089619" y="27104"/>
                  </a:moveTo>
                  <a:lnTo>
                    <a:pt x="78525" y="27104"/>
                  </a:lnTo>
                  <a:lnTo>
                    <a:pt x="81259" y="40657"/>
                  </a:lnTo>
                  <a:lnTo>
                    <a:pt x="78525" y="54209"/>
                  </a:lnTo>
                  <a:lnTo>
                    <a:pt x="5089619" y="54209"/>
                  </a:lnTo>
                  <a:lnTo>
                    <a:pt x="5086885" y="40657"/>
                  </a:lnTo>
                  <a:lnTo>
                    <a:pt x="5089619" y="27104"/>
                  </a:lnTo>
                  <a:close/>
                </a:path>
                <a:path w="5168265" h="81914">
                  <a:moveTo>
                    <a:pt x="5165411" y="27104"/>
                  </a:moveTo>
                  <a:lnTo>
                    <a:pt x="5134995" y="27104"/>
                  </a:lnTo>
                  <a:lnTo>
                    <a:pt x="5141058" y="33172"/>
                  </a:lnTo>
                  <a:lnTo>
                    <a:pt x="5141058" y="48141"/>
                  </a:lnTo>
                  <a:lnTo>
                    <a:pt x="5134995" y="54209"/>
                  </a:lnTo>
                  <a:lnTo>
                    <a:pt x="5165411" y="54209"/>
                  </a:lnTo>
                  <a:lnTo>
                    <a:pt x="5168146" y="40657"/>
                  </a:lnTo>
                  <a:lnTo>
                    <a:pt x="5165411" y="27104"/>
                  </a:lnTo>
                  <a:close/>
                </a:path>
              </a:pathLst>
            </a:custGeom>
            <a:solidFill>
              <a:srgbClr val="00D0C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723156" y="2989008"/>
              <a:ext cx="3546475" cy="247015"/>
            </a:xfrm>
            <a:custGeom>
              <a:avLst/>
              <a:gdLst/>
              <a:ahLst/>
              <a:cxnLst/>
              <a:rect l="l" t="t" r="r" b="b"/>
              <a:pathLst>
                <a:path w="3546475" h="247014">
                  <a:moveTo>
                    <a:pt x="3546278" y="0"/>
                  </a:moveTo>
                  <a:lnTo>
                    <a:pt x="0" y="0"/>
                  </a:lnTo>
                  <a:lnTo>
                    <a:pt x="0" y="246571"/>
                  </a:lnTo>
                  <a:lnTo>
                    <a:pt x="3546278" y="246571"/>
                  </a:lnTo>
                  <a:lnTo>
                    <a:pt x="354627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1852974" y="2945297"/>
            <a:ext cx="328612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54125" marR="5080" indent="-124206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Evolución</a:t>
            </a:r>
            <a:r>
              <a:rPr sz="1000" b="1" spc="7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histórica</a:t>
            </a:r>
            <a:r>
              <a:rPr sz="1000" b="1" spc="6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del</a:t>
            </a:r>
            <a:r>
              <a:rPr sz="1000" b="1" spc="6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parque</a:t>
            </a:r>
            <a:r>
              <a:rPr sz="1000" b="1" spc="6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sz="1000" b="1" spc="6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generación</a:t>
            </a:r>
            <a:r>
              <a:rPr sz="1000" b="1" spc="7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595959"/>
                </a:solidFill>
                <a:latin typeface="Arial"/>
                <a:cs typeface="Arial"/>
              </a:rPr>
              <a:t>estatal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(2000</a:t>
            </a:r>
            <a:r>
              <a:rPr sz="1000" b="1" spc="2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-</a:t>
            </a:r>
            <a:r>
              <a:rPr sz="1000" b="1" spc="3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595959"/>
                </a:solidFill>
                <a:latin typeface="Arial"/>
                <a:cs typeface="Arial"/>
              </a:rPr>
              <a:t>2024)</a:t>
            </a:r>
            <a:endParaRPr sz="100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488408" y="3778249"/>
            <a:ext cx="202565" cy="721360"/>
          </a:xfrm>
          <a:custGeom>
            <a:avLst/>
            <a:gdLst/>
            <a:ahLst/>
            <a:cxnLst/>
            <a:rect l="l" t="t" r="r" b="b"/>
            <a:pathLst>
              <a:path w="202564" h="721360">
                <a:moveTo>
                  <a:pt x="162568" y="61180"/>
                </a:moveTo>
                <a:lnTo>
                  <a:pt x="0" y="716918"/>
                </a:lnTo>
                <a:lnTo>
                  <a:pt x="15774" y="720834"/>
                </a:lnTo>
                <a:lnTo>
                  <a:pt x="178342" y="65096"/>
                </a:lnTo>
                <a:lnTo>
                  <a:pt x="162568" y="61180"/>
                </a:lnTo>
                <a:close/>
              </a:path>
              <a:path w="202564" h="721360">
                <a:moveTo>
                  <a:pt x="197454" y="50657"/>
                </a:moveTo>
                <a:lnTo>
                  <a:pt x="165177" y="50657"/>
                </a:lnTo>
                <a:lnTo>
                  <a:pt x="180950" y="54573"/>
                </a:lnTo>
                <a:lnTo>
                  <a:pt x="178342" y="65096"/>
                </a:lnTo>
                <a:lnTo>
                  <a:pt x="202003" y="70970"/>
                </a:lnTo>
                <a:lnTo>
                  <a:pt x="197454" y="50657"/>
                </a:lnTo>
                <a:close/>
              </a:path>
              <a:path w="202564" h="721360">
                <a:moveTo>
                  <a:pt x="165177" y="50657"/>
                </a:moveTo>
                <a:lnTo>
                  <a:pt x="162568" y="61180"/>
                </a:lnTo>
                <a:lnTo>
                  <a:pt x="178342" y="65096"/>
                </a:lnTo>
                <a:lnTo>
                  <a:pt x="180950" y="54573"/>
                </a:lnTo>
                <a:lnTo>
                  <a:pt x="165177" y="50657"/>
                </a:lnTo>
                <a:close/>
              </a:path>
              <a:path w="202564" h="721360">
                <a:moveTo>
                  <a:pt x="186108" y="0"/>
                </a:moveTo>
                <a:lnTo>
                  <a:pt x="138907" y="55307"/>
                </a:lnTo>
                <a:lnTo>
                  <a:pt x="162568" y="61180"/>
                </a:lnTo>
                <a:lnTo>
                  <a:pt x="165177" y="50657"/>
                </a:lnTo>
                <a:lnTo>
                  <a:pt x="197454" y="50657"/>
                </a:lnTo>
                <a:lnTo>
                  <a:pt x="186108" y="0"/>
                </a:lnTo>
                <a:close/>
              </a:path>
            </a:pathLst>
          </a:custGeom>
          <a:solidFill>
            <a:srgbClr val="E971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005167" y="3382118"/>
            <a:ext cx="3156585" cy="241300"/>
          </a:xfrm>
          <a:custGeom>
            <a:avLst/>
            <a:gdLst/>
            <a:ahLst/>
            <a:cxnLst/>
            <a:rect l="l" t="t" r="r" b="b"/>
            <a:pathLst>
              <a:path w="3156584" h="241300">
                <a:moveTo>
                  <a:pt x="1720024" y="0"/>
                </a:moveTo>
                <a:lnTo>
                  <a:pt x="714819" y="0"/>
                </a:lnTo>
                <a:lnTo>
                  <a:pt x="0" y="0"/>
                </a:lnTo>
                <a:lnTo>
                  <a:pt x="0" y="240690"/>
                </a:lnTo>
                <a:lnTo>
                  <a:pt x="714819" y="240690"/>
                </a:lnTo>
                <a:lnTo>
                  <a:pt x="1720024" y="240690"/>
                </a:lnTo>
                <a:lnTo>
                  <a:pt x="1720024" y="0"/>
                </a:lnTo>
                <a:close/>
              </a:path>
              <a:path w="3156584" h="241300">
                <a:moveTo>
                  <a:pt x="3156026" y="0"/>
                </a:moveTo>
                <a:lnTo>
                  <a:pt x="2393010" y="0"/>
                </a:lnTo>
                <a:lnTo>
                  <a:pt x="1720037" y="0"/>
                </a:lnTo>
                <a:lnTo>
                  <a:pt x="1720037" y="240690"/>
                </a:lnTo>
                <a:lnTo>
                  <a:pt x="2393010" y="240690"/>
                </a:lnTo>
                <a:lnTo>
                  <a:pt x="3156026" y="240690"/>
                </a:lnTo>
                <a:lnTo>
                  <a:pt x="3156026" y="0"/>
                </a:lnTo>
                <a:close/>
              </a:path>
            </a:pathLst>
          </a:custGeom>
          <a:solidFill>
            <a:srgbClr val="15AFAB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0" name="object 20"/>
          <p:cNvGraphicFramePr>
            <a:graphicFrameLocks noGrp="1"/>
          </p:cNvGraphicFramePr>
          <p:nvPr/>
        </p:nvGraphicFramePr>
        <p:xfrm>
          <a:off x="7005167" y="5618774"/>
          <a:ext cx="3232785" cy="7689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5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6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97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5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5575">
                <a:tc>
                  <a:txBody>
                    <a:bodyPr/>
                    <a:lstStyle/>
                    <a:p>
                      <a:pPr marL="71120" algn="ctr">
                        <a:lnSpc>
                          <a:spcPts val="560"/>
                        </a:lnSpc>
                      </a:pPr>
                      <a:r>
                        <a:rPr sz="800" spc="-35" dirty="0">
                          <a:latin typeface="Trebuchet MS"/>
                          <a:cs typeface="Trebuchet MS"/>
                        </a:rPr>
                        <a:t>San</a:t>
                      </a:r>
                      <a:r>
                        <a:rPr sz="800" spc="-1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Gabán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B w="6350">
                      <a:solidFill>
                        <a:srgbClr val="00D0C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ts val="40"/>
                        </a:lnSpc>
                      </a:pPr>
                      <a:r>
                        <a:rPr sz="800" spc="-60" dirty="0">
                          <a:latin typeface="Trebuchet MS"/>
                          <a:cs typeface="Trebuchet MS"/>
                        </a:rPr>
                        <a:t>C.H.</a:t>
                      </a:r>
                      <a:r>
                        <a:rPr sz="8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latin typeface="Trebuchet MS"/>
                          <a:cs typeface="Trebuchet MS"/>
                        </a:rPr>
                        <a:t>San</a:t>
                      </a:r>
                      <a:r>
                        <a:rPr sz="800" spc="-9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60" dirty="0">
                          <a:latin typeface="Trebuchet MS"/>
                          <a:cs typeface="Trebuchet MS"/>
                        </a:rPr>
                        <a:t>Gabán</a:t>
                      </a:r>
                      <a:r>
                        <a:rPr sz="800" spc="-9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latin typeface="Trebuchet MS"/>
                          <a:cs typeface="Trebuchet MS"/>
                        </a:rPr>
                        <a:t>II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  <a:p>
                      <a:pPr marL="74930">
                        <a:lnSpc>
                          <a:spcPts val="919"/>
                        </a:lnSpc>
                        <a:spcBef>
                          <a:spcPts val="160"/>
                        </a:spcBef>
                      </a:pPr>
                      <a:r>
                        <a:rPr sz="800" spc="-60" dirty="0">
                          <a:latin typeface="Trebuchet MS"/>
                          <a:cs typeface="Trebuchet MS"/>
                        </a:rPr>
                        <a:t>C.H.</a:t>
                      </a:r>
                      <a:r>
                        <a:rPr sz="8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Tupuri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B w="6350">
                      <a:solidFill>
                        <a:srgbClr val="00D0C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1300">
                        <a:lnSpc>
                          <a:spcPts val="40"/>
                        </a:lnSpc>
                      </a:pPr>
                      <a:r>
                        <a:rPr sz="800" spc="-25" dirty="0">
                          <a:latin typeface="Trebuchet MS"/>
                          <a:cs typeface="Trebuchet MS"/>
                        </a:rPr>
                        <a:t>110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  <a:p>
                      <a:pPr marL="289560">
                        <a:lnSpc>
                          <a:spcPts val="919"/>
                        </a:lnSpc>
                        <a:spcBef>
                          <a:spcPts val="160"/>
                        </a:spcBef>
                      </a:pPr>
                      <a:r>
                        <a:rPr sz="800" spc="-50" dirty="0">
                          <a:latin typeface="Trebuchet MS"/>
                          <a:cs typeface="Trebuchet MS"/>
                        </a:rPr>
                        <a:t>2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B w="6350">
                      <a:solidFill>
                        <a:srgbClr val="00D0C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D0C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5895">
                        <a:lnSpc>
                          <a:spcPts val="560"/>
                        </a:lnSpc>
                      </a:pPr>
                      <a:r>
                        <a:rPr sz="800" spc="-25" dirty="0">
                          <a:latin typeface="Trebuchet MS"/>
                          <a:cs typeface="Trebuchet MS"/>
                        </a:rPr>
                        <a:t>112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B w="6350">
                      <a:solidFill>
                        <a:srgbClr val="00D0C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95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D0CB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800" spc="-60" dirty="0">
                          <a:latin typeface="Trebuchet MS"/>
                          <a:cs typeface="Trebuchet MS"/>
                        </a:rPr>
                        <a:t>C.H.</a:t>
                      </a:r>
                      <a:r>
                        <a:rPr sz="800" spc="-70" dirty="0">
                          <a:latin typeface="Trebuchet MS"/>
                          <a:cs typeface="Trebuchet MS"/>
                        </a:rPr>
                        <a:t> Aricota</a:t>
                      </a:r>
                      <a:r>
                        <a:rPr sz="8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50" dirty="0">
                          <a:latin typeface="Trebuchet MS"/>
                          <a:cs typeface="Trebuchet MS"/>
                        </a:rPr>
                        <a:t>I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25400" marB="0">
                    <a:lnT w="6350">
                      <a:solidFill>
                        <a:srgbClr val="00D0CB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800" spc="-25" dirty="0">
                          <a:latin typeface="Trebuchet MS"/>
                          <a:cs typeface="Trebuchet MS"/>
                        </a:rPr>
                        <a:t>24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25400" marB="0">
                    <a:lnT w="6350">
                      <a:solidFill>
                        <a:srgbClr val="00D0CB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D0CB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D0CB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3670">
                <a:tc>
                  <a:txBody>
                    <a:bodyPr/>
                    <a:lstStyle/>
                    <a:p>
                      <a:pPr marL="69850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800" spc="-10" dirty="0">
                          <a:latin typeface="Trebuchet MS"/>
                          <a:cs typeface="Trebuchet MS"/>
                        </a:rPr>
                        <a:t>Egesur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800" spc="-90" dirty="0">
                          <a:latin typeface="Trebuchet MS"/>
                          <a:cs typeface="Trebuchet MS"/>
                        </a:rPr>
                        <a:t>C.T.</a:t>
                      </a:r>
                      <a:r>
                        <a:rPr sz="8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Independencia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800" spc="-25" dirty="0">
                          <a:latin typeface="Trebuchet MS"/>
                          <a:cs typeface="Trebuchet MS"/>
                        </a:rPr>
                        <a:t>23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002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800" spc="-25" dirty="0">
                          <a:latin typeface="Trebuchet MS"/>
                          <a:cs typeface="Trebuchet MS"/>
                        </a:rPr>
                        <a:t>59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762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9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40404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ts val="905"/>
                        </a:lnSpc>
                        <a:spcBef>
                          <a:spcPts val="75"/>
                        </a:spcBef>
                      </a:pPr>
                      <a:r>
                        <a:rPr sz="800" spc="-60" dirty="0">
                          <a:latin typeface="Trebuchet MS"/>
                          <a:cs typeface="Trebuchet MS"/>
                        </a:rPr>
                        <a:t>C.H.</a:t>
                      </a:r>
                      <a:r>
                        <a:rPr sz="800" spc="-70" dirty="0">
                          <a:latin typeface="Trebuchet MS"/>
                          <a:cs typeface="Trebuchet MS"/>
                        </a:rPr>
                        <a:t> Aricota</a:t>
                      </a:r>
                      <a:r>
                        <a:rPr sz="8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latin typeface="Trebuchet MS"/>
                          <a:cs typeface="Trebuchet MS"/>
                        </a:rPr>
                        <a:t>II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9525" marB="0">
                    <a:lnB w="6350">
                      <a:solidFill>
                        <a:srgbClr val="40404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ts val="905"/>
                        </a:lnSpc>
                        <a:spcBef>
                          <a:spcPts val="75"/>
                        </a:spcBef>
                      </a:pPr>
                      <a:r>
                        <a:rPr sz="800" spc="-25" dirty="0">
                          <a:latin typeface="Trebuchet MS"/>
                          <a:cs typeface="Trebuchet MS"/>
                        </a:rPr>
                        <a:t>12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9525" marB="0">
                    <a:lnB w="6350">
                      <a:solidFill>
                        <a:srgbClr val="40404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40404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40404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04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404040"/>
                      </a:solidFill>
                      <a:prstDash val="solid"/>
                    </a:lnT>
                    <a:lnB w="6350">
                      <a:solidFill>
                        <a:srgbClr val="404040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404040"/>
                      </a:solidFill>
                      <a:prstDash val="solid"/>
                    </a:lnT>
                    <a:lnB w="6350">
                      <a:solidFill>
                        <a:srgbClr val="404040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404040"/>
                      </a:solidFill>
                      <a:prstDash val="solid"/>
                    </a:lnT>
                    <a:lnB w="6350">
                      <a:solidFill>
                        <a:srgbClr val="404040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0005">
                        <a:lnSpc>
                          <a:spcPts val="915"/>
                        </a:lnSpc>
                        <a:spcBef>
                          <a:spcPts val="195"/>
                        </a:spcBef>
                      </a:pPr>
                      <a:r>
                        <a:rPr sz="800" b="1" spc="-10" dirty="0">
                          <a:latin typeface="Trebuchet MS"/>
                          <a:cs typeface="Trebuchet MS"/>
                        </a:rPr>
                        <a:t>Total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24765" marB="0">
                    <a:lnT w="6350">
                      <a:solidFill>
                        <a:srgbClr val="404040"/>
                      </a:solidFill>
                      <a:prstDash val="solid"/>
                    </a:lnT>
                    <a:lnB w="6350">
                      <a:solidFill>
                        <a:srgbClr val="404040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38430">
                        <a:lnSpc>
                          <a:spcPts val="915"/>
                        </a:lnSpc>
                        <a:spcBef>
                          <a:spcPts val="195"/>
                        </a:spcBef>
                      </a:pPr>
                      <a:r>
                        <a:rPr sz="800" b="1" spc="-10" dirty="0">
                          <a:latin typeface="Trebuchet MS"/>
                          <a:cs typeface="Trebuchet MS"/>
                        </a:rPr>
                        <a:t>1,626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24765" marB="0">
                    <a:lnT w="6350">
                      <a:solidFill>
                        <a:srgbClr val="404040"/>
                      </a:solidFill>
                      <a:prstDash val="solid"/>
                    </a:lnT>
                    <a:lnB w="6350">
                      <a:solidFill>
                        <a:srgbClr val="404040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object 21"/>
          <p:cNvSpPr/>
          <p:nvPr/>
        </p:nvSpPr>
        <p:spPr>
          <a:xfrm>
            <a:off x="7005167" y="4083806"/>
            <a:ext cx="3156585" cy="0"/>
          </a:xfrm>
          <a:custGeom>
            <a:avLst/>
            <a:gdLst/>
            <a:ahLst/>
            <a:cxnLst/>
            <a:rect l="l" t="t" r="r" b="b"/>
            <a:pathLst>
              <a:path w="3156584">
                <a:moveTo>
                  <a:pt x="0" y="0"/>
                </a:moveTo>
                <a:lnTo>
                  <a:pt x="3156027" y="0"/>
                </a:lnTo>
              </a:path>
            </a:pathLst>
          </a:custGeom>
          <a:ln w="5421">
            <a:solidFill>
              <a:srgbClr val="00D0C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2" name="object 22"/>
          <p:cNvGraphicFramePr>
            <a:graphicFrameLocks noGrp="1"/>
          </p:cNvGraphicFramePr>
          <p:nvPr/>
        </p:nvGraphicFramePr>
        <p:xfrm>
          <a:off x="7005167" y="4698277"/>
          <a:ext cx="3232785" cy="767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172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9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9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4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9545">
                <a:tc>
                  <a:txBody>
                    <a:bodyPr/>
                    <a:lstStyle/>
                    <a:p>
                      <a:pPr marL="99060" algn="ctr">
                        <a:lnSpc>
                          <a:spcPts val="560"/>
                        </a:lnSpc>
                      </a:pPr>
                      <a:r>
                        <a:rPr sz="800" spc="-10" dirty="0">
                          <a:latin typeface="Trebuchet MS"/>
                          <a:cs typeface="Trebuchet MS"/>
                        </a:rPr>
                        <a:t>Egasa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3505">
                        <a:lnSpc>
                          <a:spcPts val="60"/>
                        </a:lnSpc>
                      </a:pPr>
                      <a:r>
                        <a:rPr sz="800" spc="-60" dirty="0">
                          <a:latin typeface="Trebuchet MS"/>
                          <a:cs typeface="Trebuchet MS"/>
                        </a:rPr>
                        <a:t>C.H.</a:t>
                      </a:r>
                      <a:r>
                        <a:rPr sz="8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55" dirty="0">
                          <a:latin typeface="Trebuchet MS"/>
                          <a:cs typeface="Trebuchet MS"/>
                        </a:rPr>
                        <a:t>Charcani</a:t>
                      </a:r>
                      <a:r>
                        <a:rPr sz="8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latin typeface="Trebuchet MS"/>
                          <a:cs typeface="Trebuchet MS"/>
                        </a:rPr>
                        <a:t>IV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  <a:p>
                      <a:pPr marL="103505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800" spc="-60" dirty="0">
                          <a:latin typeface="Trebuchet MS"/>
                          <a:cs typeface="Trebuchet MS"/>
                        </a:rPr>
                        <a:t>C.H.</a:t>
                      </a:r>
                      <a:r>
                        <a:rPr sz="8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55" dirty="0">
                          <a:latin typeface="Trebuchet MS"/>
                          <a:cs typeface="Trebuchet MS"/>
                        </a:rPr>
                        <a:t>Charcani</a:t>
                      </a:r>
                      <a:r>
                        <a:rPr sz="8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latin typeface="Trebuchet MS"/>
                          <a:cs typeface="Trebuchet MS"/>
                        </a:rPr>
                        <a:t>III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160" algn="ctr">
                        <a:lnSpc>
                          <a:spcPts val="60"/>
                        </a:lnSpc>
                      </a:pPr>
                      <a:r>
                        <a:rPr sz="800" spc="-25" dirty="0">
                          <a:latin typeface="Trebuchet MS"/>
                          <a:cs typeface="Trebuchet MS"/>
                        </a:rPr>
                        <a:t>14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  <a:p>
                      <a:pPr marR="6985"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800" spc="-50" dirty="0">
                          <a:latin typeface="Trebuchet MS"/>
                          <a:cs typeface="Trebuchet MS"/>
                        </a:rPr>
                        <a:t>5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4604" algn="ctr">
                        <a:lnSpc>
                          <a:spcPts val="560"/>
                        </a:lnSpc>
                      </a:pPr>
                      <a:r>
                        <a:rPr sz="800" spc="-25" dirty="0">
                          <a:latin typeface="Trebuchet MS"/>
                          <a:cs typeface="Trebuchet MS"/>
                        </a:rPr>
                        <a:t>236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36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800" spc="-60" dirty="0">
                          <a:latin typeface="Trebuchet MS"/>
                          <a:cs typeface="Trebuchet MS"/>
                        </a:rPr>
                        <a:t>C.H.</a:t>
                      </a:r>
                      <a:r>
                        <a:rPr sz="8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55" dirty="0">
                          <a:latin typeface="Trebuchet MS"/>
                          <a:cs typeface="Trebuchet MS"/>
                        </a:rPr>
                        <a:t>Charcani</a:t>
                      </a:r>
                      <a:r>
                        <a:rPr sz="8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latin typeface="Trebuchet MS"/>
                          <a:cs typeface="Trebuchet MS"/>
                        </a:rPr>
                        <a:t>VI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 marR="6985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800" spc="-50" dirty="0">
                          <a:latin typeface="Trebuchet MS"/>
                          <a:cs typeface="Trebuchet MS"/>
                        </a:rPr>
                        <a:t>9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36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spc="-60" dirty="0">
                          <a:latin typeface="Trebuchet MS"/>
                          <a:cs typeface="Trebuchet MS"/>
                        </a:rPr>
                        <a:t>C.H.</a:t>
                      </a:r>
                      <a:r>
                        <a:rPr sz="8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55" dirty="0">
                          <a:latin typeface="Trebuchet MS"/>
                          <a:cs typeface="Trebuchet MS"/>
                        </a:rPr>
                        <a:t>Charcani</a:t>
                      </a:r>
                      <a:r>
                        <a:rPr sz="8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50" dirty="0">
                          <a:latin typeface="Trebuchet MS"/>
                          <a:cs typeface="Trebuchet MS"/>
                        </a:rPr>
                        <a:t>I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9525" marB="0"/>
                </a:tc>
                <a:tc>
                  <a:txBody>
                    <a:bodyPr/>
                    <a:lstStyle/>
                    <a:p>
                      <a:pPr marR="6985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spc="-50" dirty="0">
                          <a:latin typeface="Trebuchet MS"/>
                          <a:cs typeface="Trebuchet MS"/>
                        </a:rPr>
                        <a:t>2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7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D0C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3505">
                        <a:lnSpc>
                          <a:spcPts val="915"/>
                        </a:lnSpc>
                        <a:spcBef>
                          <a:spcPts val="60"/>
                        </a:spcBef>
                      </a:pPr>
                      <a:r>
                        <a:rPr sz="800" spc="-60" dirty="0">
                          <a:latin typeface="Trebuchet MS"/>
                          <a:cs typeface="Trebuchet MS"/>
                        </a:rPr>
                        <a:t>C.H.</a:t>
                      </a:r>
                      <a:r>
                        <a:rPr sz="8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55" dirty="0">
                          <a:latin typeface="Trebuchet MS"/>
                          <a:cs typeface="Trebuchet MS"/>
                        </a:rPr>
                        <a:t>Charcani</a:t>
                      </a:r>
                      <a:r>
                        <a:rPr sz="8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latin typeface="Trebuchet MS"/>
                          <a:cs typeface="Trebuchet MS"/>
                        </a:rPr>
                        <a:t>II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7620" marB="0">
                    <a:lnB w="6350">
                      <a:solidFill>
                        <a:srgbClr val="00D0C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985" algn="ctr">
                        <a:lnSpc>
                          <a:spcPts val="915"/>
                        </a:lnSpc>
                        <a:spcBef>
                          <a:spcPts val="60"/>
                        </a:spcBef>
                      </a:pPr>
                      <a:r>
                        <a:rPr sz="800" spc="-50" dirty="0">
                          <a:latin typeface="Trebuchet MS"/>
                          <a:cs typeface="Trebuchet MS"/>
                        </a:rPr>
                        <a:t>1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7620" marB="0">
                    <a:lnB w="6350">
                      <a:solidFill>
                        <a:srgbClr val="00D0C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D0C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99060" algn="ctr">
                        <a:lnSpc>
                          <a:spcPts val="900"/>
                        </a:lnSpc>
                        <a:spcBef>
                          <a:spcPts val="204"/>
                        </a:spcBef>
                      </a:pPr>
                      <a:r>
                        <a:rPr sz="800" spc="-10" dirty="0">
                          <a:latin typeface="Trebuchet MS"/>
                          <a:cs typeface="Trebuchet MS"/>
                        </a:rPr>
                        <a:t>Egemsa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26034" marB="0">
                    <a:lnT w="6350">
                      <a:solidFill>
                        <a:srgbClr val="00D0CB"/>
                      </a:solidFill>
                      <a:prstDash val="solid"/>
                    </a:lnT>
                    <a:lnB w="6350">
                      <a:solidFill>
                        <a:srgbClr val="00D0C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3505">
                        <a:lnSpc>
                          <a:spcPts val="900"/>
                        </a:lnSpc>
                        <a:spcBef>
                          <a:spcPts val="204"/>
                        </a:spcBef>
                      </a:pPr>
                      <a:r>
                        <a:rPr sz="800" spc="-60" dirty="0">
                          <a:latin typeface="Trebuchet MS"/>
                          <a:cs typeface="Trebuchet MS"/>
                        </a:rPr>
                        <a:t>C.H.</a:t>
                      </a:r>
                      <a:r>
                        <a:rPr sz="8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Machupicchu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26034" marB="0">
                    <a:lnT w="6350">
                      <a:solidFill>
                        <a:srgbClr val="00D0CB"/>
                      </a:solidFill>
                      <a:prstDash val="solid"/>
                    </a:lnT>
                    <a:lnB w="6350">
                      <a:solidFill>
                        <a:srgbClr val="00D0C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160" algn="ctr">
                        <a:lnSpc>
                          <a:spcPts val="900"/>
                        </a:lnSpc>
                        <a:spcBef>
                          <a:spcPts val="204"/>
                        </a:spcBef>
                      </a:pPr>
                      <a:r>
                        <a:rPr sz="800" spc="-25" dirty="0">
                          <a:latin typeface="Trebuchet MS"/>
                          <a:cs typeface="Trebuchet MS"/>
                        </a:rPr>
                        <a:t>192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26034" marB="0">
                    <a:lnT w="6350">
                      <a:solidFill>
                        <a:srgbClr val="00D0CB"/>
                      </a:solidFill>
                      <a:prstDash val="solid"/>
                    </a:lnT>
                    <a:lnB w="6350">
                      <a:solidFill>
                        <a:srgbClr val="00D0C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604" algn="ctr">
                        <a:lnSpc>
                          <a:spcPts val="900"/>
                        </a:lnSpc>
                        <a:spcBef>
                          <a:spcPts val="204"/>
                        </a:spcBef>
                      </a:pPr>
                      <a:r>
                        <a:rPr sz="800" spc="-25" dirty="0">
                          <a:latin typeface="Trebuchet MS"/>
                          <a:cs typeface="Trebuchet MS"/>
                        </a:rPr>
                        <a:t>192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26034" marB="0">
                    <a:lnT w="6350">
                      <a:solidFill>
                        <a:srgbClr val="00D0CB"/>
                      </a:solidFill>
                      <a:prstDash val="solid"/>
                    </a:lnT>
                    <a:lnB w="6350">
                      <a:solidFill>
                        <a:srgbClr val="00D0C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" name="object 23"/>
          <p:cNvSpPr txBox="1"/>
          <p:nvPr/>
        </p:nvSpPr>
        <p:spPr>
          <a:xfrm>
            <a:off x="7177877" y="3437058"/>
            <a:ext cx="3714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45" dirty="0">
                <a:solidFill>
                  <a:srgbClr val="FFFFFF"/>
                </a:solidFill>
                <a:latin typeface="Trebuchet MS"/>
                <a:cs typeface="Trebuchet MS"/>
              </a:rPr>
              <a:t>Empresa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8020966" y="3437058"/>
            <a:ext cx="40513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0" dirty="0">
                <a:solidFill>
                  <a:srgbClr val="FFFFFF"/>
                </a:solidFill>
                <a:latin typeface="Trebuchet MS"/>
                <a:cs typeface="Trebuchet MS"/>
              </a:rPr>
              <a:t>Centrales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791671" y="3379146"/>
            <a:ext cx="137223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45" dirty="0">
                <a:solidFill>
                  <a:srgbClr val="FFFFFF"/>
                </a:solidFill>
                <a:latin typeface="Trebuchet MS"/>
                <a:cs typeface="Trebuchet MS"/>
              </a:rPr>
              <a:t>Pot.Instalada</a:t>
            </a:r>
            <a:r>
              <a:rPr sz="800" spc="4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800" spc="-80" dirty="0">
                <a:solidFill>
                  <a:srgbClr val="FFFFFF"/>
                </a:solidFill>
                <a:latin typeface="Trebuchet MS"/>
                <a:cs typeface="Trebuchet MS"/>
              </a:rPr>
              <a:t>Pot.</a:t>
            </a:r>
            <a:r>
              <a:rPr sz="8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800" spc="-60" dirty="0">
                <a:solidFill>
                  <a:srgbClr val="FFFFFF"/>
                </a:solidFill>
                <a:latin typeface="Trebuchet MS"/>
                <a:cs typeface="Trebuchet MS"/>
              </a:rPr>
              <a:t>Instalada</a:t>
            </a:r>
            <a:r>
              <a:rPr sz="8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800" spc="-40" dirty="0">
                <a:solidFill>
                  <a:srgbClr val="FFFFFF"/>
                </a:solidFill>
                <a:latin typeface="Trebuchet MS"/>
                <a:cs typeface="Trebuchet MS"/>
              </a:rPr>
              <a:t>Total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944061" y="3491922"/>
            <a:ext cx="95504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30250" algn="l"/>
              </a:tabLst>
            </a:pPr>
            <a:r>
              <a:rPr sz="800" spc="-20" dirty="0">
                <a:solidFill>
                  <a:srgbClr val="FFFFFF"/>
                </a:solidFill>
                <a:latin typeface="Trebuchet MS"/>
                <a:cs typeface="Trebuchet MS"/>
              </a:rPr>
              <a:t>(MW)</a:t>
            </a:r>
            <a:r>
              <a:rPr sz="8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800" spc="-40" dirty="0">
                <a:solidFill>
                  <a:srgbClr val="FFFFFF"/>
                </a:solidFill>
                <a:latin typeface="Trebuchet MS"/>
                <a:cs typeface="Trebuchet MS"/>
              </a:rPr>
              <a:t>(MW)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123703" y="3787578"/>
            <a:ext cx="47815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60" dirty="0">
                <a:latin typeface="Trebuchet MS"/>
                <a:cs typeface="Trebuchet MS"/>
              </a:rPr>
              <a:t>Electroperú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713789" y="3604781"/>
            <a:ext cx="663575" cy="48577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800" spc="-60" dirty="0">
                <a:latin typeface="Trebuchet MS"/>
                <a:cs typeface="Trebuchet MS"/>
              </a:rPr>
              <a:t>C.H.</a:t>
            </a:r>
            <a:r>
              <a:rPr sz="800" spc="-90" dirty="0">
                <a:latin typeface="Trebuchet MS"/>
                <a:cs typeface="Trebuchet MS"/>
              </a:rPr>
              <a:t> </a:t>
            </a:r>
            <a:r>
              <a:rPr sz="800" spc="-10" dirty="0">
                <a:latin typeface="Trebuchet MS"/>
                <a:cs typeface="Trebuchet MS"/>
              </a:rPr>
              <a:t>Mantaro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60" dirty="0">
                <a:latin typeface="Trebuchet MS"/>
                <a:cs typeface="Trebuchet MS"/>
              </a:rPr>
              <a:t>C.H.</a:t>
            </a:r>
            <a:r>
              <a:rPr sz="800" spc="-90" dirty="0">
                <a:latin typeface="Trebuchet MS"/>
                <a:cs typeface="Trebuchet MS"/>
              </a:rPr>
              <a:t> </a:t>
            </a:r>
            <a:r>
              <a:rPr sz="800" spc="-45" dirty="0">
                <a:latin typeface="Trebuchet MS"/>
                <a:cs typeface="Trebuchet MS"/>
              </a:rPr>
              <a:t>Restitución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60"/>
              </a:spcBef>
            </a:pPr>
            <a:r>
              <a:rPr sz="800" spc="-90" dirty="0">
                <a:latin typeface="Trebuchet MS"/>
                <a:cs typeface="Trebuchet MS"/>
              </a:rPr>
              <a:t>C.T.</a:t>
            </a:r>
            <a:r>
              <a:rPr sz="800" spc="-75" dirty="0">
                <a:latin typeface="Trebuchet MS"/>
                <a:cs typeface="Trebuchet MS"/>
              </a:rPr>
              <a:t> </a:t>
            </a:r>
            <a:r>
              <a:rPr sz="800" spc="-10" dirty="0">
                <a:latin typeface="Trebuchet MS"/>
                <a:cs typeface="Trebuchet MS"/>
              </a:rPr>
              <a:t>Tumbes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975860" y="3604781"/>
            <a:ext cx="172085" cy="48577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800" spc="-30" dirty="0">
                <a:latin typeface="Trebuchet MS"/>
                <a:cs typeface="Trebuchet MS"/>
              </a:rPr>
              <a:t>798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30" dirty="0">
                <a:latin typeface="Trebuchet MS"/>
                <a:cs typeface="Trebuchet MS"/>
              </a:rPr>
              <a:t>210</a:t>
            </a:r>
            <a:endParaRPr sz="800">
              <a:latin typeface="Trebuchet MS"/>
              <a:cs typeface="Trebuchet MS"/>
            </a:endParaRPr>
          </a:p>
          <a:p>
            <a:pPr marL="36830">
              <a:lnSpc>
                <a:spcPct val="100000"/>
              </a:lnSpc>
              <a:spcBef>
                <a:spcPts val="260"/>
              </a:spcBef>
            </a:pPr>
            <a:r>
              <a:rPr sz="800" spc="-25" dirty="0">
                <a:latin typeface="Trebuchet MS"/>
                <a:cs typeface="Trebuchet MS"/>
              </a:rPr>
              <a:t>19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656611" y="3787578"/>
            <a:ext cx="246379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0" dirty="0">
                <a:latin typeface="Trebuchet MS"/>
                <a:cs typeface="Trebuchet MS"/>
              </a:rPr>
              <a:t>1,027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7713789" y="4065029"/>
            <a:ext cx="822325" cy="48577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800" spc="-90" dirty="0">
                <a:latin typeface="Trebuchet MS"/>
                <a:cs typeface="Trebuchet MS"/>
              </a:rPr>
              <a:t>C.T.</a:t>
            </a:r>
            <a:r>
              <a:rPr sz="800" spc="-70" dirty="0">
                <a:latin typeface="Trebuchet MS"/>
                <a:cs typeface="Trebuchet MS"/>
              </a:rPr>
              <a:t> </a:t>
            </a:r>
            <a:r>
              <a:rPr sz="800" spc="-55" dirty="0">
                <a:latin typeface="Trebuchet MS"/>
                <a:cs typeface="Trebuchet MS"/>
              </a:rPr>
              <a:t>Mollendo</a:t>
            </a:r>
            <a:r>
              <a:rPr sz="800" spc="-85" dirty="0">
                <a:latin typeface="Trebuchet MS"/>
                <a:cs typeface="Trebuchet MS"/>
              </a:rPr>
              <a:t> </a:t>
            </a:r>
            <a:r>
              <a:rPr sz="800" spc="-25" dirty="0">
                <a:latin typeface="Trebuchet MS"/>
                <a:cs typeface="Trebuchet MS"/>
              </a:rPr>
              <a:t>Diesel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90" dirty="0">
                <a:latin typeface="Trebuchet MS"/>
                <a:cs typeface="Trebuchet MS"/>
              </a:rPr>
              <a:t>C.T.</a:t>
            </a:r>
            <a:r>
              <a:rPr sz="800" spc="-60" dirty="0">
                <a:latin typeface="Trebuchet MS"/>
                <a:cs typeface="Trebuchet MS"/>
              </a:rPr>
              <a:t> </a:t>
            </a:r>
            <a:r>
              <a:rPr sz="800" spc="-55" dirty="0">
                <a:latin typeface="Trebuchet MS"/>
                <a:cs typeface="Trebuchet MS"/>
              </a:rPr>
              <a:t>Chilina</a:t>
            </a:r>
            <a:r>
              <a:rPr sz="800" spc="-75" dirty="0">
                <a:latin typeface="Trebuchet MS"/>
                <a:cs typeface="Trebuchet MS"/>
              </a:rPr>
              <a:t> </a:t>
            </a:r>
            <a:r>
              <a:rPr sz="800" spc="-10" dirty="0">
                <a:latin typeface="Trebuchet MS"/>
                <a:cs typeface="Trebuchet MS"/>
              </a:rPr>
              <a:t>Diesel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60"/>
              </a:spcBef>
            </a:pPr>
            <a:r>
              <a:rPr sz="800" spc="-60" dirty="0">
                <a:latin typeface="Trebuchet MS"/>
                <a:cs typeface="Trebuchet MS"/>
              </a:rPr>
              <a:t>C.H.</a:t>
            </a:r>
            <a:r>
              <a:rPr sz="800" spc="-80" dirty="0">
                <a:latin typeface="Trebuchet MS"/>
                <a:cs typeface="Trebuchet MS"/>
              </a:rPr>
              <a:t> </a:t>
            </a:r>
            <a:r>
              <a:rPr sz="800" spc="-55" dirty="0">
                <a:latin typeface="Trebuchet MS"/>
                <a:cs typeface="Trebuchet MS"/>
              </a:rPr>
              <a:t>Charcani</a:t>
            </a:r>
            <a:r>
              <a:rPr sz="800" spc="-80" dirty="0">
                <a:latin typeface="Trebuchet MS"/>
                <a:cs typeface="Trebuchet MS"/>
              </a:rPr>
              <a:t> </a:t>
            </a:r>
            <a:r>
              <a:rPr sz="800" spc="-50" dirty="0">
                <a:latin typeface="Trebuchet MS"/>
                <a:cs typeface="Trebuchet MS"/>
              </a:rPr>
              <a:t>V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975860" y="4065029"/>
            <a:ext cx="172085" cy="48577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36830">
              <a:lnSpc>
                <a:spcPct val="100000"/>
              </a:lnSpc>
              <a:spcBef>
                <a:spcPts val="340"/>
              </a:spcBef>
            </a:pPr>
            <a:r>
              <a:rPr sz="800" spc="-25" dirty="0">
                <a:latin typeface="Trebuchet MS"/>
                <a:cs typeface="Trebuchet MS"/>
              </a:rPr>
              <a:t>32</a:t>
            </a:r>
            <a:endParaRPr sz="800">
              <a:latin typeface="Trebuchet MS"/>
              <a:cs typeface="Trebuchet MS"/>
            </a:endParaRPr>
          </a:p>
          <a:p>
            <a:pPr marL="36830">
              <a:lnSpc>
                <a:spcPct val="100000"/>
              </a:lnSpc>
              <a:spcBef>
                <a:spcPts val="240"/>
              </a:spcBef>
            </a:pPr>
            <a:r>
              <a:rPr sz="800" spc="-25" dirty="0">
                <a:latin typeface="Trebuchet MS"/>
                <a:cs typeface="Trebuchet MS"/>
              </a:rPr>
              <a:t>28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60"/>
              </a:spcBef>
            </a:pPr>
            <a:r>
              <a:rPr sz="800" spc="-30" dirty="0">
                <a:latin typeface="Trebuchet MS"/>
                <a:cs typeface="Trebuchet MS"/>
              </a:rPr>
              <a:t>145</a:t>
            </a:r>
            <a:endParaRPr sz="800">
              <a:latin typeface="Trebuchet MS"/>
              <a:cs typeface="Trebuchet MS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6599883" y="2989008"/>
            <a:ext cx="3736340" cy="247015"/>
            <a:chOff x="6599883" y="2989008"/>
            <a:chExt cx="3736340" cy="247015"/>
          </a:xfrm>
        </p:grpSpPr>
        <p:sp>
          <p:nvSpPr>
            <p:cNvPr id="34" name="object 34"/>
            <p:cNvSpPr/>
            <p:nvPr/>
          </p:nvSpPr>
          <p:spPr>
            <a:xfrm>
              <a:off x="6599883" y="3065525"/>
              <a:ext cx="3736340" cy="81915"/>
            </a:xfrm>
            <a:custGeom>
              <a:avLst/>
              <a:gdLst/>
              <a:ahLst/>
              <a:cxnLst/>
              <a:rect l="l" t="t" r="r" b="b"/>
              <a:pathLst>
                <a:path w="3736340" h="81914">
                  <a:moveTo>
                    <a:pt x="40635" y="0"/>
                  </a:moveTo>
                  <a:lnTo>
                    <a:pt x="24812" y="3195"/>
                  </a:lnTo>
                  <a:lnTo>
                    <a:pt x="11898" y="11908"/>
                  </a:lnTo>
                  <a:lnTo>
                    <a:pt x="3192" y="24831"/>
                  </a:lnTo>
                  <a:lnTo>
                    <a:pt x="0" y="40657"/>
                  </a:lnTo>
                  <a:lnTo>
                    <a:pt x="3192" y="56482"/>
                  </a:lnTo>
                  <a:lnTo>
                    <a:pt x="11900" y="69406"/>
                  </a:lnTo>
                  <a:lnTo>
                    <a:pt x="24814" y="78119"/>
                  </a:lnTo>
                  <a:lnTo>
                    <a:pt x="40629" y="81314"/>
                  </a:lnTo>
                  <a:lnTo>
                    <a:pt x="56444" y="78119"/>
                  </a:lnTo>
                  <a:lnTo>
                    <a:pt x="69359" y="69406"/>
                  </a:lnTo>
                  <a:lnTo>
                    <a:pt x="78066" y="56482"/>
                  </a:lnTo>
                  <a:lnTo>
                    <a:pt x="78525" y="54209"/>
                  </a:lnTo>
                  <a:lnTo>
                    <a:pt x="33150" y="54209"/>
                  </a:lnTo>
                  <a:lnTo>
                    <a:pt x="27087" y="48141"/>
                  </a:lnTo>
                  <a:lnTo>
                    <a:pt x="27086" y="33172"/>
                  </a:lnTo>
                  <a:lnTo>
                    <a:pt x="33149" y="27104"/>
                  </a:lnTo>
                  <a:lnTo>
                    <a:pt x="78525" y="27104"/>
                  </a:lnTo>
                  <a:lnTo>
                    <a:pt x="78066" y="24831"/>
                  </a:lnTo>
                  <a:lnTo>
                    <a:pt x="69360" y="11908"/>
                  </a:lnTo>
                  <a:lnTo>
                    <a:pt x="56446" y="3195"/>
                  </a:lnTo>
                  <a:lnTo>
                    <a:pt x="40635" y="0"/>
                  </a:lnTo>
                  <a:close/>
                </a:path>
                <a:path w="3736340" h="81914">
                  <a:moveTo>
                    <a:pt x="3695416" y="0"/>
                  </a:moveTo>
                  <a:lnTo>
                    <a:pt x="3679601" y="3195"/>
                  </a:lnTo>
                  <a:lnTo>
                    <a:pt x="3666687" y="11908"/>
                  </a:lnTo>
                  <a:lnTo>
                    <a:pt x="3657979" y="24831"/>
                  </a:lnTo>
                  <a:lnTo>
                    <a:pt x="3654786" y="40657"/>
                  </a:lnTo>
                  <a:lnTo>
                    <a:pt x="3657979" y="56482"/>
                  </a:lnTo>
                  <a:lnTo>
                    <a:pt x="3666687" y="69406"/>
                  </a:lnTo>
                  <a:lnTo>
                    <a:pt x="3679601" y="78119"/>
                  </a:lnTo>
                  <a:lnTo>
                    <a:pt x="3695416" y="81314"/>
                  </a:lnTo>
                  <a:lnTo>
                    <a:pt x="3711231" y="78119"/>
                  </a:lnTo>
                  <a:lnTo>
                    <a:pt x="3724146" y="69406"/>
                  </a:lnTo>
                  <a:lnTo>
                    <a:pt x="3732854" y="56482"/>
                  </a:lnTo>
                  <a:lnTo>
                    <a:pt x="3733313" y="54209"/>
                  </a:lnTo>
                  <a:lnTo>
                    <a:pt x="3702896" y="54209"/>
                  </a:lnTo>
                  <a:lnTo>
                    <a:pt x="3708959" y="48141"/>
                  </a:lnTo>
                  <a:lnTo>
                    <a:pt x="3708959" y="33172"/>
                  </a:lnTo>
                  <a:lnTo>
                    <a:pt x="3702896" y="27104"/>
                  </a:lnTo>
                  <a:lnTo>
                    <a:pt x="3733313" y="27104"/>
                  </a:lnTo>
                  <a:lnTo>
                    <a:pt x="3732854" y="24831"/>
                  </a:lnTo>
                  <a:lnTo>
                    <a:pt x="3724146" y="11908"/>
                  </a:lnTo>
                  <a:lnTo>
                    <a:pt x="3711231" y="3195"/>
                  </a:lnTo>
                  <a:lnTo>
                    <a:pt x="3695416" y="0"/>
                  </a:lnTo>
                  <a:close/>
                </a:path>
                <a:path w="3736340" h="81914">
                  <a:moveTo>
                    <a:pt x="78525" y="27104"/>
                  </a:moveTo>
                  <a:lnTo>
                    <a:pt x="33149" y="27104"/>
                  </a:lnTo>
                  <a:lnTo>
                    <a:pt x="27086" y="33172"/>
                  </a:lnTo>
                  <a:lnTo>
                    <a:pt x="27087" y="48141"/>
                  </a:lnTo>
                  <a:lnTo>
                    <a:pt x="33150" y="54209"/>
                  </a:lnTo>
                  <a:lnTo>
                    <a:pt x="78525" y="54209"/>
                  </a:lnTo>
                  <a:lnTo>
                    <a:pt x="81259" y="40657"/>
                  </a:lnTo>
                  <a:lnTo>
                    <a:pt x="78525" y="27104"/>
                  </a:lnTo>
                  <a:close/>
                </a:path>
                <a:path w="3736340" h="81914">
                  <a:moveTo>
                    <a:pt x="3657521" y="27104"/>
                  </a:moveTo>
                  <a:lnTo>
                    <a:pt x="78525" y="27104"/>
                  </a:lnTo>
                  <a:lnTo>
                    <a:pt x="81259" y="40657"/>
                  </a:lnTo>
                  <a:lnTo>
                    <a:pt x="78525" y="54209"/>
                  </a:lnTo>
                  <a:lnTo>
                    <a:pt x="3657521" y="54209"/>
                  </a:lnTo>
                  <a:lnTo>
                    <a:pt x="3654786" y="40657"/>
                  </a:lnTo>
                  <a:lnTo>
                    <a:pt x="3657521" y="27104"/>
                  </a:lnTo>
                  <a:close/>
                </a:path>
                <a:path w="3736340" h="81914">
                  <a:moveTo>
                    <a:pt x="3733313" y="27104"/>
                  </a:moveTo>
                  <a:lnTo>
                    <a:pt x="3702896" y="27104"/>
                  </a:lnTo>
                  <a:lnTo>
                    <a:pt x="3708959" y="33172"/>
                  </a:lnTo>
                  <a:lnTo>
                    <a:pt x="3708959" y="48141"/>
                  </a:lnTo>
                  <a:lnTo>
                    <a:pt x="3702896" y="54209"/>
                  </a:lnTo>
                  <a:lnTo>
                    <a:pt x="3733313" y="54209"/>
                  </a:lnTo>
                  <a:lnTo>
                    <a:pt x="3736047" y="40657"/>
                  </a:lnTo>
                  <a:lnTo>
                    <a:pt x="3733313" y="27104"/>
                  </a:lnTo>
                  <a:close/>
                </a:path>
              </a:pathLst>
            </a:custGeom>
            <a:solidFill>
              <a:srgbClr val="00D0C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378862" y="2989008"/>
              <a:ext cx="2569210" cy="247015"/>
            </a:xfrm>
            <a:custGeom>
              <a:avLst/>
              <a:gdLst/>
              <a:ahLst/>
              <a:cxnLst/>
              <a:rect l="l" t="t" r="r" b="b"/>
              <a:pathLst>
                <a:path w="2569209" h="247014">
                  <a:moveTo>
                    <a:pt x="2568938" y="0"/>
                  </a:moveTo>
                  <a:lnTo>
                    <a:pt x="0" y="0"/>
                  </a:lnTo>
                  <a:lnTo>
                    <a:pt x="0" y="246571"/>
                  </a:lnTo>
                  <a:lnTo>
                    <a:pt x="2568938" y="246571"/>
                  </a:lnTo>
                  <a:lnTo>
                    <a:pt x="256893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7542107" y="3024545"/>
            <a:ext cx="2242185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Parque</a:t>
            </a:r>
            <a:r>
              <a:rPr sz="1000" b="1" spc="5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sz="1000" b="1" spc="6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generación</a:t>
            </a:r>
            <a:r>
              <a:rPr sz="1000" b="1" spc="7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estatal</a:t>
            </a:r>
            <a:r>
              <a:rPr sz="1000" b="1" spc="5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595959"/>
                </a:solidFill>
                <a:latin typeface="Arial"/>
                <a:cs typeface="Arial"/>
              </a:rPr>
              <a:t>actual</a:t>
            </a:r>
            <a:endParaRPr sz="10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0046403" y="6427774"/>
            <a:ext cx="163830" cy="180975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1000" spc="-25" dirty="0">
                <a:solidFill>
                  <a:srgbClr val="595959"/>
                </a:solidFill>
                <a:latin typeface="Trebuchet MS"/>
                <a:cs typeface="Trebuchet MS"/>
              </a:rPr>
              <a:t>14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0567" y="2462717"/>
            <a:ext cx="9039225" cy="359410"/>
          </a:xfrm>
          <a:custGeom>
            <a:avLst/>
            <a:gdLst/>
            <a:ahLst/>
            <a:cxnLst/>
            <a:rect l="l" t="t" r="r" b="b"/>
            <a:pathLst>
              <a:path w="9039225" h="359410">
                <a:moveTo>
                  <a:pt x="8859151" y="0"/>
                </a:moveTo>
                <a:lnTo>
                  <a:pt x="8859151" y="89856"/>
                </a:lnTo>
                <a:lnTo>
                  <a:pt x="0" y="89856"/>
                </a:lnTo>
                <a:lnTo>
                  <a:pt x="89794" y="179702"/>
                </a:lnTo>
                <a:lnTo>
                  <a:pt x="0" y="269558"/>
                </a:lnTo>
                <a:lnTo>
                  <a:pt x="8859151" y="269558"/>
                </a:lnTo>
                <a:lnTo>
                  <a:pt x="8859151" y="359406"/>
                </a:lnTo>
                <a:lnTo>
                  <a:pt x="9038729" y="179702"/>
                </a:lnTo>
                <a:lnTo>
                  <a:pt x="8859151" y="0"/>
                </a:lnTo>
                <a:close/>
              </a:path>
            </a:pathLst>
          </a:custGeom>
          <a:solidFill>
            <a:srgbClr val="0B76A0">
              <a:alpha val="348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40525" y="2264560"/>
            <a:ext cx="34988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80" dirty="0">
                <a:solidFill>
                  <a:srgbClr val="404040"/>
                </a:solidFill>
                <a:latin typeface="Trebuchet MS"/>
                <a:cs typeface="Trebuchet MS"/>
              </a:rPr>
              <a:t>1G12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017524" y="2560827"/>
            <a:ext cx="198120" cy="198120"/>
            <a:chOff x="1017524" y="2560827"/>
            <a:chExt cx="198120" cy="19812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7524" y="2560827"/>
              <a:ext cx="198119" cy="19812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66354" y="2593430"/>
              <a:ext cx="97918" cy="97979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1848695" y="2782720"/>
            <a:ext cx="34988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80" dirty="0">
                <a:solidFill>
                  <a:srgbClr val="404040"/>
                </a:solidFill>
                <a:latin typeface="Trebuchet MS"/>
                <a:cs typeface="Trebuchet MS"/>
              </a:rPr>
              <a:t>1G38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956307" y="2560827"/>
            <a:ext cx="198120" cy="198120"/>
            <a:chOff x="1956307" y="2560827"/>
            <a:chExt cx="198120" cy="198120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56307" y="2560827"/>
              <a:ext cx="198119" cy="19812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05728" y="2593430"/>
              <a:ext cx="97918" cy="97979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2799853" y="2264560"/>
            <a:ext cx="34988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80" dirty="0">
                <a:solidFill>
                  <a:srgbClr val="404040"/>
                </a:solidFill>
                <a:latin typeface="Trebuchet MS"/>
                <a:cs typeface="Trebuchet MS"/>
              </a:rPr>
              <a:t>1G54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864611" y="2560827"/>
            <a:ext cx="198120" cy="198120"/>
            <a:chOff x="2864611" y="2560827"/>
            <a:chExt cx="198120" cy="198120"/>
          </a:xfrm>
        </p:grpSpPr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864611" y="2560827"/>
              <a:ext cx="198119" cy="19812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13899" y="2593430"/>
              <a:ext cx="97918" cy="97979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3704546" y="2782720"/>
            <a:ext cx="34988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5" dirty="0">
                <a:solidFill>
                  <a:srgbClr val="404040"/>
                </a:solidFill>
                <a:latin typeface="Trebuchet MS"/>
                <a:cs typeface="Trebuchet MS"/>
              </a:rPr>
              <a:t>1G5G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772915" y="2560827"/>
            <a:ext cx="198120" cy="198120"/>
            <a:chOff x="3772915" y="2560827"/>
            <a:chExt cx="198120" cy="198120"/>
          </a:xfrm>
        </p:grpSpPr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72915" y="2560827"/>
              <a:ext cx="198120" cy="1981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22068" y="2593430"/>
              <a:ext cx="97918" cy="97979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4573207" y="2264560"/>
            <a:ext cx="34988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80" dirty="0">
                <a:solidFill>
                  <a:srgbClr val="404040"/>
                </a:solidFill>
                <a:latin typeface="Trebuchet MS"/>
                <a:cs typeface="Trebuchet MS"/>
              </a:rPr>
              <a:t>1G66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4681220" y="2560827"/>
            <a:ext cx="198120" cy="198120"/>
            <a:chOff x="4681220" y="2560827"/>
            <a:chExt cx="198120" cy="198120"/>
          </a:xfrm>
        </p:grpSpPr>
        <p:pic>
          <p:nvPicPr>
            <p:cNvPr id="21" name="object 2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681220" y="2560827"/>
              <a:ext cx="198120" cy="19812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30240" y="2593430"/>
              <a:ext cx="97918" cy="97979"/>
            </a:xfrm>
            <a:prstGeom prst="rect">
              <a:avLst/>
            </a:prstGeom>
          </p:spPr>
        </p:pic>
      </p:grpSp>
      <p:sp>
        <p:nvSpPr>
          <p:cNvPr id="23" name="object 23"/>
          <p:cNvSpPr txBox="1"/>
          <p:nvPr/>
        </p:nvSpPr>
        <p:spPr>
          <a:xfrm>
            <a:off x="5540642" y="2782720"/>
            <a:ext cx="34988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80" dirty="0">
                <a:solidFill>
                  <a:srgbClr val="404040"/>
                </a:solidFill>
                <a:latin typeface="Trebuchet MS"/>
                <a:cs typeface="Trebuchet MS"/>
              </a:rPr>
              <a:t>1G67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5589523" y="2560827"/>
            <a:ext cx="1106805" cy="198120"/>
            <a:chOff x="5589523" y="2560827"/>
            <a:chExt cx="1106805" cy="198120"/>
          </a:xfrm>
        </p:grpSpPr>
        <p:pic>
          <p:nvPicPr>
            <p:cNvPr id="25" name="object 2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589523" y="2560827"/>
              <a:ext cx="198120" cy="19812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38409" y="2593430"/>
              <a:ext cx="97918" cy="9797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494779" y="2560827"/>
              <a:ext cx="201168" cy="198120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546580" y="2593430"/>
              <a:ext cx="97918" cy="97979"/>
            </a:xfrm>
            <a:prstGeom prst="rect">
              <a:avLst/>
            </a:prstGeom>
          </p:spPr>
        </p:pic>
      </p:grpSp>
      <p:sp>
        <p:nvSpPr>
          <p:cNvPr id="29" name="object 29"/>
          <p:cNvSpPr txBox="1"/>
          <p:nvPr/>
        </p:nvSpPr>
        <p:spPr>
          <a:xfrm>
            <a:off x="6454426" y="2264560"/>
            <a:ext cx="34988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80" dirty="0">
                <a:solidFill>
                  <a:srgbClr val="404040"/>
                </a:solidFill>
                <a:latin typeface="Trebuchet MS"/>
                <a:cs typeface="Trebuchet MS"/>
              </a:rPr>
              <a:t>1G73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376738" y="2782720"/>
            <a:ext cx="34988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80" dirty="0">
                <a:solidFill>
                  <a:srgbClr val="404040"/>
                </a:solidFill>
                <a:latin typeface="Trebuchet MS"/>
                <a:cs typeface="Trebuchet MS"/>
              </a:rPr>
              <a:t>1G76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7403083" y="2560827"/>
            <a:ext cx="201295" cy="198120"/>
            <a:chOff x="7403083" y="2560827"/>
            <a:chExt cx="201295" cy="198120"/>
          </a:xfrm>
        </p:grpSpPr>
        <p:pic>
          <p:nvPicPr>
            <p:cNvPr id="32" name="object 3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403083" y="2560827"/>
              <a:ext cx="201168" cy="198120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454752" y="2593430"/>
              <a:ext cx="97918" cy="97979"/>
            </a:xfrm>
            <a:prstGeom prst="rect">
              <a:avLst/>
            </a:prstGeom>
          </p:spPr>
        </p:pic>
      </p:grpSp>
      <p:sp>
        <p:nvSpPr>
          <p:cNvPr id="34" name="object 34"/>
          <p:cNvSpPr txBox="1"/>
          <p:nvPr/>
        </p:nvSpPr>
        <p:spPr>
          <a:xfrm>
            <a:off x="8235522" y="2264560"/>
            <a:ext cx="34988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80" dirty="0">
                <a:solidFill>
                  <a:srgbClr val="404040"/>
                </a:solidFill>
                <a:latin typeface="Trebuchet MS"/>
                <a:cs typeface="Trebuchet MS"/>
              </a:rPr>
              <a:t>1G84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1517096" y="1890440"/>
            <a:ext cx="6962140" cy="868680"/>
            <a:chOff x="1517096" y="1890440"/>
            <a:chExt cx="6962140" cy="868680"/>
          </a:xfrm>
        </p:grpSpPr>
        <p:pic>
          <p:nvPicPr>
            <p:cNvPr id="36" name="object 3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280908" y="2560827"/>
              <a:ext cx="198120" cy="19812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331717" y="2593430"/>
              <a:ext cx="97918" cy="97979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1517091" y="1890440"/>
              <a:ext cx="6697345" cy="622300"/>
            </a:xfrm>
            <a:custGeom>
              <a:avLst/>
              <a:gdLst/>
              <a:ahLst/>
              <a:cxnLst/>
              <a:rect l="l" t="t" r="r" b="b"/>
              <a:pathLst>
                <a:path w="6697345" h="622300">
                  <a:moveTo>
                    <a:pt x="1259217" y="7112"/>
                  </a:moveTo>
                  <a:lnTo>
                    <a:pt x="0" y="7112"/>
                  </a:lnTo>
                  <a:lnTo>
                    <a:pt x="0" y="621779"/>
                  </a:lnTo>
                  <a:lnTo>
                    <a:pt x="1259217" y="621779"/>
                  </a:lnTo>
                  <a:lnTo>
                    <a:pt x="1259217" y="7112"/>
                  </a:lnTo>
                  <a:close/>
                </a:path>
                <a:path w="6697345" h="622300">
                  <a:moveTo>
                    <a:pt x="3033496" y="914"/>
                  </a:moveTo>
                  <a:lnTo>
                    <a:pt x="1774278" y="914"/>
                  </a:lnTo>
                  <a:lnTo>
                    <a:pt x="1774278" y="615581"/>
                  </a:lnTo>
                  <a:lnTo>
                    <a:pt x="3033496" y="615581"/>
                  </a:lnTo>
                  <a:lnTo>
                    <a:pt x="3033496" y="914"/>
                  </a:lnTo>
                  <a:close/>
                </a:path>
                <a:path w="6697345" h="622300">
                  <a:moveTo>
                    <a:pt x="4865319" y="7112"/>
                  </a:moveTo>
                  <a:lnTo>
                    <a:pt x="3606114" y="7112"/>
                  </a:lnTo>
                  <a:lnTo>
                    <a:pt x="3606114" y="621779"/>
                  </a:lnTo>
                  <a:lnTo>
                    <a:pt x="4865319" y="621779"/>
                  </a:lnTo>
                  <a:lnTo>
                    <a:pt x="4865319" y="7112"/>
                  </a:lnTo>
                  <a:close/>
                </a:path>
                <a:path w="6697345" h="622300">
                  <a:moveTo>
                    <a:pt x="6697142" y="0"/>
                  </a:moveTo>
                  <a:lnTo>
                    <a:pt x="5437937" y="0"/>
                  </a:lnTo>
                  <a:lnTo>
                    <a:pt x="5437937" y="614667"/>
                  </a:lnTo>
                  <a:lnTo>
                    <a:pt x="6697142" y="614667"/>
                  </a:lnTo>
                  <a:lnTo>
                    <a:pt x="6697142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/>
          <p:nvPr/>
        </p:nvSpPr>
        <p:spPr>
          <a:xfrm>
            <a:off x="720934" y="4647973"/>
            <a:ext cx="9039225" cy="361315"/>
          </a:xfrm>
          <a:custGeom>
            <a:avLst/>
            <a:gdLst/>
            <a:ahLst/>
            <a:cxnLst/>
            <a:rect l="l" t="t" r="r" b="b"/>
            <a:pathLst>
              <a:path w="9039225" h="361314">
                <a:moveTo>
                  <a:pt x="8858489" y="0"/>
                </a:moveTo>
                <a:lnTo>
                  <a:pt x="8858489" y="90181"/>
                </a:lnTo>
                <a:lnTo>
                  <a:pt x="0" y="90181"/>
                </a:lnTo>
                <a:lnTo>
                  <a:pt x="90120" y="180362"/>
                </a:lnTo>
                <a:lnTo>
                  <a:pt x="0" y="270544"/>
                </a:lnTo>
                <a:lnTo>
                  <a:pt x="8858489" y="270544"/>
                </a:lnTo>
                <a:lnTo>
                  <a:pt x="8858489" y="360725"/>
                </a:lnTo>
                <a:lnTo>
                  <a:pt x="9038730" y="180362"/>
                </a:lnTo>
                <a:lnTo>
                  <a:pt x="8858489" y="0"/>
                </a:lnTo>
                <a:close/>
              </a:path>
            </a:pathLst>
          </a:custGeom>
          <a:solidFill>
            <a:srgbClr val="0B76A0">
              <a:alpha val="348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1103927" y="4440832"/>
            <a:ext cx="34988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80" dirty="0">
                <a:solidFill>
                  <a:srgbClr val="404040"/>
                </a:solidFill>
                <a:latin typeface="Trebuchet MS"/>
                <a:cs typeface="Trebuchet MS"/>
              </a:rPr>
              <a:t>1G88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1179067" y="4737099"/>
            <a:ext cx="198120" cy="198120"/>
            <a:chOff x="1179067" y="4737099"/>
            <a:chExt cx="198120" cy="198120"/>
          </a:xfrm>
        </p:grpSpPr>
        <p:pic>
          <p:nvPicPr>
            <p:cNvPr id="42" name="object 4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179067" y="4737099"/>
              <a:ext cx="198119" cy="198119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229590" y="4770062"/>
              <a:ext cx="98248" cy="98309"/>
            </a:xfrm>
            <a:prstGeom prst="rect">
              <a:avLst/>
            </a:prstGeom>
          </p:spPr>
        </p:pic>
      </p:grpSp>
      <p:sp>
        <p:nvSpPr>
          <p:cNvPr id="44" name="object 44"/>
          <p:cNvSpPr txBox="1"/>
          <p:nvPr/>
        </p:nvSpPr>
        <p:spPr>
          <a:xfrm>
            <a:off x="2273810" y="4958992"/>
            <a:ext cx="34988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5" dirty="0">
                <a:solidFill>
                  <a:srgbClr val="404040"/>
                </a:solidFill>
                <a:latin typeface="Trebuchet MS"/>
                <a:cs typeface="Trebuchet MS"/>
              </a:rPr>
              <a:t>1GG6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2352548" y="4740147"/>
            <a:ext cx="1765300" cy="192405"/>
            <a:chOff x="2352548" y="4740147"/>
            <a:chExt cx="1765300" cy="192405"/>
          </a:xfrm>
        </p:grpSpPr>
        <p:pic>
          <p:nvPicPr>
            <p:cNvPr id="46" name="object 4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352548" y="4740147"/>
              <a:ext cx="192024" cy="192024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403537" y="4774126"/>
              <a:ext cx="90119" cy="90181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925316" y="4740147"/>
              <a:ext cx="192024" cy="18897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976260" y="4772903"/>
              <a:ext cx="90120" cy="90181"/>
            </a:xfrm>
            <a:prstGeom prst="rect">
              <a:avLst/>
            </a:prstGeom>
          </p:spPr>
        </p:pic>
      </p:grpSp>
      <p:sp>
        <p:nvSpPr>
          <p:cNvPr id="50" name="object 50"/>
          <p:cNvSpPr txBox="1"/>
          <p:nvPr/>
        </p:nvSpPr>
        <p:spPr>
          <a:xfrm>
            <a:off x="3818722" y="4440832"/>
            <a:ext cx="34988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5" dirty="0">
                <a:solidFill>
                  <a:srgbClr val="404040"/>
                </a:solidFill>
                <a:latin typeface="Trebuchet MS"/>
                <a:cs typeface="Trebuchet MS"/>
              </a:rPr>
              <a:t>1GG8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5366688" y="4958992"/>
            <a:ext cx="34988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30" dirty="0">
                <a:solidFill>
                  <a:srgbClr val="404040"/>
                </a:solidFill>
                <a:latin typeface="Trebuchet MS"/>
                <a:cs typeface="Trebuchet MS"/>
              </a:rPr>
              <a:t>1GGG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5446267" y="4749291"/>
            <a:ext cx="1393190" cy="201295"/>
            <a:chOff x="5446267" y="4749291"/>
            <a:chExt cx="1393190" cy="201295"/>
          </a:xfrm>
        </p:grpSpPr>
        <p:pic>
          <p:nvPicPr>
            <p:cNvPr id="53" name="object 5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446267" y="4758435"/>
              <a:ext cx="188975" cy="192024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495072" y="4792569"/>
              <a:ext cx="90119" cy="90181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650227" y="4749291"/>
              <a:ext cx="188975" cy="192024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699109" y="4784041"/>
              <a:ext cx="90119" cy="90180"/>
            </a:xfrm>
            <a:prstGeom prst="rect">
              <a:avLst/>
            </a:prstGeom>
          </p:spPr>
        </p:pic>
      </p:grpSp>
      <p:sp>
        <p:nvSpPr>
          <p:cNvPr id="57" name="object 57"/>
          <p:cNvSpPr txBox="1"/>
          <p:nvPr/>
        </p:nvSpPr>
        <p:spPr>
          <a:xfrm>
            <a:off x="6574752" y="4440832"/>
            <a:ext cx="34988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5" dirty="0">
                <a:solidFill>
                  <a:srgbClr val="404040"/>
                </a:solidFill>
                <a:latin typeface="Trebuchet MS"/>
                <a:cs typeface="Trebuchet MS"/>
              </a:rPr>
              <a:t>2001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7801179" y="4943752"/>
            <a:ext cx="34988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5" dirty="0">
                <a:solidFill>
                  <a:srgbClr val="404040"/>
                </a:solidFill>
                <a:latin typeface="Trebuchet MS"/>
                <a:cs typeface="Trebuchet MS"/>
              </a:rPr>
              <a:t>2010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1800114" y="4034604"/>
            <a:ext cx="7432040" cy="913130"/>
            <a:chOff x="1800114" y="4034604"/>
            <a:chExt cx="7432040" cy="913130"/>
          </a:xfrm>
        </p:grpSpPr>
        <p:pic>
          <p:nvPicPr>
            <p:cNvPr id="60" name="object 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7878572" y="4758435"/>
              <a:ext cx="188975" cy="188975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927573" y="4791125"/>
              <a:ext cx="90120" cy="90180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9042908" y="4755387"/>
              <a:ext cx="188975" cy="192024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092524" y="4790943"/>
              <a:ext cx="90119" cy="90181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1800110" y="4034606"/>
              <a:ext cx="6803390" cy="673100"/>
            </a:xfrm>
            <a:custGeom>
              <a:avLst/>
              <a:gdLst/>
              <a:ahLst/>
              <a:cxnLst/>
              <a:rect l="l" t="t" r="r" b="b"/>
              <a:pathLst>
                <a:path w="6803390" h="673100">
                  <a:moveTo>
                    <a:pt x="1259205" y="42900"/>
                  </a:moveTo>
                  <a:lnTo>
                    <a:pt x="0" y="42900"/>
                  </a:lnTo>
                  <a:lnTo>
                    <a:pt x="0" y="657567"/>
                  </a:lnTo>
                  <a:lnTo>
                    <a:pt x="1259205" y="657567"/>
                  </a:lnTo>
                  <a:lnTo>
                    <a:pt x="1259205" y="42900"/>
                  </a:lnTo>
                  <a:close/>
                </a:path>
                <a:path w="6803390" h="673100">
                  <a:moveTo>
                    <a:pt x="4329442" y="0"/>
                  </a:moveTo>
                  <a:lnTo>
                    <a:pt x="3070237" y="0"/>
                  </a:lnTo>
                  <a:lnTo>
                    <a:pt x="3070237" y="614667"/>
                  </a:lnTo>
                  <a:lnTo>
                    <a:pt x="4329442" y="614667"/>
                  </a:lnTo>
                  <a:lnTo>
                    <a:pt x="4329442" y="0"/>
                  </a:lnTo>
                  <a:close/>
                </a:path>
                <a:path w="6803390" h="673100">
                  <a:moveTo>
                    <a:pt x="6803060" y="58102"/>
                  </a:moveTo>
                  <a:lnTo>
                    <a:pt x="5543842" y="58102"/>
                  </a:lnTo>
                  <a:lnTo>
                    <a:pt x="5543842" y="672769"/>
                  </a:lnTo>
                  <a:lnTo>
                    <a:pt x="6803060" y="672769"/>
                  </a:lnTo>
                  <a:lnTo>
                    <a:pt x="6803060" y="58102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5" name="object 65"/>
          <p:cNvSpPr txBox="1"/>
          <p:nvPr/>
        </p:nvSpPr>
        <p:spPr>
          <a:xfrm>
            <a:off x="8980376" y="4440832"/>
            <a:ext cx="34988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5" dirty="0">
                <a:solidFill>
                  <a:srgbClr val="404040"/>
                </a:solidFill>
                <a:latin typeface="Trebuchet MS"/>
                <a:cs typeface="Trebuchet MS"/>
              </a:rPr>
              <a:t>2025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8508940" y="5056001"/>
            <a:ext cx="1259840" cy="614680"/>
          </a:xfrm>
          <a:custGeom>
            <a:avLst/>
            <a:gdLst/>
            <a:ahLst/>
            <a:cxnLst/>
            <a:rect l="l" t="t" r="r" b="b"/>
            <a:pathLst>
              <a:path w="1259840" h="614679">
                <a:moveTo>
                  <a:pt x="1259212" y="0"/>
                </a:moveTo>
                <a:lnTo>
                  <a:pt x="0" y="0"/>
                </a:lnTo>
                <a:lnTo>
                  <a:pt x="0" y="614666"/>
                </a:lnTo>
                <a:lnTo>
                  <a:pt x="1259212" y="614666"/>
                </a:lnTo>
                <a:lnTo>
                  <a:pt x="1259212" y="0"/>
                </a:lnTo>
                <a:close/>
              </a:path>
            </a:pathLst>
          </a:custGeom>
          <a:solidFill>
            <a:srgbClr val="F9F9F9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7" name="object 67"/>
          <p:cNvGrpSpPr/>
          <p:nvPr/>
        </p:nvGrpSpPr>
        <p:grpSpPr>
          <a:xfrm>
            <a:off x="2752060" y="5071246"/>
            <a:ext cx="2556510" cy="631825"/>
            <a:chOff x="2752060" y="5071246"/>
            <a:chExt cx="2556510" cy="631825"/>
          </a:xfrm>
        </p:grpSpPr>
        <p:sp>
          <p:nvSpPr>
            <p:cNvPr id="68" name="object 68"/>
            <p:cNvSpPr/>
            <p:nvPr/>
          </p:nvSpPr>
          <p:spPr>
            <a:xfrm>
              <a:off x="4041091" y="5079501"/>
              <a:ext cx="1259840" cy="614680"/>
            </a:xfrm>
            <a:custGeom>
              <a:avLst/>
              <a:gdLst/>
              <a:ahLst/>
              <a:cxnLst/>
              <a:rect l="l" t="t" r="r" b="b"/>
              <a:pathLst>
                <a:path w="1259839" h="614679">
                  <a:moveTo>
                    <a:pt x="1259212" y="0"/>
                  </a:moveTo>
                  <a:lnTo>
                    <a:pt x="0" y="0"/>
                  </a:lnTo>
                  <a:lnTo>
                    <a:pt x="0" y="614666"/>
                  </a:lnTo>
                  <a:lnTo>
                    <a:pt x="1259212" y="614666"/>
                  </a:lnTo>
                  <a:lnTo>
                    <a:pt x="1259212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041091" y="5079501"/>
              <a:ext cx="1259840" cy="614680"/>
            </a:xfrm>
            <a:custGeom>
              <a:avLst/>
              <a:gdLst/>
              <a:ahLst/>
              <a:cxnLst/>
              <a:rect l="l" t="t" r="r" b="b"/>
              <a:pathLst>
                <a:path w="1259839" h="614679">
                  <a:moveTo>
                    <a:pt x="0" y="0"/>
                  </a:moveTo>
                  <a:lnTo>
                    <a:pt x="1259212" y="0"/>
                  </a:lnTo>
                  <a:lnTo>
                    <a:pt x="1259212" y="614666"/>
                  </a:lnTo>
                  <a:lnTo>
                    <a:pt x="0" y="614666"/>
                  </a:lnTo>
                  <a:lnTo>
                    <a:pt x="0" y="0"/>
                  </a:lnTo>
                  <a:close/>
                </a:path>
              </a:pathLst>
            </a:custGeom>
            <a:ln w="16260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2760315" y="5079708"/>
              <a:ext cx="1259840" cy="614680"/>
            </a:xfrm>
            <a:custGeom>
              <a:avLst/>
              <a:gdLst/>
              <a:ahLst/>
              <a:cxnLst/>
              <a:rect l="l" t="t" r="r" b="b"/>
              <a:pathLst>
                <a:path w="1259839" h="614679">
                  <a:moveTo>
                    <a:pt x="1259212" y="0"/>
                  </a:moveTo>
                  <a:lnTo>
                    <a:pt x="0" y="0"/>
                  </a:lnTo>
                  <a:lnTo>
                    <a:pt x="0" y="614667"/>
                  </a:lnTo>
                  <a:lnTo>
                    <a:pt x="1259212" y="614667"/>
                  </a:lnTo>
                  <a:lnTo>
                    <a:pt x="1259212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2760315" y="5079708"/>
              <a:ext cx="1259840" cy="614680"/>
            </a:xfrm>
            <a:custGeom>
              <a:avLst/>
              <a:gdLst/>
              <a:ahLst/>
              <a:cxnLst/>
              <a:rect l="l" t="t" r="r" b="b"/>
              <a:pathLst>
                <a:path w="1259839" h="614679">
                  <a:moveTo>
                    <a:pt x="0" y="0"/>
                  </a:moveTo>
                  <a:lnTo>
                    <a:pt x="1259212" y="0"/>
                  </a:lnTo>
                  <a:lnTo>
                    <a:pt x="1259212" y="614666"/>
                  </a:lnTo>
                  <a:lnTo>
                    <a:pt x="0" y="614666"/>
                  </a:lnTo>
                  <a:lnTo>
                    <a:pt x="0" y="0"/>
                  </a:lnTo>
                  <a:close/>
                </a:path>
              </a:pathLst>
            </a:custGeom>
            <a:ln w="16260">
              <a:solidFill>
                <a:srgbClr val="404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2" name="object 72"/>
          <p:cNvSpPr/>
          <p:nvPr/>
        </p:nvSpPr>
        <p:spPr>
          <a:xfrm>
            <a:off x="6178078" y="5073108"/>
            <a:ext cx="1259840" cy="614680"/>
          </a:xfrm>
          <a:custGeom>
            <a:avLst/>
            <a:gdLst/>
            <a:ahLst/>
            <a:cxnLst/>
            <a:rect l="l" t="t" r="r" b="b"/>
            <a:pathLst>
              <a:path w="1259840" h="614679">
                <a:moveTo>
                  <a:pt x="1259212" y="0"/>
                </a:moveTo>
                <a:lnTo>
                  <a:pt x="0" y="0"/>
                </a:lnTo>
                <a:lnTo>
                  <a:pt x="0" y="614666"/>
                </a:lnTo>
                <a:lnTo>
                  <a:pt x="1259212" y="614666"/>
                </a:lnTo>
                <a:lnTo>
                  <a:pt x="1259212" y="0"/>
                </a:lnTo>
                <a:close/>
              </a:path>
            </a:pathLst>
          </a:custGeom>
          <a:solidFill>
            <a:srgbClr val="F9F9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607610" y="5082888"/>
            <a:ext cx="1259840" cy="614680"/>
          </a:xfrm>
          <a:custGeom>
            <a:avLst/>
            <a:gdLst/>
            <a:ahLst/>
            <a:cxnLst/>
            <a:rect l="l" t="t" r="r" b="b"/>
            <a:pathLst>
              <a:path w="1259839" h="614679">
                <a:moveTo>
                  <a:pt x="1259212" y="0"/>
                </a:moveTo>
                <a:lnTo>
                  <a:pt x="0" y="0"/>
                </a:lnTo>
                <a:lnTo>
                  <a:pt x="0" y="614667"/>
                </a:lnTo>
                <a:lnTo>
                  <a:pt x="1259212" y="614667"/>
                </a:lnTo>
                <a:lnTo>
                  <a:pt x="1259212" y="0"/>
                </a:lnTo>
                <a:close/>
              </a:path>
            </a:pathLst>
          </a:custGeom>
          <a:solidFill>
            <a:srgbClr val="F9F9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7895366" y="2928196"/>
            <a:ext cx="1259840" cy="614680"/>
          </a:xfrm>
          <a:custGeom>
            <a:avLst/>
            <a:gdLst/>
            <a:ahLst/>
            <a:cxnLst/>
            <a:rect l="l" t="t" r="r" b="b"/>
            <a:pathLst>
              <a:path w="1259840" h="614679">
                <a:moveTo>
                  <a:pt x="1259212" y="0"/>
                </a:moveTo>
                <a:lnTo>
                  <a:pt x="0" y="0"/>
                </a:lnTo>
                <a:lnTo>
                  <a:pt x="0" y="614666"/>
                </a:lnTo>
                <a:lnTo>
                  <a:pt x="1259212" y="614666"/>
                </a:lnTo>
                <a:lnTo>
                  <a:pt x="1259212" y="0"/>
                </a:lnTo>
                <a:close/>
              </a:path>
            </a:pathLst>
          </a:custGeom>
          <a:solidFill>
            <a:srgbClr val="F9F9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6064998" y="2928196"/>
            <a:ext cx="1259840" cy="614680"/>
          </a:xfrm>
          <a:custGeom>
            <a:avLst/>
            <a:gdLst/>
            <a:ahLst/>
            <a:cxnLst/>
            <a:rect l="l" t="t" r="r" b="b"/>
            <a:pathLst>
              <a:path w="1259840" h="614679">
                <a:moveTo>
                  <a:pt x="1259212" y="0"/>
                </a:moveTo>
                <a:lnTo>
                  <a:pt x="0" y="0"/>
                </a:lnTo>
                <a:lnTo>
                  <a:pt x="0" y="614666"/>
                </a:lnTo>
                <a:lnTo>
                  <a:pt x="1259212" y="614666"/>
                </a:lnTo>
                <a:lnTo>
                  <a:pt x="1259212" y="0"/>
                </a:lnTo>
                <a:close/>
              </a:path>
            </a:pathLst>
          </a:custGeom>
          <a:solidFill>
            <a:srgbClr val="F9F9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4242428" y="2928196"/>
            <a:ext cx="1259840" cy="614680"/>
          </a:xfrm>
          <a:custGeom>
            <a:avLst/>
            <a:gdLst/>
            <a:ahLst/>
            <a:cxnLst/>
            <a:rect l="l" t="t" r="r" b="b"/>
            <a:pathLst>
              <a:path w="1259839" h="614679">
                <a:moveTo>
                  <a:pt x="1259212" y="0"/>
                </a:moveTo>
                <a:lnTo>
                  <a:pt x="0" y="0"/>
                </a:lnTo>
                <a:lnTo>
                  <a:pt x="0" y="614666"/>
                </a:lnTo>
                <a:lnTo>
                  <a:pt x="1259212" y="614666"/>
                </a:lnTo>
                <a:lnTo>
                  <a:pt x="1259212" y="0"/>
                </a:lnTo>
                <a:close/>
              </a:path>
            </a:pathLst>
          </a:custGeom>
          <a:solidFill>
            <a:srgbClr val="F9F9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2334941" y="2921606"/>
            <a:ext cx="1259840" cy="614680"/>
          </a:xfrm>
          <a:custGeom>
            <a:avLst/>
            <a:gdLst/>
            <a:ahLst/>
            <a:cxnLst/>
            <a:rect l="l" t="t" r="r" b="b"/>
            <a:pathLst>
              <a:path w="1259839" h="614679">
                <a:moveTo>
                  <a:pt x="1259212" y="0"/>
                </a:moveTo>
                <a:lnTo>
                  <a:pt x="0" y="0"/>
                </a:lnTo>
                <a:lnTo>
                  <a:pt x="0" y="614666"/>
                </a:lnTo>
                <a:lnTo>
                  <a:pt x="1259212" y="614666"/>
                </a:lnTo>
                <a:lnTo>
                  <a:pt x="1259212" y="0"/>
                </a:lnTo>
                <a:close/>
              </a:path>
            </a:pathLst>
          </a:custGeom>
          <a:solidFill>
            <a:srgbClr val="F9F9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571943" y="2921606"/>
            <a:ext cx="1259840" cy="614680"/>
          </a:xfrm>
          <a:custGeom>
            <a:avLst/>
            <a:gdLst/>
            <a:ahLst/>
            <a:cxnLst/>
            <a:rect l="l" t="t" r="r" b="b"/>
            <a:pathLst>
              <a:path w="1259839" h="614679">
                <a:moveTo>
                  <a:pt x="1259212" y="0"/>
                </a:moveTo>
                <a:lnTo>
                  <a:pt x="0" y="0"/>
                </a:lnTo>
                <a:lnTo>
                  <a:pt x="0" y="614666"/>
                </a:lnTo>
                <a:lnTo>
                  <a:pt x="1259212" y="614666"/>
                </a:lnTo>
                <a:lnTo>
                  <a:pt x="1259212" y="0"/>
                </a:lnTo>
                <a:close/>
              </a:path>
            </a:pathLst>
          </a:custGeom>
          <a:solidFill>
            <a:srgbClr val="F9F9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139700" y="6642282"/>
            <a:ext cx="10401300" cy="63500"/>
          </a:xfrm>
          <a:custGeom>
            <a:avLst/>
            <a:gdLst/>
            <a:ahLst/>
            <a:cxnLst/>
            <a:rect l="l" t="t" r="r" b="b"/>
            <a:pathLst>
              <a:path w="10401300" h="63500">
                <a:moveTo>
                  <a:pt x="0" y="63317"/>
                </a:moveTo>
                <a:lnTo>
                  <a:pt x="0" y="0"/>
                </a:lnTo>
                <a:lnTo>
                  <a:pt x="10401300" y="0"/>
                </a:lnTo>
                <a:lnTo>
                  <a:pt x="10401300" y="63317"/>
                </a:lnTo>
                <a:lnTo>
                  <a:pt x="0" y="63317"/>
                </a:lnTo>
                <a:close/>
              </a:path>
            </a:pathLst>
          </a:custGeom>
          <a:solidFill>
            <a:srgbClr val="33CCC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0" name="object 80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139700" y="1667717"/>
            <a:ext cx="9385547" cy="39030"/>
          </a:xfrm>
          <a:prstGeom prst="rect">
            <a:avLst/>
          </a:prstGeom>
        </p:spPr>
      </p:pic>
      <p:sp>
        <p:nvSpPr>
          <p:cNvPr id="81" name="object 8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0" dirty="0"/>
              <a:t>Evolución</a:t>
            </a:r>
            <a:r>
              <a:rPr spc="-170" dirty="0"/>
              <a:t> </a:t>
            </a:r>
            <a:r>
              <a:rPr spc="-30" dirty="0"/>
              <a:t>de</a:t>
            </a:r>
            <a:r>
              <a:rPr spc="-165" dirty="0"/>
              <a:t> </a:t>
            </a:r>
            <a:r>
              <a:rPr dirty="0"/>
              <a:t>la</a:t>
            </a:r>
            <a:r>
              <a:rPr spc="-165" dirty="0"/>
              <a:t> </a:t>
            </a:r>
            <a:r>
              <a:rPr spc="-50" dirty="0"/>
              <a:t>inversión</a:t>
            </a:r>
            <a:r>
              <a:rPr spc="-165" dirty="0"/>
              <a:t> </a:t>
            </a:r>
            <a:r>
              <a:rPr spc="-10" dirty="0"/>
              <a:t>estatal</a:t>
            </a:r>
            <a:r>
              <a:rPr spc="-160" dirty="0"/>
              <a:t> </a:t>
            </a:r>
            <a:r>
              <a:rPr spc="-50" dirty="0"/>
              <a:t>en</a:t>
            </a:r>
            <a:r>
              <a:rPr spc="-165" dirty="0"/>
              <a:t> </a:t>
            </a:r>
            <a:r>
              <a:rPr spc="-30" dirty="0"/>
              <a:t>centrales</a:t>
            </a:r>
            <a:r>
              <a:rPr spc="-160" dirty="0"/>
              <a:t> </a:t>
            </a:r>
            <a:r>
              <a:rPr spc="-30" dirty="0"/>
              <a:t>de</a:t>
            </a:r>
            <a:r>
              <a:rPr spc="-165" dirty="0"/>
              <a:t> </a:t>
            </a:r>
            <a:r>
              <a:rPr spc="-45" dirty="0"/>
              <a:t>generación</a:t>
            </a:r>
            <a:r>
              <a:rPr spc="-165" dirty="0"/>
              <a:t> </a:t>
            </a:r>
            <a:r>
              <a:rPr spc="-10" dirty="0"/>
              <a:t>eléctrica</a:t>
            </a:r>
          </a:p>
        </p:txBody>
      </p:sp>
      <p:pic>
        <p:nvPicPr>
          <p:cNvPr id="82" name="object 82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8981679" y="985611"/>
            <a:ext cx="1427213" cy="534864"/>
          </a:xfrm>
          <a:prstGeom prst="rect">
            <a:avLst/>
          </a:prstGeom>
        </p:spPr>
      </p:pic>
      <p:sp>
        <p:nvSpPr>
          <p:cNvPr id="83" name="object 83"/>
          <p:cNvSpPr txBox="1"/>
          <p:nvPr/>
        </p:nvSpPr>
        <p:spPr>
          <a:xfrm>
            <a:off x="571943" y="2921606"/>
            <a:ext cx="1259840" cy="614680"/>
          </a:xfrm>
          <a:prstGeom prst="rect">
            <a:avLst/>
          </a:prstGeom>
          <a:ln w="16260">
            <a:solidFill>
              <a:srgbClr val="404040"/>
            </a:solidFill>
          </a:ln>
        </p:spPr>
        <p:txBody>
          <a:bodyPr vert="horz" wrap="square" lIns="0" tIns="73660" rIns="0" bIns="0" rtlCol="0">
            <a:spAutoFit/>
          </a:bodyPr>
          <a:lstStyle/>
          <a:p>
            <a:pPr marL="16510" algn="ctr">
              <a:lnSpc>
                <a:spcPct val="100000"/>
              </a:lnSpc>
              <a:spcBef>
                <a:spcPts val="580"/>
              </a:spcBef>
            </a:pP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C.H</a:t>
            </a:r>
            <a:r>
              <a:rPr sz="900" b="1" spc="75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Charcani</a:t>
            </a:r>
            <a:r>
              <a:rPr sz="900" b="1" spc="60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spc="-25" dirty="0">
                <a:solidFill>
                  <a:srgbClr val="15AFAB"/>
                </a:solidFill>
                <a:latin typeface="Trebuchet MS"/>
                <a:cs typeface="Trebuchet MS"/>
              </a:rPr>
              <a:t>II</a:t>
            </a:r>
            <a:endParaRPr sz="900">
              <a:latin typeface="Trebuchet MS"/>
              <a:cs typeface="Trebuchet MS"/>
            </a:endParaRPr>
          </a:p>
          <a:p>
            <a:pPr marL="14604" algn="ctr">
              <a:lnSpc>
                <a:spcPct val="100000"/>
              </a:lnSpc>
            </a:pPr>
            <a:r>
              <a:rPr sz="900" spc="-10" dirty="0">
                <a:latin typeface="Trebuchet MS"/>
                <a:cs typeface="Trebuchet MS"/>
              </a:rPr>
              <a:t>(1MW)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1517096" y="1897547"/>
            <a:ext cx="1259840" cy="614680"/>
          </a:xfrm>
          <a:prstGeom prst="rect">
            <a:avLst/>
          </a:prstGeom>
          <a:ln w="16260">
            <a:solidFill>
              <a:srgbClr val="404040"/>
            </a:solidFill>
          </a:ln>
        </p:spPr>
        <p:txBody>
          <a:bodyPr vert="horz" wrap="square" lIns="0" tIns="85725" rIns="0" bIns="0" rtlCol="0">
            <a:spAutoFit/>
          </a:bodyPr>
          <a:lstStyle/>
          <a:p>
            <a:pPr marR="48895" algn="ctr">
              <a:lnSpc>
                <a:spcPct val="100000"/>
              </a:lnSpc>
              <a:spcBef>
                <a:spcPts val="675"/>
              </a:spcBef>
            </a:pP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C.H</a:t>
            </a:r>
            <a:r>
              <a:rPr sz="900" b="1" spc="75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Charcani</a:t>
            </a:r>
            <a:r>
              <a:rPr sz="900" b="1" spc="60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spc="-25" dirty="0">
                <a:solidFill>
                  <a:srgbClr val="15AFAB"/>
                </a:solidFill>
                <a:latin typeface="Trebuchet MS"/>
                <a:cs typeface="Trebuchet MS"/>
              </a:rPr>
              <a:t>III</a:t>
            </a:r>
            <a:endParaRPr sz="900">
              <a:latin typeface="Trebuchet MS"/>
              <a:cs typeface="Trebuchet MS"/>
            </a:endParaRPr>
          </a:p>
          <a:p>
            <a:pPr marR="50165" algn="ctr">
              <a:lnSpc>
                <a:spcPct val="100000"/>
              </a:lnSpc>
              <a:spcBef>
                <a:spcPts val="20"/>
              </a:spcBef>
            </a:pPr>
            <a:r>
              <a:rPr sz="900" spc="-10" dirty="0">
                <a:latin typeface="Trebuchet MS"/>
                <a:cs typeface="Trebuchet MS"/>
              </a:rPr>
              <a:t>(5MW)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2334941" y="2921606"/>
            <a:ext cx="1259840" cy="614680"/>
          </a:xfrm>
          <a:prstGeom prst="rect">
            <a:avLst/>
          </a:prstGeom>
          <a:ln w="16260">
            <a:solidFill>
              <a:srgbClr val="404040"/>
            </a:solidFill>
          </a:ln>
        </p:spPr>
        <p:txBody>
          <a:bodyPr vert="horz" wrap="square" lIns="0" tIns="73660" rIns="0" bIns="0" rtlCol="0">
            <a:spAutoFit/>
          </a:bodyPr>
          <a:lstStyle/>
          <a:p>
            <a:pPr marL="154305">
              <a:lnSpc>
                <a:spcPct val="100000"/>
              </a:lnSpc>
              <a:spcBef>
                <a:spcPts val="580"/>
              </a:spcBef>
            </a:pPr>
            <a:r>
              <a:rPr sz="900" b="1" spc="-20" dirty="0">
                <a:solidFill>
                  <a:srgbClr val="15AFAB"/>
                </a:solidFill>
                <a:latin typeface="Trebuchet MS"/>
                <a:cs typeface="Trebuchet MS"/>
              </a:rPr>
              <a:t>C.T</a:t>
            </a:r>
            <a:r>
              <a:rPr sz="900" b="1" spc="-5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Chilina</a:t>
            </a:r>
            <a:r>
              <a:rPr sz="900" b="1" spc="10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spc="-10" dirty="0">
                <a:solidFill>
                  <a:srgbClr val="15AFAB"/>
                </a:solidFill>
                <a:latin typeface="Trebuchet MS"/>
                <a:cs typeface="Trebuchet MS"/>
              </a:rPr>
              <a:t>Diésel</a:t>
            </a:r>
            <a:endParaRPr sz="900">
              <a:latin typeface="Trebuchet MS"/>
              <a:cs typeface="Trebuchet MS"/>
            </a:endParaRPr>
          </a:p>
          <a:p>
            <a:pPr marL="9525" algn="ctr">
              <a:lnSpc>
                <a:spcPct val="100000"/>
              </a:lnSpc>
            </a:pPr>
            <a:r>
              <a:rPr sz="900" spc="-10" dirty="0">
                <a:latin typeface="Trebuchet MS"/>
                <a:cs typeface="Trebuchet MS"/>
              </a:rPr>
              <a:t>(28MW)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3291381" y="1891351"/>
            <a:ext cx="1259840" cy="614680"/>
          </a:xfrm>
          <a:prstGeom prst="rect">
            <a:avLst/>
          </a:prstGeom>
          <a:ln w="16260">
            <a:solidFill>
              <a:srgbClr val="404040"/>
            </a:solidFill>
          </a:ln>
        </p:spPr>
        <p:txBody>
          <a:bodyPr vert="horz" wrap="square" lIns="0" tIns="88900" rIns="0" bIns="0" rtlCol="0">
            <a:spAutoFit/>
          </a:bodyPr>
          <a:lstStyle/>
          <a:p>
            <a:pPr marR="13335" algn="ctr">
              <a:lnSpc>
                <a:spcPct val="100000"/>
              </a:lnSpc>
              <a:spcBef>
                <a:spcPts val="700"/>
              </a:spcBef>
            </a:pP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C.H</a:t>
            </a:r>
            <a:r>
              <a:rPr sz="900" b="1" spc="75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Charcani</a:t>
            </a:r>
            <a:r>
              <a:rPr sz="900" b="1" spc="60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spc="-25" dirty="0">
                <a:solidFill>
                  <a:srgbClr val="15AFAB"/>
                </a:solidFill>
                <a:latin typeface="Trebuchet MS"/>
                <a:cs typeface="Trebuchet MS"/>
              </a:rPr>
              <a:t>IV</a:t>
            </a:r>
            <a:endParaRPr sz="900">
              <a:latin typeface="Trebuchet MS"/>
              <a:cs typeface="Trebuchet MS"/>
            </a:endParaRPr>
          </a:p>
          <a:p>
            <a:pPr marR="14604" algn="ctr">
              <a:lnSpc>
                <a:spcPct val="100000"/>
              </a:lnSpc>
              <a:spcBef>
                <a:spcPts val="20"/>
              </a:spcBef>
            </a:pPr>
            <a:r>
              <a:rPr sz="900" spc="-10" dirty="0">
                <a:latin typeface="Trebuchet MS"/>
                <a:cs typeface="Trebuchet MS"/>
              </a:rPr>
              <a:t>(14</a:t>
            </a:r>
            <a:r>
              <a:rPr sz="900" spc="-6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MW)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4242428" y="2928196"/>
            <a:ext cx="1259840" cy="614680"/>
          </a:xfrm>
          <a:prstGeom prst="rect">
            <a:avLst/>
          </a:prstGeom>
          <a:ln w="16260">
            <a:solidFill>
              <a:srgbClr val="404040"/>
            </a:solidFill>
          </a:ln>
        </p:spPr>
        <p:txBody>
          <a:bodyPr vert="horz" wrap="square" lIns="0" tIns="73025" rIns="0" bIns="0" rtlCol="0">
            <a:spAutoFit/>
          </a:bodyPr>
          <a:lstStyle/>
          <a:p>
            <a:pPr marR="49530" algn="ctr">
              <a:lnSpc>
                <a:spcPct val="100000"/>
              </a:lnSpc>
              <a:spcBef>
                <a:spcPts val="575"/>
              </a:spcBef>
            </a:pP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C.H</a:t>
            </a:r>
            <a:r>
              <a:rPr sz="900" b="1" spc="-15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Aricota</a:t>
            </a:r>
            <a:r>
              <a:rPr sz="900" b="1" spc="-10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spc="-25" dirty="0">
                <a:solidFill>
                  <a:srgbClr val="15AFAB"/>
                </a:solidFill>
                <a:latin typeface="Trebuchet MS"/>
                <a:cs typeface="Trebuchet MS"/>
              </a:rPr>
              <a:t>II</a:t>
            </a:r>
            <a:endParaRPr sz="900">
              <a:latin typeface="Trebuchet MS"/>
              <a:cs typeface="Trebuchet MS"/>
            </a:endParaRPr>
          </a:p>
          <a:p>
            <a:pPr marR="50800" algn="ctr">
              <a:lnSpc>
                <a:spcPct val="100000"/>
              </a:lnSpc>
            </a:pPr>
            <a:r>
              <a:rPr sz="900" spc="-10" dirty="0">
                <a:latin typeface="Trebuchet MS"/>
                <a:cs typeface="Trebuchet MS"/>
              </a:rPr>
              <a:t>(12MW)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5123205" y="1897547"/>
            <a:ext cx="1259840" cy="614680"/>
          </a:xfrm>
          <a:prstGeom prst="rect">
            <a:avLst/>
          </a:prstGeom>
          <a:ln w="16260">
            <a:solidFill>
              <a:srgbClr val="404040"/>
            </a:solidFill>
          </a:ln>
        </p:spPr>
        <p:txBody>
          <a:bodyPr vert="horz" wrap="square" lIns="0" tIns="94615" rIns="0" bIns="0" rtlCol="0">
            <a:spAutoFit/>
          </a:bodyPr>
          <a:lstStyle/>
          <a:p>
            <a:pPr marR="31115" algn="ctr">
              <a:lnSpc>
                <a:spcPct val="100000"/>
              </a:lnSpc>
              <a:spcBef>
                <a:spcPts val="745"/>
              </a:spcBef>
            </a:pP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C.H</a:t>
            </a:r>
            <a:r>
              <a:rPr sz="900" b="1" spc="-15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Aricota</a:t>
            </a:r>
            <a:r>
              <a:rPr sz="900" b="1" spc="-10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spc="-50" dirty="0">
                <a:solidFill>
                  <a:srgbClr val="15AFAB"/>
                </a:solidFill>
                <a:latin typeface="Trebuchet MS"/>
                <a:cs typeface="Trebuchet MS"/>
              </a:rPr>
              <a:t>I</a:t>
            </a:r>
            <a:endParaRPr sz="900">
              <a:latin typeface="Trebuchet MS"/>
              <a:cs typeface="Trebuchet MS"/>
            </a:endParaRPr>
          </a:p>
          <a:p>
            <a:pPr marR="31115" algn="ctr">
              <a:lnSpc>
                <a:spcPct val="100000"/>
              </a:lnSpc>
              <a:spcBef>
                <a:spcPts val="25"/>
              </a:spcBef>
            </a:pPr>
            <a:r>
              <a:rPr sz="900" spc="-10" dirty="0">
                <a:latin typeface="Trebuchet MS"/>
                <a:cs typeface="Trebuchet MS"/>
              </a:rPr>
              <a:t>(24</a:t>
            </a:r>
            <a:r>
              <a:rPr sz="900" spc="-6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MW)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6064998" y="2928196"/>
            <a:ext cx="1259840" cy="614680"/>
          </a:xfrm>
          <a:prstGeom prst="rect">
            <a:avLst/>
          </a:prstGeom>
          <a:ln w="16260">
            <a:solidFill>
              <a:srgbClr val="404040"/>
            </a:solidFill>
          </a:ln>
        </p:spPr>
        <p:txBody>
          <a:bodyPr vert="horz" wrap="square" lIns="0" tIns="63500" rIns="0" bIns="0" rtlCol="0">
            <a:spAutoFit/>
          </a:bodyPr>
          <a:lstStyle/>
          <a:p>
            <a:pPr marR="27305" algn="ctr">
              <a:lnSpc>
                <a:spcPct val="100000"/>
              </a:lnSpc>
              <a:spcBef>
                <a:spcPts val="500"/>
              </a:spcBef>
            </a:pP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C.H</a:t>
            </a:r>
            <a:r>
              <a:rPr sz="900" b="1" spc="40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spc="-10" dirty="0">
                <a:solidFill>
                  <a:srgbClr val="15AFAB"/>
                </a:solidFill>
                <a:latin typeface="Trebuchet MS"/>
                <a:cs typeface="Trebuchet MS"/>
              </a:rPr>
              <a:t>Mantaro</a:t>
            </a:r>
            <a:endParaRPr sz="900">
              <a:latin typeface="Trebuchet MS"/>
              <a:cs typeface="Trebuchet MS"/>
            </a:endParaRPr>
          </a:p>
          <a:p>
            <a:pPr marR="26670" algn="ctr">
              <a:lnSpc>
                <a:spcPct val="100000"/>
              </a:lnSpc>
              <a:spcBef>
                <a:spcPts val="25"/>
              </a:spcBef>
            </a:pPr>
            <a:r>
              <a:rPr sz="900" dirty="0">
                <a:latin typeface="Trebuchet MS"/>
                <a:cs typeface="Trebuchet MS"/>
              </a:rPr>
              <a:t>(798</a:t>
            </a:r>
            <a:r>
              <a:rPr sz="900" spc="-6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MW)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6955028" y="1890440"/>
            <a:ext cx="1259840" cy="614680"/>
          </a:xfrm>
          <a:prstGeom prst="rect">
            <a:avLst/>
          </a:prstGeom>
          <a:ln w="16260">
            <a:solidFill>
              <a:srgbClr val="404040"/>
            </a:solidFill>
          </a:ln>
        </p:spPr>
        <p:txBody>
          <a:bodyPr vert="horz" wrap="square" lIns="0" tIns="89535" rIns="0" bIns="0" rtlCol="0">
            <a:spAutoFit/>
          </a:bodyPr>
          <a:lstStyle/>
          <a:p>
            <a:pPr marL="31115" algn="ctr">
              <a:lnSpc>
                <a:spcPct val="100000"/>
              </a:lnSpc>
              <a:spcBef>
                <a:spcPts val="705"/>
              </a:spcBef>
            </a:pP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C.H</a:t>
            </a:r>
            <a:r>
              <a:rPr sz="900" b="1" spc="75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Charcani</a:t>
            </a:r>
            <a:r>
              <a:rPr sz="900" b="1" spc="60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spc="-25" dirty="0">
                <a:solidFill>
                  <a:srgbClr val="15AFAB"/>
                </a:solidFill>
                <a:latin typeface="Trebuchet MS"/>
                <a:cs typeface="Trebuchet MS"/>
              </a:rPr>
              <a:t>VI</a:t>
            </a:r>
            <a:endParaRPr sz="900">
              <a:latin typeface="Trebuchet MS"/>
              <a:cs typeface="Trebuchet MS"/>
            </a:endParaRPr>
          </a:p>
          <a:p>
            <a:pPr marL="28575" algn="ctr">
              <a:lnSpc>
                <a:spcPct val="100000"/>
              </a:lnSpc>
              <a:spcBef>
                <a:spcPts val="25"/>
              </a:spcBef>
            </a:pPr>
            <a:r>
              <a:rPr sz="900" spc="-30" dirty="0">
                <a:latin typeface="Trebuchet MS"/>
                <a:cs typeface="Trebuchet MS"/>
              </a:rPr>
              <a:t>(9</a:t>
            </a:r>
            <a:r>
              <a:rPr sz="900" spc="-5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MW)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7895366" y="2928196"/>
            <a:ext cx="1259840" cy="614680"/>
          </a:xfrm>
          <a:prstGeom prst="rect">
            <a:avLst/>
          </a:prstGeom>
          <a:ln w="16260">
            <a:solidFill>
              <a:srgbClr val="404040"/>
            </a:solidFill>
          </a:ln>
        </p:spPr>
        <p:txBody>
          <a:bodyPr vert="horz" wrap="square" lIns="0" tIns="6096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80"/>
              </a:spcBef>
            </a:pP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C.H</a:t>
            </a:r>
            <a:r>
              <a:rPr sz="900" b="1" spc="40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spc="-10" dirty="0">
                <a:solidFill>
                  <a:srgbClr val="15AFAB"/>
                </a:solidFill>
                <a:latin typeface="Trebuchet MS"/>
                <a:cs typeface="Trebuchet MS"/>
              </a:rPr>
              <a:t>Restitución</a:t>
            </a:r>
            <a:endParaRPr sz="9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20"/>
              </a:spcBef>
            </a:pPr>
            <a:r>
              <a:rPr sz="900" dirty="0">
                <a:latin typeface="Trebuchet MS"/>
                <a:cs typeface="Trebuchet MS"/>
              </a:rPr>
              <a:t>(210</a:t>
            </a:r>
            <a:r>
              <a:rPr sz="900" spc="-6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MW)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607610" y="5082888"/>
            <a:ext cx="1259840" cy="614680"/>
          </a:xfrm>
          <a:prstGeom prst="rect">
            <a:avLst/>
          </a:prstGeom>
          <a:ln w="16260">
            <a:solidFill>
              <a:srgbClr val="404040"/>
            </a:solidFill>
          </a:ln>
        </p:spPr>
        <p:txBody>
          <a:bodyPr vert="horz" wrap="square" lIns="0" tIns="33655" rIns="0" bIns="0" rtlCol="0">
            <a:spAutoFit/>
          </a:bodyPr>
          <a:lstStyle/>
          <a:p>
            <a:pPr marL="190500">
              <a:lnSpc>
                <a:spcPct val="100000"/>
              </a:lnSpc>
              <a:spcBef>
                <a:spcPts val="265"/>
              </a:spcBef>
            </a:pP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C.H</a:t>
            </a:r>
            <a:r>
              <a:rPr sz="900" b="1" spc="75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Charcani</a:t>
            </a:r>
            <a:r>
              <a:rPr sz="900" b="1" spc="60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spc="-50" dirty="0">
                <a:solidFill>
                  <a:srgbClr val="15AFAB"/>
                </a:solidFill>
                <a:latin typeface="Trebuchet MS"/>
                <a:cs typeface="Trebuchet MS"/>
              </a:rPr>
              <a:t>V</a:t>
            </a:r>
            <a:endParaRPr sz="900">
              <a:latin typeface="Trebuchet MS"/>
              <a:cs typeface="Trebuchet MS"/>
            </a:endParaRPr>
          </a:p>
          <a:p>
            <a:pPr marL="358140">
              <a:lnSpc>
                <a:spcPct val="100000"/>
              </a:lnSpc>
              <a:spcBef>
                <a:spcPts val="25"/>
              </a:spcBef>
            </a:pPr>
            <a:r>
              <a:rPr sz="900" dirty="0">
                <a:latin typeface="Trebuchet MS"/>
                <a:cs typeface="Trebuchet MS"/>
              </a:rPr>
              <a:t>(145</a:t>
            </a:r>
            <a:r>
              <a:rPr sz="900" spc="-6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MW)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2743046" y="5128181"/>
            <a:ext cx="1304925" cy="3028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C.H</a:t>
            </a:r>
            <a:r>
              <a:rPr sz="900" b="1" spc="75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Charcani</a:t>
            </a:r>
            <a:r>
              <a:rPr sz="900" b="1" spc="60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spc="-20" dirty="0">
                <a:solidFill>
                  <a:srgbClr val="15AFAB"/>
                </a:solidFill>
                <a:latin typeface="Trebuchet MS"/>
                <a:cs typeface="Trebuchet MS"/>
              </a:rPr>
              <a:t>I</a:t>
            </a:r>
            <a:r>
              <a:rPr sz="900" b="1" spc="-30" baseline="27777" dirty="0">
                <a:solidFill>
                  <a:srgbClr val="15AFAB"/>
                </a:solidFill>
                <a:latin typeface="Trebuchet MS"/>
                <a:cs typeface="Trebuchet MS"/>
              </a:rPr>
              <a:t>(1)</a:t>
            </a:r>
            <a:endParaRPr sz="900" baseline="27777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900" spc="-30" dirty="0">
                <a:latin typeface="Trebuchet MS"/>
                <a:cs typeface="Trebuchet MS"/>
              </a:rPr>
              <a:t>(1.8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MW)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4870352" y="4034604"/>
            <a:ext cx="1259840" cy="614680"/>
          </a:xfrm>
          <a:prstGeom prst="rect">
            <a:avLst/>
          </a:prstGeom>
          <a:ln w="16260">
            <a:solidFill>
              <a:srgbClr val="404040"/>
            </a:solidFill>
          </a:ln>
        </p:spPr>
        <p:txBody>
          <a:bodyPr vert="horz" wrap="square" lIns="0" tIns="27305" rIns="0" bIns="0" rtlCol="0">
            <a:spAutoFit/>
          </a:bodyPr>
          <a:lstStyle/>
          <a:p>
            <a:pPr marL="173990">
              <a:lnSpc>
                <a:spcPct val="100000"/>
              </a:lnSpc>
              <a:spcBef>
                <a:spcPts val="215"/>
              </a:spcBef>
            </a:pP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C.H</a:t>
            </a:r>
            <a:r>
              <a:rPr sz="900" b="1" spc="70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San</a:t>
            </a:r>
            <a:r>
              <a:rPr sz="900" b="1" spc="65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Gabán</a:t>
            </a:r>
            <a:r>
              <a:rPr sz="900" b="1" spc="65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spc="-25" dirty="0">
                <a:solidFill>
                  <a:srgbClr val="15AFAB"/>
                </a:solidFill>
                <a:latin typeface="Trebuchet MS"/>
                <a:cs typeface="Trebuchet MS"/>
              </a:rPr>
              <a:t>II</a:t>
            </a:r>
            <a:endParaRPr sz="900">
              <a:latin typeface="Trebuchet MS"/>
              <a:cs typeface="Trebuchet MS"/>
            </a:endParaRPr>
          </a:p>
          <a:p>
            <a:pPr marL="387350">
              <a:lnSpc>
                <a:spcPct val="100000"/>
              </a:lnSpc>
              <a:spcBef>
                <a:spcPts val="25"/>
              </a:spcBef>
            </a:pPr>
            <a:r>
              <a:rPr sz="900" dirty="0">
                <a:latin typeface="Trebuchet MS"/>
                <a:cs typeface="Trebuchet MS"/>
              </a:rPr>
              <a:t>(110</a:t>
            </a:r>
            <a:r>
              <a:rPr sz="900" spc="-6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MW)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6178078" y="5073108"/>
            <a:ext cx="1259840" cy="614680"/>
          </a:xfrm>
          <a:prstGeom prst="rect">
            <a:avLst/>
          </a:prstGeom>
          <a:ln w="16260">
            <a:solidFill>
              <a:srgbClr val="404040"/>
            </a:solidFill>
          </a:ln>
        </p:spPr>
        <p:txBody>
          <a:bodyPr vert="horz" wrap="square" lIns="0" tIns="61594" rIns="0" bIns="0" rtlCol="0">
            <a:spAutoFit/>
          </a:bodyPr>
          <a:lstStyle/>
          <a:p>
            <a:pPr marL="99060">
              <a:lnSpc>
                <a:spcPct val="100000"/>
              </a:lnSpc>
              <a:spcBef>
                <a:spcPts val="484"/>
              </a:spcBef>
            </a:pPr>
            <a:r>
              <a:rPr sz="900" b="1" spc="10" dirty="0">
                <a:solidFill>
                  <a:srgbClr val="15AFAB"/>
                </a:solidFill>
                <a:latin typeface="Trebuchet MS"/>
                <a:cs typeface="Trebuchet MS"/>
              </a:rPr>
              <a:t>C.H</a:t>
            </a:r>
            <a:r>
              <a:rPr sz="900" b="1" spc="50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spc="10" dirty="0">
                <a:solidFill>
                  <a:srgbClr val="15AFAB"/>
                </a:solidFill>
                <a:latin typeface="Trebuchet MS"/>
                <a:cs typeface="Trebuchet MS"/>
              </a:rPr>
              <a:t>Machupicchu</a:t>
            </a:r>
            <a:r>
              <a:rPr sz="900" b="1" spc="45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spc="-37" baseline="27777" dirty="0">
                <a:solidFill>
                  <a:srgbClr val="15AFAB"/>
                </a:solidFill>
                <a:latin typeface="Trebuchet MS"/>
                <a:cs typeface="Trebuchet MS"/>
              </a:rPr>
              <a:t>(2)</a:t>
            </a:r>
            <a:endParaRPr sz="900" baseline="27777">
              <a:latin typeface="Trebuchet MS"/>
              <a:cs typeface="Trebuchet MS"/>
            </a:endParaRPr>
          </a:p>
          <a:p>
            <a:pPr marL="379095">
              <a:lnSpc>
                <a:spcPct val="100000"/>
              </a:lnSpc>
              <a:spcBef>
                <a:spcPts val="25"/>
              </a:spcBef>
            </a:pPr>
            <a:r>
              <a:rPr sz="900" spc="-20" dirty="0">
                <a:latin typeface="Trebuchet MS"/>
                <a:cs typeface="Trebuchet MS"/>
              </a:rPr>
              <a:t>(90.5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MW)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7343961" y="4092701"/>
            <a:ext cx="1259840" cy="614680"/>
          </a:xfrm>
          <a:prstGeom prst="rect">
            <a:avLst/>
          </a:prstGeom>
          <a:ln w="16260">
            <a:solidFill>
              <a:srgbClr val="404040"/>
            </a:solidFill>
          </a:ln>
        </p:spPr>
        <p:txBody>
          <a:bodyPr vert="horz" wrap="square" lIns="0" tIns="45085" rIns="0" bIns="0" rtlCol="0">
            <a:spAutoFit/>
          </a:bodyPr>
          <a:lstStyle/>
          <a:p>
            <a:pPr marL="118745">
              <a:lnSpc>
                <a:spcPct val="100000"/>
              </a:lnSpc>
              <a:spcBef>
                <a:spcPts val="355"/>
              </a:spcBef>
            </a:pPr>
            <a:r>
              <a:rPr sz="900" b="1" spc="-20" dirty="0">
                <a:solidFill>
                  <a:srgbClr val="15AFAB"/>
                </a:solidFill>
                <a:latin typeface="Trebuchet MS"/>
                <a:cs typeface="Trebuchet MS"/>
              </a:rPr>
              <a:t>C.T</a:t>
            </a:r>
            <a:r>
              <a:rPr sz="900" b="1" spc="-50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spc="-10" dirty="0">
                <a:solidFill>
                  <a:srgbClr val="15AFAB"/>
                </a:solidFill>
                <a:latin typeface="Trebuchet MS"/>
                <a:cs typeface="Trebuchet MS"/>
              </a:rPr>
              <a:t>Independencia</a:t>
            </a:r>
            <a:endParaRPr sz="900">
              <a:latin typeface="Trebuchet MS"/>
              <a:cs typeface="Trebuchet MS"/>
            </a:endParaRPr>
          </a:p>
          <a:p>
            <a:pPr marL="416559">
              <a:lnSpc>
                <a:spcPct val="100000"/>
              </a:lnSpc>
              <a:spcBef>
                <a:spcPts val="25"/>
              </a:spcBef>
            </a:pPr>
            <a:r>
              <a:rPr sz="900" spc="-10" dirty="0">
                <a:latin typeface="Trebuchet MS"/>
                <a:cs typeface="Trebuchet MS"/>
              </a:rPr>
              <a:t>(23</a:t>
            </a:r>
            <a:r>
              <a:rPr sz="900" spc="-6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MW)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4038440" y="5131229"/>
            <a:ext cx="125412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5255">
              <a:lnSpc>
                <a:spcPct val="100000"/>
              </a:lnSpc>
              <a:spcBef>
                <a:spcPts val="100"/>
              </a:spcBef>
            </a:pPr>
            <a:r>
              <a:rPr sz="900" b="1" spc="-20" dirty="0">
                <a:solidFill>
                  <a:srgbClr val="15AFAB"/>
                </a:solidFill>
                <a:latin typeface="Trebuchet MS"/>
                <a:cs typeface="Trebuchet MS"/>
              </a:rPr>
              <a:t>C.T</a:t>
            </a:r>
            <a:r>
              <a:rPr sz="900" b="1" spc="20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Mollendo</a:t>
            </a:r>
            <a:r>
              <a:rPr sz="900" b="1" spc="20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spc="-10" dirty="0">
                <a:solidFill>
                  <a:srgbClr val="15AFAB"/>
                </a:solidFill>
                <a:latin typeface="Trebuchet MS"/>
                <a:cs typeface="Trebuchet MS"/>
              </a:rPr>
              <a:t>Diésel</a:t>
            </a:r>
            <a:endParaRPr sz="900">
              <a:latin typeface="Trebuchet MS"/>
              <a:cs typeface="Trebuchet MS"/>
            </a:endParaRPr>
          </a:p>
          <a:p>
            <a:pPr marL="464820">
              <a:lnSpc>
                <a:spcPct val="100000"/>
              </a:lnSpc>
            </a:pPr>
            <a:r>
              <a:rPr sz="900" spc="-10" dirty="0">
                <a:latin typeface="Trebuchet MS"/>
                <a:cs typeface="Trebuchet MS"/>
              </a:rPr>
              <a:t>(32</a:t>
            </a:r>
            <a:r>
              <a:rPr sz="900" spc="-6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MW)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1800114" y="4077497"/>
            <a:ext cx="1259840" cy="614680"/>
          </a:xfrm>
          <a:prstGeom prst="rect">
            <a:avLst/>
          </a:prstGeom>
          <a:ln w="16260">
            <a:solidFill>
              <a:srgbClr val="404040"/>
            </a:solidFill>
          </a:ln>
        </p:spPr>
        <p:txBody>
          <a:bodyPr vert="horz" wrap="square" lIns="0" tIns="41910" rIns="0" bIns="0" rtlCol="0">
            <a:spAutoFit/>
          </a:bodyPr>
          <a:lstStyle/>
          <a:p>
            <a:pPr marR="4445" algn="ctr">
              <a:lnSpc>
                <a:spcPct val="100000"/>
              </a:lnSpc>
              <a:spcBef>
                <a:spcPts val="330"/>
              </a:spcBef>
            </a:pPr>
            <a:r>
              <a:rPr sz="900" b="1" spc="-20" dirty="0">
                <a:solidFill>
                  <a:srgbClr val="15AFAB"/>
                </a:solidFill>
                <a:latin typeface="Trebuchet MS"/>
                <a:cs typeface="Trebuchet MS"/>
              </a:rPr>
              <a:t>C.T</a:t>
            </a:r>
            <a:r>
              <a:rPr sz="900" b="1" spc="-50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spc="-10" dirty="0">
                <a:solidFill>
                  <a:srgbClr val="15AFAB"/>
                </a:solidFill>
                <a:latin typeface="Trebuchet MS"/>
                <a:cs typeface="Trebuchet MS"/>
              </a:rPr>
              <a:t>Tumbes</a:t>
            </a:r>
            <a:endParaRPr sz="900">
              <a:latin typeface="Trebuchet MS"/>
              <a:cs typeface="Trebuchet MS"/>
            </a:endParaRPr>
          </a:p>
          <a:p>
            <a:pPr marR="4445" algn="ctr">
              <a:lnSpc>
                <a:spcPct val="100000"/>
              </a:lnSpc>
              <a:spcBef>
                <a:spcPts val="25"/>
              </a:spcBef>
            </a:pPr>
            <a:r>
              <a:rPr sz="900" spc="-10" dirty="0">
                <a:latin typeface="Trebuchet MS"/>
                <a:cs typeface="Trebuchet MS"/>
              </a:rPr>
              <a:t>(19</a:t>
            </a:r>
            <a:r>
              <a:rPr sz="900" spc="-6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MW)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8508940" y="5056001"/>
            <a:ext cx="1259840" cy="614680"/>
          </a:xfrm>
          <a:prstGeom prst="rect">
            <a:avLst/>
          </a:prstGeom>
          <a:ln w="16260">
            <a:solidFill>
              <a:srgbClr val="404040"/>
            </a:solidFill>
          </a:ln>
        </p:spPr>
        <p:txBody>
          <a:bodyPr vert="horz" wrap="square" lIns="0" tIns="53975" rIns="0" bIns="0" rtlCol="0">
            <a:spAutoFit/>
          </a:bodyPr>
          <a:lstStyle/>
          <a:p>
            <a:pPr marR="25400" algn="ctr">
              <a:lnSpc>
                <a:spcPct val="100000"/>
              </a:lnSpc>
              <a:spcBef>
                <a:spcPts val="425"/>
              </a:spcBef>
            </a:pPr>
            <a:r>
              <a:rPr sz="900" b="1" dirty="0">
                <a:solidFill>
                  <a:srgbClr val="15AFAB"/>
                </a:solidFill>
                <a:latin typeface="Trebuchet MS"/>
                <a:cs typeface="Trebuchet MS"/>
              </a:rPr>
              <a:t>C.H</a:t>
            </a:r>
            <a:r>
              <a:rPr sz="900" b="1" spc="40" dirty="0">
                <a:solidFill>
                  <a:srgbClr val="15AFAB"/>
                </a:solidFill>
                <a:latin typeface="Trebuchet MS"/>
                <a:cs typeface="Trebuchet MS"/>
              </a:rPr>
              <a:t> </a:t>
            </a:r>
            <a:r>
              <a:rPr sz="900" b="1" spc="-10" dirty="0">
                <a:solidFill>
                  <a:srgbClr val="15AFAB"/>
                </a:solidFill>
                <a:latin typeface="Trebuchet MS"/>
                <a:cs typeface="Trebuchet MS"/>
              </a:rPr>
              <a:t>Tupuri</a:t>
            </a:r>
            <a:endParaRPr sz="900">
              <a:latin typeface="Trebuchet MS"/>
              <a:cs typeface="Trebuchet MS"/>
            </a:endParaRPr>
          </a:p>
          <a:p>
            <a:pPr marR="25400" algn="ctr">
              <a:lnSpc>
                <a:spcPct val="100000"/>
              </a:lnSpc>
              <a:spcBef>
                <a:spcPts val="25"/>
              </a:spcBef>
            </a:pPr>
            <a:r>
              <a:rPr sz="900" spc="-30" dirty="0">
                <a:latin typeface="Trebuchet MS"/>
                <a:cs typeface="Trebuchet MS"/>
              </a:rPr>
              <a:t>(2</a:t>
            </a:r>
            <a:r>
              <a:rPr sz="900" spc="-5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MW)</a:t>
            </a:r>
            <a:endParaRPr sz="900">
              <a:latin typeface="Trebuchet MS"/>
              <a:cs typeface="Trebuchet MS"/>
            </a:endParaRPr>
          </a:p>
        </p:txBody>
      </p:sp>
      <p:pic>
        <p:nvPicPr>
          <p:cNvPr id="100" name="object 100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997917" y="3339684"/>
            <a:ext cx="341292" cy="138235"/>
          </a:xfrm>
          <a:prstGeom prst="rect">
            <a:avLst/>
          </a:prstGeom>
        </p:spPr>
      </p:pic>
      <p:grpSp>
        <p:nvGrpSpPr>
          <p:cNvPr id="101" name="object 101"/>
          <p:cNvGrpSpPr/>
          <p:nvPr/>
        </p:nvGrpSpPr>
        <p:grpSpPr>
          <a:xfrm>
            <a:off x="1894908" y="2309574"/>
            <a:ext cx="5801360" cy="149225"/>
            <a:chOff x="1894908" y="2309574"/>
            <a:chExt cx="5801360" cy="149225"/>
          </a:xfrm>
        </p:grpSpPr>
        <p:pic>
          <p:nvPicPr>
            <p:cNvPr id="102" name="object 10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894908" y="2320431"/>
              <a:ext cx="341292" cy="138235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696281" y="2316132"/>
              <a:ext cx="341292" cy="138235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553558" y="2310372"/>
              <a:ext cx="341292" cy="138235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7354930" y="2309574"/>
              <a:ext cx="341292" cy="138235"/>
            </a:xfrm>
            <a:prstGeom prst="rect">
              <a:avLst/>
            </a:prstGeom>
          </p:spPr>
        </p:pic>
      </p:grpSp>
      <p:pic>
        <p:nvPicPr>
          <p:cNvPr id="106" name="object 106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4643155" y="3352228"/>
            <a:ext cx="341292" cy="138235"/>
          </a:xfrm>
          <a:prstGeom prst="rect">
            <a:avLst/>
          </a:prstGeom>
        </p:spPr>
      </p:pic>
      <p:pic>
        <p:nvPicPr>
          <p:cNvPr id="107" name="object 107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6465723" y="3349166"/>
            <a:ext cx="341292" cy="138235"/>
          </a:xfrm>
          <a:prstGeom prst="rect">
            <a:avLst/>
          </a:prstGeom>
        </p:spPr>
      </p:pic>
      <p:pic>
        <p:nvPicPr>
          <p:cNvPr id="108" name="object 10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8311428" y="3352768"/>
            <a:ext cx="341292" cy="138235"/>
          </a:xfrm>
          <a:prstGeom prst="rect">
            <a:avLst/>
          </a:prstGeom>
        </p:spPr>
      </p:pic>
      <p:grpSp>
        <p:nvGrpSpPr>
          <p:cNvPr id="109" name="object 109"/>
          <p:cNvGrpSpPr/>
          <p:nvPr/>
        </p:nvGrpSpPr>
        <p:grpSpPr>
          <a:xfrm>
            <a:off x="3190001" y="5447283"/>
            <a:ext cx="1647189" cy="213360"/>
            <a:chOff x="3190001" y="5447283"/>
            <a:chExt cx="1647189" cy="213360"/>
          </a:xfrm>
        </p:grpSpPr>
        <p:pic>
          <p:nvPicPr>
            <p:cNvPr id="110" name="object 110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190001" y="5496162"/>
              <a:ext cx="341292" cy="138235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504436" y="5447283"/>
              <a:ext cx="332232" cy="213360"/>
            </a:xfrm>
            <a:prstGeom prst="rect">
              <a:avLst/>
            </a:prstGeom>
          </p:spPr>
        </p:pic>
      </p:grpSp>
      <p:pic>
        <p:nvPicPr>
          <p:cNvPr id="112" name="object 112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1019584" y="5504673"/>
            <a:ext cx="341292" cy="138235"/>
          </a:xfrm>
          <a:prstGeom prst="rect">
            <a:avLst/>
          </a:prstGeom>
        </p:spPr>
      </p:pic>
      <p:grpSp>
        <p:nvGrpSpPr>
          <p:cNvPr id="113" name="object 113"/>
          <p:cNvGrpSpPr/>
          <p:nvPr/>
        </p:nvGrpSpPr>
        <p:grpSpPr>
          <a:xfrm>
            <a:off x="2221483" y="4429251"/>
            <a:ext cx="5873750" cy="247015"/>
            <a:chOff x="2221483" y="4429251"/>
            <a:chExt cx="5873750" cy="247015"/>
          </a:xfrm>
        </p:grpSpPr>
        <p:pic>
          <p:nvPicPr>
            <p:cNvPr id="114" name="object 11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311244" y="4453462"/>
              <a:ext cx="341292" cy="138235"/>
            </a:xfrm>
            <a:prstGeom prst="rect">
              <a:avLst/>
            </a:prstGeom>
          </p:spPr>
        </p:pic>
        <p:pic>
          <p:nvPicPr>
            <p:cNvPr id="115" name="object 11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7802372" y="4429251"/>
              <a:ext cx="292607" cy="246887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221483" y="4435347"/>
              <a:ext cx="332231" cy="213360"/>
            </a:xfrm>
            <a:prstGeom prst="rect">
              <a:avLst/>
            </a:prstGeom>
          </p:spPr>
        </p:pic>
      </p:grpSp>
      <p:pic>
        <p:nvPicPr>
          <p:cNvPr id="117" name="object 117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6600356" y="5481259"/>
            <a:ext cx="341292" cy="138235"/>
          </a:xfrm>
          <a:prstGeom prst="rect">
            <a:avLst/>
          </a:prstGeom>
        </p:spPr>
      </p:pic>
      <p:pic>
        <p:nvPicPr>
          <p:cNvPr id="118" name="object 11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8940995" y="5471868"/>
            <a:ext cx="341292" cy="138235"/>
          </a:xfrm>
          <a:prstGeom prst="rect">
            <a:avLst/>
          </a:prstGeom>
        </p:spPr>
      </p:pic>
      <p:pic>
        <p:nvPicPr>
          <p:cNvPr id="119" name="object 119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2812795" y="3316731"/>
            <a:ext cx="332231" cy="188975"/>
          </a:xfrm>
          <a:prstGeom prst="rect">
            <a:avLst/>
          </a:prstGeom>
        </p:spPr>
      </p:pic>
      <p:sp>
        <p:nvSpPr>
          <p:cNvPr id="120" name="object 120"/>
          <p:cNvSpPr txBox="1"/>
          <p:nvPr/>
        </p:nvSpPr>
        <p:spPr>
          <a:xfrm>
            <a:off x="416297" y="6134538"/>
            <a:ext cx="5728970" cy="263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5104" indent="-192405">
              <a:lnSpc>
                <a:spcPts val="935"/>
              </a:lnSpc>
              <a:spcBef>
                <a:spcPts val="100"/>
              </a:spcBef>
              <a:buAutoNum type="arabicParenR"/>
              <a:tabLst>
                <a:tab pos="205104" algn="l"/>
              </a:tabLst>
            </a:pPr>
            <a:r>
              <a:rPr sz="800" spc="-20" dirty="0">
                <a:solidFill>
                  <a:srgbClr val="7F7F7F"/>
                </a:solidFill>
                <a:latin typeface="Trebuchet MS"/>
                <a:cs typeface="Trebuchet MS"/>
              </a:rPr>
              <a:t>La</a:t>
            </a:r>
            <a:r>
              <a:rPr sz="800" spc="-70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30" dirty="0">
                <a:solidFill>
                  <a:srgbClr val="7F7F7F"/>
                </a:solidFill>
                <a:latin typeface="Trebuchet MS"/>
                <a:cs typeface="Trebuchet MS"/>
              </a:rPr>
              <a:t>C.H.</a:t>
            </a:r>
            <a:r>
              <a:rPr sz="800" spc="-50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25" dirty="0">
                <a:solidFill>
                  <a:srgbClr val="7F7F7F"/>
                </a:solidFill>
                <a:latin typeface="Trebuchet MS"/>
                <a:cs typeface="Trebuchet MS"/>
              </a:rPr>
              <a:t>Charcani</a:t>
            </a:r>
            <a:r>
              <a:rPr sz="800" spc="-55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25" dirty="0">
                <a:solidFill>
                  <a:srgbClr val="7F7F7F"/>
                </a:solidFill>
                <a:latin typeface="Trebuchet MS"/>
                <a:cs typeface="Trebuchet MS"/>
              </a:rPr>
              <a:t>I</a:t>
            </a:r>
            <a:r>
              <a:rPr sz="800" spc="-50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40" dirty="0">
                <a:solidFill>
                  <a:srgbClr val="7F7F7F"/>
                </a:solidFill>
                <a:latin typeface="Trebuchet MS"/>
                <a:cs typeface="Trebuchet MS"/>
              </a:rPr>
              <a:t>entró</a:t>
            </a:r>
            <a:r>
              <a:rPr sz="800" spc="-60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25" dirty="0">
                <a:solidFill>
                  <a:srgbClr val="7F7F7F"/>
                </a:solidFill>
                <a:latin typeface="Trebuchet MS"/>
                <a:cs typeface="Trebuchet MS"/>
              </a:rPr>
              <a:t>en</a:t>
            </a:r>
            <a:r>
              <a:rPr sz="800" spc="-60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30" dirty="0">
                <a:solidFill>
                  <a:srgbClr val="7F7F7F"/>
                </a:solidFill>
                <a:latin typeface="Trebuchet MS"/>
                <a:cs typeface="Trebuchet MS"/>
              </a:rPr>
              <a:t>operación</a:t>
            </a:r>
            <a:r>
              <a:rPr sz="800" spc="-60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25" dirty="0">
                <a:solidFill>
                  <a:srgbClr val="7F7F7F"/>
                </a:solidFill>
                <a:latin typeface="Trebuchet MS"/>
                <a:cs typeface="Trebuchet MS"/>
              </a:rPr>
              <a:t>en</a:t>
            </a:r>
            <a:r>
              <a:rPr sz="800" spc="-65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40" dirty="0">
                <a:solidFill>
                  <a:srgbClr val="7F7F7F"/>
                </a:solidFill>
                <a:latin typeface="Trebuchet MS"/>
                <a:cs typeface="Trebuchet MS"/>
              </a:rPr>
              <a:t>1905;</a:t>
            </a:r>
            <a:r>
              <a:rPr sz="800" spc="-45" dirty="0">
                <a:solidFill>
                  <a:srgbClr val="7F7F7F"/>
                </a:solidFill>
                <a:latin typeface="Trebuchet MS"/>
                <a:cs typeface="Trebuchet MS"/>
              </a:rPr>
              <a:t> posteriormente,</a:t>
            </a:r>
            <a:r>
              <a:rPr sz="800" spc="-50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25" dirty="0">
                <a:solidFill>
                  <a:srgbClr val="7F7F7F"/>
                </a:solidFill>
                <a:latin typeface="Trebuchet MS"/>
                <a:cs typeface="Trebuchet MS"/>
              </a:rPr>
              <a:t>en</a:t>
            </a:r>
            <a:r>
              <a:rPr sz="800" spc="-60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40" dirty="0">
                <a:solidFill>
                  <a:srgbClr val="7F7F7F"/>
                </a:solidFill>
                <a:latin typeface="Trebuchet MS"/>
                <a:cs typeface="Trebuchet MS"/>
              </a:rPr>
              <a:t>1998,</a:t>
            </a:r>
            <a:r>
              <a:rPr sz="800" spc="-50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40" dirty="0">
                <a:solidFill>
                  <a:srgbClr val="7F7F7F"/>
                </a:solidFill>
                <a:latin typeface="Trebuchet MS"/>
                <a:cs typeface="Trebuchet MS"/>
              </a:rPr>
              <a:t>fue</a:t>
            </a:r>
            <a:r>
              <a:rPr sz="800" spc="-60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40" dirty="0">
                <a:solidFill>
                  <a:srgbClr val="7F7F7F"/>
                </a:solidFill>
                <a:latin typeface="Trebuchet MS"/>
                <a:cs typeface="Trebuchet MS"/>
              </a:rPr>
              <a:t>reemplazada</a:t>
            </a:r>
            <a:r>
              <a:rPr sz="800" spc="-70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35" dirty="0">
                <a:solidFill>
                  <a:srgbClr val="7F7F7F"/>
                </a:solidFill>
                <a:latin typeface="Trebuchet MS"/>
                <a:cs typeface="Trebuchet MS"/>
              </a:rPr>
              <a:t>por</a:t>
            </a:r>
            <a:r>
              <a:rPr sz="800" spc="-55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30" dirty="0">
                <a:solidFill>
                  <a:srgbClr val="7F7F7F"/>
                </a:solidFill>
                <a:latin typeface="Trebuchet MS"/>
                <a:cs typeface="Trebuchet MS"/>
              </a:rPr>
              <a:t>la</a:t>
            </a:r>
            <a:r>
              <a:rPr sz="800" spc="-70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35" dirty="0">
                <a:solidFill>
                  <a:srgbClr val="7F7F7F"/>
                </a:solidFill>
                <a:latin typeface="Trebuchet MS"/>
                <a:cs typeface="Trebuchet MS"/>
              </a:rPr>
              <a:t>mini</a:t>
            </a:r>
            <a:r>
              <a:rPr sz="800" spc="-55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40" dirty="0">
                <a:solidFill>
                  <a:srgbClr val="7F7F7F"/>
                </a:solidFill>
                <a:latin typeface="Trebuchet MS"/>
                <a:cs typeface="Trebuchet MS"/>
              </a:rPr>
              <a:t>central</a:t>
            </a:r>
            <a:r>
              <a:rPr sz="800" spc="-45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25" dirty="0">
                <a:solidFill>
                  <a:srgbClr val="7F7F7F"/>
                </a:solidFill>
                <a:latin typeface="Trebuchet MS"/>
                <a:cs typeface="Trebuchet MS"/>
              </a:rPr>
              <a:t>Charcani</a:t>
            </a:r>
            <a:r>
              <a:rPr sz="800" spc="-55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25" dirty="0">
                <a:solidFill>
                  <a:srgbClr val="7F7F7F"/>
                </a:solidFill>
                <a:latin typeface="Trebuchet MS"/>
                <a:cs typeface="Trebuchet MS"/>
              </a:rPr>
              <a:t>I.</a:t>
            </a:r>
            <a:endParaRPr sz="800">
              <a:latin typeface="Trebuchet MS"/>
              <a:cs typeface="Trebuchet MS"/>
            </a:endParaRPr>
          </a:p>
          <a:p>
            <a:pPr marL="205104" indent="-192405">
              <a:lnSpc>
                <a:spcPts val="935"/>
              </a:lnSpc>
              <a:buAutoNum type="arabicParenR"/>
              <a:tabLst>
                <a:tab pos="205104" algn="l"/>
              </a:tabLst>
            </a:pPr>
            <a:r>
              <a:rPr sz="800" spc="-20" dirty="0">
                <a:solidFill>
                  <a:srgbClr val="7F7F7F"/>
                </a:solidFill>
                <a:latin typeface="Trebuchet MS"/>
                <a:cs typeface="Trebuchet MS"/>
              </a:rPr>
              <a:t>La</a:t>
            </a:r>
            <a:r>
              <a:rPr sz="800" spc="-75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7F7F7F"/>
                </a:solidFill>
                <a:latin typeface="Trebuchet MS"/>
                <a:cs typeface="Trebuchet MS"/>
              </a:rPr>
              <a:t>C.H</a:t>
            </a:r>
            <a:r>
              <a:rPr sz="800" spc="-70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10" dirty="0">
                <a:solidFill>
                  <a:srgbClr val="7F7F7F"/>
                </a:solidFill>
                <a:latin typeface="Trebuchet MS"/>
                <a:cs typeface="Trebuchet MS"/>
              </a:rPr>
              <a:t>Machupicchu</a:t>
            </a:r>
            <a:r>
              <a:rPr sz="800" spc="-70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45" dirty="0">
                <a:solidFill>
                  <a:srgbClr val="7F7F7F"/>
                </a:solidFill>
                <a:latin typeface="Trebuchet MS"/>
                <a:cs typeface="Trebuchet MS"/>
              </a:rPr>
              <a:t>tiene</a:t>
            </a:r>
            <a:r>
              <a:rPr sz="800" spc="-60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20" dirty="0">
                <a:solidFill>
                  <a:srgbClr val="7F7F7F"/>
                </a:solidFill>
                <a:latin typeface="Trebuchet MS"/>
                <a:cs typeface="Trebuchet MS"/>
              </a:rPr>
              <a:t>una</a:t>
            </a:r>
            <a:r>
              <a:rPr sz="800" spc="-75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40" dirty="0">
                <a:solidFill>
                  <a:srgbClr val="7F7F7F"/>
                </a:solidFill>
                <a:latin typeface="Trebuchet MS"/>
                <a:cs typeface="Trebuchet MS"/>
              </a:rPr>
              <a:t>repotenciación,</a:t>
            </a:r>
            <a:r>
              <a:rPr sz="800" spc="-50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25" dirty="0">
                <a:solidFill>
                  <a:srgbClr val="7F7F7F"/>
                </a:solidFill>
                <a:latin typeface="Trebuchet MS"/>
                <a:cs typeface="Trebuchet MS"/>
              </a:rPr>
              <a:t>alcanzando</a:t>
            </a:r>
            <a:r>
              <a:rPr sz="800" spc="-65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40" dirty="0">
                <a:solidFill>
                  <a:srgbClr val="7F7F7F"/>
                </a:solidFill>
                <a:latin typeface="Trebuchet MS"/>
                <a:cs typeface="Trebuchet MS"/>
              </a:rPr>
              <a:t>actualmente</a:t>
            </a:r>
            <a:r>
              <a:rPr sz="800" spc="-60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7F7F7F"/>
                </a:solidFill>
                <a:latin typeface="Trebuchet MS"/>
                <a:cs typeface="Trebuchet MS"/>
              </a:rPr>
              <a:t>los</a:t>
            </a:r>
            <a:r>
              <a:rPr sz="800" spc="-65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25" dirty="0">
                <a:solidFill>
                  <a:srgbClr val="7F7F7F"/>
                </a:solidFill>
                <a:latin typeface="Trebuchet MS"/>
                <a:cs typeface="Trebuchet MS"/>
              </a:rPr>
              <a:t>192</a:t>
            </a:r>
            <a:r>
              <a:rPr sz="800" spc="-70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20" dirty="0">
                <a:solidFill>
                  <a:srgbClr val="7F7F7F"/>
                </a:solidFill>
                <a:latin typeface="Trebuchet MS"/>
                <a:cs typeface="Trebuchet MS"/>
              </a:rPr>
              <a:t>MW,</a:t>
            </a:r>
            <a:r>
              <a:rPr sz="800" spc="-55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10" dirty="0">
                <a:solidFill>
                  <a:srgbClr val="7F7F7F"/>
                </a:solidFill>
                <a:latin typeface="Trebuchet MS"/>
                <a:cs typeface="Trebuchet MS"/>
              </a:rPr>
              <a:t>con</a:t>
            </a:r>
            <a:r>
              <a:rPr sz="800" spc="-60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40" dirty="0">
                <a:solidFill>
                  <a:srgbClr val="7F7F7F"/>
                </a:solidFill>
                <a:latin typeface="Trebuchet MS"/>
                <a:cs typeface="Trebuchet MS"/>
              </a:rPr>
              <a:t>el</a:t>
            </a:r>
            <a:r>
              <a:rPr sz="800" spc="-55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25" dirty="0">
                <a:solidFill>
                  <a:srgbClr val="7F7F7F"/>
                </a:solidFill>
                <a:latin typeface="Trebuchet MS"/>
                <a:cs typeface="Trebuchet MS"/>
              </a:rPr>
              <a:t>ingreso</a:t>
            </a:r>
            <a:r>
              <a:rPr sz="800" spc="-60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30" dirty="0">
                <a:solidFill>
                  <a:srgbClr val="7F7F7F"/>
                </a:solidFill>
                <a:latin typeface="Trebuchet MS"/>
                <a:cs typeface="Trebuchet MS"/>
              </a:rPr>
              <a:t>de</a:t>
            </a:r>
            <a:r>
              <a:rPr sz="800" spc="-65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7F7F7F"/>
                </a:solidFill>
                <a:latin typeface="Trebuchet MS"/>
                <a:cs typeface="Trebuchet MS"/>
              </a:rPr>
              <a:t>su</a:t>
            </a:r>
            <a:r>
              <a:rPr sz="800" spc="-70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30" dirty="0">
                <a:solidFill>
                  <a:srgbClr val="7F7F7F"/>
                </a:solidFill>
                <a:latin typeface="Trebuchet MS"/>
                <a:cs typeface="Trebuchet MS"/>
              </a:rPr>
              <a:t>nueva</a:t>
            </a:r>
            <a:r>
              <a:rPr sz="800" spc="-70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30" dirty="0">
                <a:solidFill>
                  <a:srgbClr val="7F7F7F"/>
                </a:solidFill>
                <a:latin typeface="Trebuchet MS"/>
                <a:cs typeface="Trebuchet MS"/>
              </a:rPr>
              <a:t>unidad</a:t>
            </a:r>
            <a:r>
              <a:rPr sz="800" spc="-70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25" dirty="0">
                <a:solidFill>
                  <a:srgbClr val="7F7F7F"/>
                </a:solidFill>
                <a:latin typeface="Trebuchet MS"/>
                <a:cs typeface="Trebuchet MS"/>
              </a:rPr>
              <a:t>en</a:t>
            </a:r>
            <a:r>
              <a:rPr sz="800" spc="-65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40" dirty="0">
                <a:solidFill>
                  <a:srgbClr val="7F7F7F"/>
                </a:solidFill>
                <a:latin typeface="Trebuchet MS"/>
                <a:cs typeface="Trebuchet MS"/>
              </a:rPr>
              <a:t>el</a:t>
            </a:r>
            <a:r>
              <a:rPr sz="800" spc="-55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800" spc="-10" dirty="0">
                <a:solidFill>
                  <a:srgbClr val="7F7F7F"/>
                </a:solidFill>
                <a:latin typeface="Trebuchet MS"/>
                <a:cs typeface="Trebuchet MS"/>
              </a:rPr>
              <a:t>2015.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21" name="object 1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61925">
              <a:lnSpc>
                <a:spcPct val="100000"/>
              </a:lnSpc>
              <a:spcBef>
                <a:spcPts val="280"/>
              </a:spcBef>
            </a:pPr>
            <a:fld id="{81D60167-4931-47E6-BA6A-407CBD079E47}" type="slidenum">
              <a:rPr spc="-25" dirty="0"/>
              <a:t>16</a:t>
            </a:fld>
            <a:endParaRPr spc="-2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636068" y="1686835"/>
            <a:ext cx="3232785" cy="437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-45" dirty="0">
                <a:solidFill>
                  <a:srgbClr val="FFFFFF"/>
                </a:solidFill>
              </a:rPr>
              <a:t>Origen</a:t>
            </a:r>
            <a:r>
              <a:rPr sz="2700" spc="-220" dirty="0">
                <a:solidFill>
                  <a:srgbClr val="FFFFFF"/>
                </a:solidFill>
              </a:rPr>
              <a:t> </a:t>
            </a:r>
            <a:r>
              <a:rPr sz="2700" spc="-10" dirty="0">
                <a:solidFill>
                  <a:srgbClr val="FFFFFF"/>
                </a:solidFill>
              </a:rPr>
              <a:t>del</a:t>
            </a:r>
            <a:r>
              <a:rPr sz="2700" spc="-220" dirty="0">
                <a:solidFill>
                  <a:srgbClr val="FFFFFF"/>
                </a:solidFill>
              </a:rPr>
              <a:t> </a:t>
            </a:r>
            <a:r>
              <a:rPr sz="2700" spc="-10" dirty="0">
                <a:solidFill>
                  <a:srgbClr val="FFFFFF"/>
                </a:solidFill>
              </a:rPr>
              <a:t>problema</a:t>
            </a:r>
            <a:endParaRPr sz="27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4790" y="925060"/>
            <a:ext cx="1737484" cy="651142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61925">
              <a:lnSpc>
                <a:spcPct val="100000"/>
              </a:lnSpc>
              <a:spcBef>
                <a:spcPts val="280"/>
              </a:spcBef>
            </a:pPr>
            <a:fld id="{81D60167-4931-47E6-BA6A-407CBD079E47}" type="slidenum">
              <a:rPr spc="-25" dirty="0"/>
              <a:t>17</a:t>
            </a:fld>
            <a:endParaRPr spc="-25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700" y="1667717"/>
            <a:ext cx="9385547" cy="3903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81679" y="985611"/>
            <a:ext cx="1427213" cy="53486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057764" y="2031141"/>
            <a:ext cx="7315834" cy="1171575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58750" indent="-146050">
              <a:lnSpc>
                <a:spcPct val="100000"/>
              </a:lnSpc>
              <a:spcBef>
                <a:spcPts val="240"/>
              </a:spcBef>
              <a:buClr>
                <a:srgbClr val="15AFAB"/>
              </a:buClr>
              <a:buSzPct val="140000"/>
              <a:buFont typeface="Wingdings"/>
              <a:buChar char=""/>
              <a:tabLst>
                <a:tab pos="158750" algn="l"/>
              </a:tabLst>
            </a:pPr>
            <a:r>
              <a:rPr sz="1000" dirty="0">
                <a:latin typeface="Trebuchet MS"/>
                <a:cs typeface="Trebuchet MS"/>
              </a:rPr>
              <a:t>Las</a:t>
            </a:r>
            <a:r>
              <a:rPr sz="1000" spc="-2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empresas</a:t>
            </a:r>
            <a:r>
              <a:rPr sz="1000" spc="-2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generadoras</a:t>
            </a:r>
            <a:r>
              <a:rPr sz="1000" spc="-1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estatales</a:t>
            </a:r>
            <a:r>
              <a:rPr sz="1000" spc="-2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que</a:t>
            </a:r>
            <a:r>
              <a:rPr sz="1000" spc="-2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forman</a:t>
            </a:r>
            <a:r>
              <a:rPr sz="1000" spc="-20" dirty="0">
                <a:latin typeface="Trebuchet MS"/>
                <a:cs typeface="Trebuchet MS"/>
              </a:rPr>
              <a:t> </a:t>
            </a:r>
            <a:r>
              <a:rPr sz="1000" spc="-35" dirty="0">
                <a:latin typeface="Trebuchet MS"/>
                <a:cs typeface="Trebuchet MS"/>
              </a:rPr>
              <a:t>parte</a:t>
            </a:r>
            <a:r>
              <a:rPr sz="1000" spc="-1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del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FONAFE,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están</a:t>
            </a:r>
            <a:r>
              <a:rPr sz="1000" spc="-1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sujetas</a:t>
            </a:r>
            <a:r>
              <a:rPr sz="1000" spc="-2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a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los</a:t>
            </a:r>
            <a:r>
              <a:rPr sz="1000" spc="-2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sistemas</a:t>
            </a:r>
            <a:r>
              <a:rPr sz="1000" spc="-1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administrativos</a:t>
            </a:r>
            <a:r>
              <a:rPr sz="1000" spc="-20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del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Estado.</a:t>
            </a:r>
            <a:endParaRPr sz="1000">
              <a:latin typeface="Trebuchet MS"/>
              <a:cs typeface="Trebuchet MS"/>
            </a:endParaRPr>
          </a:p>
          <a:p>
            <a:pPr marL="158750" indent="-146050">
              <a:lnSpc>
                <a:spcPct val="100000"/>
              </a:lnSpc>
              <a:spcBef>
                <a:spcPts val="600"/>
              </a:spcBef>
              <a:buClr>
                <a:srgbClr val="15AFAB"/>
              </a:buClr>
              <a:buSzPct val="140000"/>
              <a:buFont typeface="Wingdings"/>
              <a:buChar char=""/>
              <a:tabLst>
                <a:tab pos="158750" algn="l"/>
              </a:tabLst>
            </a:pPr>
            <a:r>
              <a:rPr sz="1000" dirty="0">
                <a:latin typeface="Trebuchet MS"/>
                <a:cs typeface="Trebuchet MS"/>
              </a:rPr>
              <a:t>Estos</a:t>
            </a:r>
            <a:r>
              <a:rPr sz="1000" spc="-1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buscan</a:t>
            </a:r>
            <a:r>
              <a:rPr sz="1000" spc="-10" dirty="0">
                <a:latin typeface="Trebuchet MS"/>
                <a:cs typeface="Trebuchet MS"/>
              </a:rPr>
              <a:t> asegurar</a:t>
            </a:r>
            <a:r>
              <a:rPr sz="1000" spc="-20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la</a:t>
            </a:r>
            <a:r>
              <a:rPr sz="1000" spc="-1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transparencia</a:t>
            </a:r>
            <a:r>
              <a:rPr sz="1000" spc="-20" dirty="0">
                <a:latin typeface="Trebuchet MS"/>
                <a:cs typeface="Trebuchet MS"/>
              </a:rPr>
              <a:t> </a:t>
            </a:r>
            <a:r>
              <a:rPr sz="1000" spc="-45" dirty="0">
                <a:latin typeface="Trebuchet MS"/>
                <a:cs typeface="Trebuchet MS"/>
              </a:rPr>
              <a:t>y</a:t>
            </a:r>
            <a:r>
              <a:rPr sz="1000" spc="-20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eficiencia</a:t>
            </a:r>
            <a:r>
              <a:rPr sz="1000" spc="-10" dirty="0">
                <a:latin typeface="Trebuchet MS"/>
                <a:cs typeface="Trebuchet MS"/>
              </a:rPr>
              <a:t> en </a:t>
            </a:r>
            <a:r>
              <a:rPr sz="1000" spc="-35" dirty="0">
                <a:latin typeface="Trebuchet MS"/>
                <a:cs typeface="Trebuchet MS"/>
              </a:rPr>
              <a:t>el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uso</a:t>
            </a:r>
            <a:r>
              <a:rPr sz="1000" spc="-10" dirty="0">
                <a:latin typeface="Trebuchet MS"/>
                <a:cs typeface="Trebuchet MS"/>
              </a:rPr>
              <a:t> de </a:t>
            </a:r>
            <a:r>
              <a:rPr sz="1000" dirty="0">
                <a:latin typeface="Trebuchet MS"/>
                <a:cs typeface="Trebuchet MS"/>
              </a:rPr>
              <a:t>los</a:t>
            </a:r>
            <a:r>
              <a:rPr sz="1000" spc="-1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recursos</a:t>
            </a:r>
            <a:r>
              <a:rPr sz="1000" spc="-10" dirty="0">
                <a:latin typeface="Trebuchet MS"/>
                <a:cs typeface="Trebuchet MS"/>
              </a:rPr>
              <a:t> públicos.</a:t>
            </a:r>
            <a:endParaRPr sz="1000">
              <a:latin typeface="Trebuchet MS"/>
              <a:cs typeface="Trebuchet MS"/>
            </a:endParaRPr>
          </a:p>
          <a:p>
            <a:pPr marL="158750" indent="-146050">
              <a:lnSpc>
                <a:spcPct val="100000"/>
              </a:lnSpc>
              <a:spcBef>
                <a:spcPts val="600"/>
              </a:spcBef>
              <a:buClr>
                <a:srgbClr val="15AFAB"/>
              </a:buClr>
              <a:buSzPct val="140000"/>
              <a:buFont typeface="Wingdings"/>
              <a:buChar char=""/>
              <a:tabLst>
                <a:tab pos="158750" algn="l"/>
              </a:tabLst>
            </a:pPr>
            <a:r>
              <a:rPr sz="1000" dirty="0">
                <a:latin typeface="Trebuchet MS"/>
                <a:cs typeface="Trebuchet MS"/>
              </a:rPr>
              <a:t>Sin</a:t>
            </a:r>
            <a:r>
              <a:rPr sz="1000" spc="-20" dirty="0">
                <a:latin typeface="Trebuchet MS"/>
                <a:cs typeface="Trebuchet MS"/>
              </a:rPr>
              <a:t> embargo,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se</a:t>
            </a:r>
            <a:r>
              <a:rPr sz="1000" spc="-1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generan </a:t>
            </a:r>
            <a:r>
              <a:rPr sz="1000" spc="-10" dirty="0">
                <a:latin typeface="Trebuchet MS"/>
                <a:cs typeface="Trebuchet MS"/>
              </a:rPr>
              <a:t>restricciones</a:t>
            </a:r>
            <a:r>
              <a:rPr sz="1000" spc="-1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limitando</a:t>
            </a:r>
            <a:r>
              <a:rPr sz="1000" spc="-1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la</a:t>
            </a:r>
            <a:r>
              <a:rPr sz="1000" spc="-20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inversión,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expansión</a:t>
            </a:r>
            <a:r>
              <a:rPr sz="1000" spc="-15" dirty="0">
                <a:latin typeface="Trebuchet MS"/>
                <a:cs typeface="Trebuchet MS"/>
              </a:rPr>
              <a:t> </a:t>
            </a:r>
            <a:r>
              <a:rPr sz="1000" spc="-50" dirty="0">
                <a:latin typeface="Trebuchet MS"/>
                <a:cs typeface="Trebuchet MS"/>
              </a:rPr>
              <a:t>frente</a:t>
            </a:r>
            <a:r>
              <a:rPr sz="1000" spc="-1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a</a:t>
            </a:r>
            <a:r>
              <a:rPr sz="1000" spc="-2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las</a:t>
            </a:r>
            <a:r>
              <a:rPr sz="1000" spc="-1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empresas</a:t>
            </a:r>
            <a:r>
              <a:rPr sz="1000" spc="-1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privadas.</a:t>
            </a:r>
            <a:endParaRPr sz="1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60"/>
              </a:spcBef>
            </a:pPr>
            <a:endParaRPr sz="1000">
              <a:latin typeface="Trebuchet MS"/>
              <a:cs typeface="Trebuchet MS"/>
            </a:endParaRPr>
          </a:p>
          <a:p>
            <a:pPr marL="1036319">
              <a:lnSpc>
                <a:spcPct val="100000"/>
              </a:lnSpc>
            </a:pPr>
            <a:r>
              <a:rPr sz="1000" b="1" dirty="0">
                <a:solidFill>
                  <a:srgbClr val="12B1AE"/>
                </a:solidFill>
                <a:latin typeface="Trebuchet MS"/>
                <a:cs typeface="Trebuchet MS"/>
              </a:rPr>
              <a:t>Principales</a:t>
            </a:r>
            <a:r>
              <a:rPr sz="1000" b="1" spc="-15" dirty="0">
                <a:solidFill>
                  <a:srgbClr val="12B1AE"/>
                </a:solidFill>
                <a:latin typeface="Trebuchet MS"/>
                <a:cs typeface="Trebuchet MS"/>
              </a:rPr>
              <a:t> </a:t>
            </a:r>
            <a:r>
              <a:rPr sz="1000" b="1" dirty="0">
                <a:solidFill>
                  <a:srgbClr val="12B1AE"/>
                </a:solidFill>
                <a:latin typeface="Trebuchet MS"/>
                <a:cs typeface="Trebuchet MS"/>
              </a:rPr>
              <a:t>sistemas</a:t>
            </a:r>
            <a:r>
              <a:rPr sz="1000" b="1" spc="-10" dirty="0">
                <a:solidFill>
                  <a:srgbClr val="12B1AE"/>
                </a:solidFill>
                <a:latin typeface="Trebuchet MS"/>
                <a:cs typeface="Trebuchet MS"/>
              </a:rPr>
              <a:t> administrativos:</a:t>
            </a:r>
            <a:r>
              <a:rPr sz="1000" b="1" spc="-20" dirty="0">
                <a:solidFill>
                  <a:srgbClr val="12B1AE"/>
                </a:solidFill>
                <a:latin typeface="Trebuchet MS"/>
                <a:cs typeface="Trebuchet MS"/>
              </a:rPr>
              <a:t> </a:t>
            </a:r>
            <a:r>
              <a:rPr sz="1000" b="1" dirty="0">
                <a:solidFill>
                  <a:srgbClr val="12B1AE"/>
                </a:solidFill>
                <a:latin typeface="Trebuchet MS"/>
                <a:cs typeface="Trebuchet MS"/>
              </a:rPr>
              <a:t>Se</a:t>
            </a:r>
            <a:r>
              <a:rPr sz="1000" b="1" spc="-25" dirty="0">
                <a:solidFill>
                  <a:srgbClr val="12B1AE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12B1AE"/>
                </a:solidFill>
                <a:latin typeface="Trebuchet MS"/>
                <a:cs typeface="Trebuchet MS"/>
              </a:rPr>
              <a:t>traducen </a:t>
            </a:r>
            <a:r>
              <a:rPr sz="1000" b="1" spc="-20" dirty="0">
                <a:solidFill>
                  <a:srgbClr val="12B1AE"/>
                </a:solidFill>
                <a:latin typeface="Trebuchet MS"/>
                <a:cs typeface="Trebuchet MS"/>
              </a:rPr>
              <a:t>en</a:t>
            </a:r>
            <a:r>
              <a:rPr sz="1000" b="1" spc="-10" dirty="0">
                <a:solidFill>
                  <a:srgbClr val="12B1AE"/>
                </a:solidFill>
                <a:latin typeface="Trebuchet MS"/>
                <a:cs typeface="Trebuchet MS"/>
              </a:rPr>
              <a:t> </a:t>
            </a:r>
            <a:r>
              <a:rPr sz="1000" b="1" dirty="0">
                <a:solidFill>
                  <a:srgbClr val="12B1AE"/>
                </a:solidFill>
                <a:latin typeface="Trebuchet MS"/>
                <a:cs typeface="Trebuchet MS"/>
              </a:rPr>
              <a:t>resrricciones</a:t>
            </a:r>
            <a:r>
              <a:rPr sz="1000" b="1" spc="-15" dirty="0">
                <a:solidFill>
                  <a:srgbClr val="12B1AE"/>
                </a:solidFill>
                <a:latin typeface="Trebuchet MS"/>
                <a:cs typeface="Trebuchet MS"/>
              </a:rPr>
              <a:t> </a:t>
            </a:r>
            <a:r>
              <a:rPr sz="1000" b="1" spc="-55" dirty="0">
                <a:solidFill>
                  <a:srgbClr val="12B1AE"/>
                </a:solidFill>
                <a:latin typeface="Trebuchet MS"/>
                <a:cs typeface="Trebuchet MS"/>
              </a:rPr>
              <a:t>y</a:t>
            </a:r>
            <a:r>
              <a:rPr sz="1000" b="1" spc="-30" dirty="0">
                <a:solidFill>
                  <a:srgbClr val="12B1AE"/>
                </a:solidFill>
                <a:latin typeface="Trebuchet MS"/>
                <a:cs typeface="Trebuchet MS"/>
              </a:rPr>
              <a:t> </a:t>
            </a:r>
            <a:r>
              <a:rPr sz="1000" b="1" dirty="0">
                <a:solidFill>
                  <a:srgbClr val="12B1AE"/>
                </a:solidFill>
                <a:latin typeface="Trebuchet MS"/>
                <a:cs typeface="Trebuchet MS"/>
              </a:rPr>
              <a:t>limitaciones</a:t>
            </a:r>
            <a:r>
              <a:rPr sz="1000" b="1" spc="-15" dirty="0">
                <a:solidFill>
                  <a:srgbClr val="12B1AE"/>
                </a:solidFill>
                <a:latin typeface="Trebuchet MS"/>
                <a:cs typeface="Trebuchet MS"/>
              </a:rPr>
              <a:t> </a:t>
            </a:r>
            <a:r>
              <a:rPr sz="1000" b="1" dirty="0">
                <a:solidFill>
                  <a:srgbClr val="12B1AE"/>
                </a:solidFill>
                <a:latin typeface="Trebuchet MS"/>
                <a:cs typeface="Trebuchet MS"/>
              </a:rPr>
              <a:t>a</a:t>
            </a:r>
            <a:r>
              <a:rPr sz="1000" b="1" spc="-25" dirty="0">
                <a:solidFill>
                  <a:srgbClr val="12B1AE"/>
                </a:solidFill>
                <a:latin typeface="Trebuchet MS"/>
                <a:cs typeface="Trebuchet MS"/>
              </a:rPr>
              <a:t> </a:t>
            </a:r>
            <a:r>
              <a:rPr sz="1000" b="1" dirty="0">
                <a:solidFill>
                  <a:srgbClr val="12B1AE"/>
                </a:solidFill>
                <a:latin typeface="Trebuchet MS"/>
                <a:cs typeface="Trebuchet MS"/>
              </a:rPr>
              <a:t>la</a:t>
            </a:r>
            <a:r>
              <a:rPr sz="1000" b="1" spc="-15" dirty="0">
                <a:solidFill>
                  <a:srgbClr val="12B1AE"/>
                </a:solidFill>
                <a:latin typeface="Trebuchet MS"/>
                <a:cs typeface="Trebuchet MS"/>
              </a:rPr>
              <a:t> </a:t>
            </a:r>
            <a:r>
              <a:rPr sz="1000" b="1" spc="-25" dirty="0">
                <a:solidFill>
                  <a:srgbClr val="12B1AE"/>
                </a:solidFill>
                <a:latin typeface="Trebuchet MS"/>
                <a:cs typeface="Trebuchet MS"/>
              </a:rPr>
              <a:t>libertad </a:t>
            </a:r>
            <a:r>
              <a:rPr sz="1000" b="1" spc="-10" dirty="0">
                <a:solidFill>
                  <a:srgbClr val="12B1AE"/>
                </a:solidFill>
                <a:latin typeface="Trebuchet MS"/>
                <a:cs typeface="Trebuchet MS"/>
              </a:rPr>
              <a:t>empresarial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556903" y="3563339"/>
            <a:ext cx="2185670" cy="1458595"/>
            <a:chOff x="556903" y="3563339"/>
            <a:chExt cx="2185670" cy="1458595"/>
          </a:xfrm>
        </p:grpSpPr>
        <p:sp>
          <p:nvSpPr>
            <p:cNvPr id="6" name="object 6"/>
            <p:cNvSpPr/>
            <p:nvPr/>
          </p:nvSpPr>
          <p:spPr>
            <a:xfrm>
              <a:off x="556903" y="3931200"/>
              <a:ext cx="2185670" cy="1090930"/>
            </a:xfrm>
            <a:custGeom>
              <a:avLst/>
              <a:gdLst/>
              <a:ahLst/>
              <a:cxnLst/>
              <a:rect l="l" t="t" r="r" b="b"/>
              <a:pathLst>
                <a:path w="2185670" h="1090929">
                  <a:moveTo>
                    <a:pt x="2185637" y="0"/>
                  </a:moveTo>
                  <a:lnTo>
                    <a:pt x="0" y="0"/>
                  </a:lnTo>
                  <a:lnTo>
                    <a:pt x="0" y="1090411"/>
                  </a:lnTo>
                  <a:lnTo>
                    <a:pt x="2185637" y="1090411"/>
                  </a:lnTo>
                  <a:lnTo>
                    <a:pt x="2185637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56903" y="3563339"/>
              <a:ext cx="2185670" cy="368300"/>
            </a:xfrm>
            <a:custGeom>
              <a:avLst/>
              <a:gdLst/>
              <a:ahLst/>
              <a:cxnLst/>
              <a:rect l="l" t="t" r="r" b="b"/>
              <a:pathLst>
                <a:path w="2185670" h="368300">
                  <a:moveTo>
                    <a:pt x="2185637" y="0"/>
                  </a:moveTo>
                  <a:lnTo>
                    <a:pt x="0" y="0"/>
                  </a:lnTo>
                  <a:lnTo>
                    <a:pt x="0" y="367850"/>
                  </a:lnTo>
                  <a:lnTo>
                    <a:pt x="2185637" y="367850"/>
                  </a:lnTo>
                  <a:lnTo>
                    <a:pt x="2185637" y="0"/>
                  </a:lnTo>
                  <a:close/>
                </a:path>
              </a:pathLst>
            </a:custGeom>
            <a:solidFill>
              <a:srgbClr val="15AF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634913" y="3591990"/>
            <a:ext cx="2040889" cy="108966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823594" marR="116839" indent="-713105">
              <a:lnSpc>
                <a:spcPct val="102200"/>
              </a:lnSpc>
              <a:spcBef>
                <a:spcPts val="75"/>
              </a:spcBef>
            </a:pPr>
            <a:r>
              <a:rPr sz="900" b="1" spc="-25" dirty="0">
                <a:solidFill>
                  <a:srgbClr val="FFFFFF"/>
                </a:solidFill>
                <a:latin typeface="Trebuchet MS"/>
                <a:cs typeface="Trebuchet MS"/>
              </a:rPr>
              <a:t>Ley</a:t>
            </a:r>
            <a:r>
              <a:rPr sz="900" b="1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900" b="1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FFFFFF"/>
                </a:solidFill>
                <a:latin typeface="Trebuchet MS"/>
                <a:cs typeface="Trebuchet MS"/>
              </a:rPr>
              <a:t>Contrataciones del</a:t>
            </a:r>
            <a:r>
              <a:rPr sz="900" b="1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900" b="1" spc="-10" dirty="0">
                <a:solidFill>
                  <a:srgbClr val="FFFFFF"/>
                </a:solidFill>
                <a:latin typeface="Trebuchet MS"/>
                <a:cs typeface="Trebuchet MS"/>
              </a:rPr>
              <a:t>estado (OSCE)</a:t>
            </a:r>
            <a:endParaRPr sz="900">
              <a:latin typeface="Trebuchet MS"/>
              <a:cs typeface="Trebuchet MS"/>
            </a:endParaRPr>
          </a:p>
          <a:p>
            <a:pPr marL="146050" marR="6350" indent="-146685" algn="just">
              <a:lnSpc>
                <a:spcPct val="102200"/>
              </a:lnSpc>
              <a:spcBef>
                <a:spcPts val="695"/>
              </a:spcBef>
              <a:buClr>
                <a:srgbClr val="00D0CB"/>
              </a:buClr>
              <a:buFont typeface="Wingdings"/>
              <a:buChar char=""/>
              <a:tabLst>
                <a:tab pos="146050" algn="l"/>
              </a:tabLst>
            </a:pPr>
            <a:r>
              <a:rPr sz="900" dirty="0">
                <a:latin typeface="Trebuchet MS"/>
                <a:cs typeface="Trebuchet MS"/>
              </a:rPr>
              <a:t>Regula</a:t>
            </a:r>
            <a:r>
              <a:rPr sz="900" spc="3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los</a:t>
            </a:r>
            <a:r>
              <a:rPr sz="900" spc="3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procesos</a:t>
            </a:r>
            <a:r>
              <a:rPr sz="900" spc="32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32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compra</a:t>
            </a:r>
            <a:r>
              <a:rPr sz="900" spc="33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y </a:t>
            </a:r>
            <a:r>
              <a:rPr sz="900" spc="-10" dirty="0">
                <a:latin typeface="Trebuchet MS"/>
                <a:cs typeface="Trebuchet MS"/>
              </a:rPr>
              <a:t>contratación.</a:t>
            </a:r>
            <a:endParaRPr sz="900">
              <a:latin typeface="Trebuchet MS"/>
              <a:cs typeface="Trebuchet MS"/>
            </a:endParaRPr>
          </a:p>
          <a:p>
            <a:pPr marL="146050" marR="5080" indent="-146685" algn="just">
              <a:lnSpc>
                <a:spcPct val="101099"/>
              </a:lnSpc>
              <a:spcBef>
                <a:spcPts val="15"/>
              </a:spcBef>
              <a:buClr>
                <a:srgbClr val="00D0CB"/>
              </a:buClr>
              <a:buFont typeface="Wingdings"/>
              <a:buChar char=""/>
              <a:tabLst>
                <a:tab pos="146050" algn="l"/>
              </a:tabLst>
            </a:pPr>
            <a:r>
              <a:rPr sz="900" dirty="0">
                <a:latin typeface="Trebuchet MS"/>
                <a:cs typeface="Trebuchet MS"/>
              </a:rPr>
              <a:t>Requiere</a:t>
            </a:r>
            <a:r>
              <a:rPr sz="900" spc="42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licitaciones</a:t>
            </a:r>
            <a:r>
              <a:rPr sz="900" spc="4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públicas,</a:t>
            </a:r>
            <a:r>
              <a:rPr sz="900" spc="42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lo </a:t>
            </a:r>
            <a:r>
              <a:rPr sz="900" dirty="0">
                <a:latin typeface="Trebuchet MS"/>
                <a:cs typeface="Trebuchet MS"/>
              </a:rPr>
              <a:t>que</a:t>
            </a:r>
            <a:r>
              <a:rPr sz="900" spc="4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reduce</a:t>
            </a:r>
            <a:r>
              <a:rPr sz="900" spc="4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la</a:t>
            </a:r>
            <a:r>
              <a:rPr sz="900" spc="5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agilidad</a:t>
            </a:r>
            <a:r>
              <a:rPr sz="900" spc="4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para</a:t>
            </a:r>
            <a:r>
              <a:rPr sz="900" spc="5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adquirir </a:t>
            </a:r>
            <a:r>
              <a:rPr sz="900" dirty="0">
                <a:latin typeface="Trebuchet MS"/>
                <a:cs typeface="Trebuchet MS"/>
              </a:rPr>
              <a:t>bienes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o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servicios</a:t>
            </a:r>
            <a:r>
              <a:rPr sz="900" spc="-10" dirty="0">
                <a:latin typeface="Trebuchet MS"/>
                <a:cs typeface="Trebuchet MS"/>
              </a:rPr>
              <a:t> estratégicos.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2992541" y="3560171"/>
            <a:ext cx="2139950" cy="1461770"/>
            <a:chOff x="2992541" y="3560171"/>
            <a:chExt cx="2139950" cy="1461770"/>
          </a:xfrm>
        </p:grpSpPr>
        <p:sp>
          <p:nvSpPr>
            <p:cNvPr id="10" name="object 10"/>
            <p:cNvSpPr/>
            <p:nvPr/>
          </p:nvSpPr>
          <p:spPr>
            <a:xfrm>
              <a:off x="2992541" y="3931200"/>
              <a:ext cx="2139950" cy="1090930"/>
            </a:xfrm>
            <a:custGeom>
              <a:avLst/>
              <a:gdLst/>
              <a:ahLst/>
              <a:cxnLst/>
              <a:rect l="l" t="t" r="r" b="b"/>
              <a:pathLst>
                <a:path w="2139950" h="1090929">
                  <a:moveTo>
                    <a:pt x="2139781" y="0"/>
                  </a:moveTo>
                  <a:lnTo>
                    <a:pt x="0" y="0"/>
                  </a:lnTo>
                  <a:lnTo>
                    <a:pt x="0" y="1090411"/>
                  </a:lnTo>
                  <a:lnTo>
                    <a:pt x="2139781" y="1090411"/>
                  </a:lnTo>
                  <a:lnTo>
                    <a:pt x="2139781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992541" y="3560171"/>
              <a:ext cx="2139950" cy="368300"/>
            </a:xfrm>
            <a:custGeom>
              <a:avLst/>
              <a:gdLst/>
              <a:ahLst/>
              <a:cxnLst/>
              <a:rect l="l" t="t" r="r" b="b"/>
              <a:pathLst>
                <a:path w="2139950" h="368300">
                  <a:moveTo>
                    <a:pt x="2139781" y="0"/>
                  </a:moveTo>
                  <a:lnTo>
                    <a:pt x="0" y="0"/>
                  </a:lnTo>
                  <a:lnTo>
                    <a:pt x="0" y="367849"/>
                  </a:lnTo>
                  <a:lnTo>
                    <a:pt x="2139781" y="367849"/>
                  </a:lnTo>
                  <a:lnTo>
                    <a:pt x="2139781" y="0"/>
                  </a:lnTo>
                  <a:close/>
                </a:path>
              </a:pathLst>
            </a:custGeom>
            <a:solidFill>
              <a:srgbClr val="15AF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3070551" y="3588942"/>
            <a:ext cx="1994535" cy="109283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663575" marR="109855" indent="-559435">
              <a:lnSpc>
                <a:spcPct val="102200"/>
              </a:lnSpc>
              <a:spcBef>
                <a:spcPts val="75"/>
              </a:spcBef>
            </a:pPr>
            <a:r>
              <a:rPr sz="900" b="1" spc="10" dirty="0">
                <a:solidFill>
                  <a:srgbClr val="FFFFFF"/>
                </a:solidFill>
                <a:latin typeface="Trebuchet MS"/>
                <a:cs typeface="Trebuchet MS"/>
              </a:rPr>
              <a:t>Sistema</a:t>
            </a:r>
            <a:r>
              <a:rPr sz="900" b="1" spc="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900" b="1" spc="10" dirty="0">
                <a:solidFill>
                  <a:srgbClr val="FFFFFF"/>
                </a:solidFill>
                <a:latin typeface="Trebuchet MS"/>
                <a:cs typeface="Trebuchet MS"/>
              </a:rPr>
              <a:t>Nacional</a:t>
            </a:r>
            <a:r>
              <a:rPr sz="900" b="1" spc="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900" b="1" spc="1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900" b="1" spc="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900" b="1" spc="-10" dirty="0">
                <a:solidFill>
                  <a:srgbClr val="FFFFFF"/>
                </a:solidFill>
                <a:latin typeface="Trebuchet MS"/>
                <a:cs typeface="Trebuchet MS"/>
              </a:rPr>
              <a:t>Inversiones (Invierte.pe)</a:t>
            </a:r>
            <a:endParaRPr sz="900">
              <a:latin typeface="Trebuchet MS"/>
              <a:cs typeface="Trebuchet MS"/>
            </a:endParaRPr>
          </a:p>
          <a:p>
            <a:pPr marL="146050" marR="5715" indent="-146685" algn="just">
              <a:lnSpc>
                <a:spcPct val="102200"/>
              </a:lnSpc>
              <a:spcBef>
                <a:spcPts val="720"/>
              </a:spcBef>
              <a:buClr>
                <a:srgbClr val="00D0CB"/>
              </a:buClr>
              <a:buFont typeface="Wingdings"/>
              <a:buChar char=""/>
              <a:tabLst>
                <a:tab pos="146050" algn="l"/>
              </a:tabLst>
            </a:pPr>
            <a:r>
              <a:rPr sz="900" dirty="0">
                <a:latin typeface="Trebuchet MS"/>
                <a:cs typeface="Trebuchet MS"/>
              </a:rPr>
              <a:t>Establece</a:t>
            </a:r>
            <a:r>
              <a:rPr sz="900" spc="24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etapas</a:t>
            </a:r>
            <a:r>
              <a:rPr sz="900" spc="25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para</a:t>
            </a:r>
            <a:r>
              <a:rPr sz="900" spc="254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formular</a:t>
            </a:r>
            <a:r>
              <a:rPr sz="900" spc="23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y </a:t>
            </a:r>
            <a:r>
              <a:rPr sz="900" dirty="0">
                <a:latin typeface="Trebuchet MS"/>
                <a:cs typeface="Trebuchet MS"/>
              </a:rPr>
              <a:t>aprobar</a:t>
            </a:r>
            <a:r>
              <a:rPr sz="900" spc="-7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proyectos.</a:t>
            </a:r>
            <a:endParaRPr sz="900">
              <a:latin typeface="Trebuchet MS"/>
              <a:cs typeface="Trebuchet MS"/>
            </a:endParaRPr>
          </a:p>
          <a:p>
            <a:pPr marL="146050" marR="5080" indent="-146685" algn="just">
              <a:lnSpc>
                <a:spcPct val="101099"/>
              </a:lnSpc>
              <a:spcBef>
                <a:spcPts val="15"/>
              </a:spcBef>
              <a:buClr>
                <a:srgbClr val="00D0CB"/>
              </a:buClr>
              <a:buFont typeface="Wingdings"/>
              <a:buChar char=""/>
              <a:tabLst>
                <a:tab pos="146050" algn="l"/>
              </a:tabLst>
            </a:pPr>
            <a:r>
              <a:rPr sz="900" spc="50" dirty="0">
                <a:latin typeface="Trebuchet MS"/>
                <a:cs typeface="Trebuchet MS"/>
              </a:rPr>
              <a:t>Su</a:t>
            </a:r>
            <a:r>
              <a:rPr sz="900" spc="9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enfoque</a:t>
            </a:r>
            <a:r>
              <a:rPr sz="900" spc="9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9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control</a:t>
            </a:r>
            <a:r>
              <a:rPr sz="900" spc="9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ralentiza</a:t>
            </a:r>
            <a:r>
              <a:rPr sz="900" spc="10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la </a:t>
            </a:r>
            <a:r>
              <a:rPr sz="900" dirty="0">
                <a:latin typeface="Trebuchet MS"/>
                <a:cs typeface="Trebuchet MS"/>
              </a:rPr>
              <a:t>ejecución</a:t>
            </a:r>
            <a:r>
              <a:rPr sz="900" spc="390" dirty="0">
                <a:latin typeface="Trebuchet MS"/>
                <a:cs typeface="Trebuchet MS"/>
              </a:rPr>
              <a:t> 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390" dirty="0">
                <a:latin typeface="Trebuchet MS"/>
                <a:cs typeface="Trebuchet MS"/>
              </a:rPr>
              <a:t>  </a:t>
            </a:r>
            <a:r>
              <a:rPr sz="900" dirty="0">
                <a:latin typeface="Trebuchet MS"/>
                <a:cs typeface="Trebuchet MS"/>
              </a:rPr>
              <a:t>inversiones</a:t>
            </a:r>
            <a:r>
              <a:rPr sz="900" spc="395" dirty="0">
                <a:latin typeface="Trebuchet MS"/>
                <a:cs typeface="Trebuchet MS"/>
              </a:rPr>
              <a:t>  </a:t>
            </a:r>
            <a:r>
              <a:rPr sz="900" spc="-25" dirty="0">
                <a:latin typeface="Trebuchet MS"/>
                <a:cs typeface="Trebuchet MS"/>
              </a:rPr>
              <a:t>en </a:t>
            </a:r>
            <a:r>
              <a:rPr sz="900" dirty="0">
                <a:latin typeface="Trebuchet MS"/>
                <a:cs typeface="Trebuchet MS"/>
              </a:rPr>
              <a:t>generación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o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mantenimiento.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5428179" y="3560170"/>
            <a:ext cx="2139950" cy="1461770"/>
            <a:chOff x="5428179" y="3560170"/>
            <a:chExt cx="2139950" cy="1461770"/>
          </a:xfrm>
        </p:grpSpPr>
        <p:sp>
          <p:nvSpPr>
            <p:cNvPr id="14" name="object 14"/>
            <p:cNvSpPr/>
            <p:nvPr/>
          </p:nvSpPr>
          <p:spPr>
            <a:xfrm>
              <a:off x="5428179" y="3931200"/>
              <a:ext cx="2139950" cy="1090930"/>
            </a:xfrm>
            <a:custGeom>
              <a:avLst/>
              <a:gdLst/>
              <a:ahLst/>
              <a:cxnLst/>
              <a:rect l="l" t="t" r="r" b="b"/>
              <a:pathLst>
                <a:path w="2139950" h="1090929">
                  <a:moveTo>
                    <a:pt x="2139781" y="0"/>
                  </a:moveTo>
                  <a:lnTo>
                    <a:pt x="0" y="0"/>
                  </a:lnTo>
                  <a:lnTo>
                    <a:pt x="0" y="1090411"/>
                  </a:lnTo>
                  <a:lnTo>
                    <a:pt x="2139781" y="1090411"/>
                  </a:lnTo>
                  <a:lnTo>
                    <a:pt x="2139781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428179" y="3560170"/>
              <a:ext cx="2139950" cy="368300"/>
            </a:xfrm>
            <a:custGeom>
              <a:avLst/>
              <a:gdLst/>
              <a:ahLst/>
              <a:cxnLst/>
              <a:rect l="l" t="t" r="r" b="b"/>
              <a:pathLst>
                <a:path w="2139950" h="368300">
                  <a:moveTo>
                    <a:pt x="2139781" y="0"/>
                  </a:moveTo>
                  <a:lnTo>
                    <a:pt x="0" y="0"/>
                  </a:lnTo>
                  <a:lnTo>
                    <a:pt x="0" y="367850"/>
                  </a:lnTo>
                  <a:lnTo>
                    <a:pt x="2139781" y="367850"/>
                  </a:lnTo>
                  <a:lnTo>
                    <a:pt x="2139781" y="0"/>
                  </a:lnTo>
                  <a:close/>
                </a:path>
              </a:pathLst>
            </a:custGeom>
            <a:solidFill>
              <a:srgbClr val="15AF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5506189" y="3588942"/>
            <a:ext cx="1995805" cy="138493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98145" marR="403860" indent="33020">
              <a:lnSpc>
                <a:spcPct val="102200"/>
              </a:lnSpc>
              <a:spcBef>
                <a:spcPts val="75"/>
              </a:spcBef>
            </a:pPr>
            <a:r>
              <a:rPr sz="900" b="1" spc="10" dirty="0">
                <a:solidFill>
                  <a:srgbClr val="FFFFFF"/>
                </a:solidFill>
                <a:latin typeface="Trebuchet MS"/>
                <a:cs typeface="Trebuchet MS"/>
              </a:rPr>
              <a:t>Sistema</a:t>
            </a:r>
            <a:r>
              <a:rPr sz="900" b="1" spc="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900" b="1" spc="10" dirty="0">
                <a:solidFill>
                  <a:srgbClr val="FFFFFF"/>
                </a:solidFill>
                <a:latin typeface="Trebuchet MS"/>
                <a:cs typeface="Trebuchet MS"/>
              </a:rPr>
              <a:t>Nacional</a:t>
            </a:r>
            <a:r>
              <a:rPr sz="900" b="1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900" b="1" spc="-25" dirty="0">
                <a:solidFill>
                  <a:srgbClr val="FFFFFF"/>
                </a:solidFill>
                <a:latin typeface="Trebuchet MS"/>
                <a:cs typeface="Trebuchet MS"/>
              </a:rPr>
              <a:t>de </a:t>
            </a:r>
            <a:r>
              <a:rPr sz="900" b="1" dirty="0">
                <a:solidFill>
                  <a:srgbClr val="FFFFFF"/>
                </a:solidFill>
                <a:latin typeface="Trebuchet MS"/>
                <a:cs typeface="Trebuchet MS"/>
              </a:rPr>
              <a:t>Endeudamiento</a:t>
            </a:r>
            <a:r>
              <a:rPr sz="900" b="1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900" b="1" spc="-20" dirty="0">
                <a:solidFill>
                  <a:srgbClr val="FFFFFF"/>
                </a:solidFill>
                <a:latin typeface="Trebuchet MS"/>
                <a:cs typeface="Trebuchet MS"/>
              </a:rPr>
              <a:t>(MEF)</a:t>
            </a:r>
            <a:endParaRPr sz="900">
              <a:latin typeface="Trebuchet MS"/>
              <a:cs typeface="Trebuchet MS"/>
            </a:endParaRPr>
          </a:p>
          <a:p>
            <a:pPr marL="146050" marR="5715" indent="-146685" algn="just">
              <a:lnSpc>
                <a:spcPct val="101499"/>
              </a:lnSpc>
              <a:spcBef>
                <a:spcPts val="730"/>
              </a:spcBef>
              <a:buClr>
                <a:srgbClr val="00D0CB"/>
              </a:buClr>
              <a:buFont typeface="Wingdings"/>
              <a:buChar char=""/>
              <a:tabLst>
                <a:tab pos="146050" algn="l"/>
              </a:tabLst>
            </a:pPr>
            <a:r>
              <a:rPr sz="900" dirty="0">
                <a:latin typeface="Trebuchet MS"/>
                <a:cs typeface="Trebuchet MS"/>
              </a:rPr>
              <a:t>Controla</a:t>
            </a:r>
            <a:r>
              <a:rPr sz="900" spc="9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la</a:t>
            </a:r>
            <a:r>
              <a:rPr sz="900" spc="10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contratación</a:t>
            </a:r>
            <a:r>
              <a:rPr sz="900" spc="10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95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deuda </a:t>
            </a:r>
            <a:r>
              <a:rPr sz="900" dirty="0">
                <a:latin typeface="Trebuchet MS"/>
                <a:cs typeface="Trebuchet MS"/>
              </a:rPr>
              <a:t>pública</a:t>
            </a:r>
            <a:r>
              <a:rPr sz="900" spc="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y</a:t>
            </a:r>
            <a:r>
              <a:rPr sz="900" spc="3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requiere</a:t>
            </a:r>
            <a:r>
              <a:rPr sz="900" spc="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autorización</a:t>
            </a:r>
            <a:r>
              <a:rPr sz="900" spc="3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del </a:t>
            </a:r>
            <a:r>
              <a:rPr sz="900" dirty="0">
                <a:latin typeface="Trebuchet MS"/>
                <a:cs typeface="Trebuchet MS"/>
              </a:rPr>
              <a:t>MEF/FONAFE</a:t>
            </a:r>
            <a:r>
              <a:rPr sz="900" spc="305" dirty="0">
                <a:latin typeface="Trebuchet MS"/>
                <a:cs typeface="Trebuchet MS"/>
              </a:rPr>
              <a:t>  </a:t>
            </a:r>
            <a:r>
              <a:rPr sz="900" dirty="0">
                <a:latin typeface="Trebuchet MS"/>
                <a:cs typeface="Trebuchet MS"/>
              </a:rPr>
              <a:t>para</a:t>
            </a:r>
            <a:r>
              <a:rPr sz="900" spc="305" dirty="0">
                <a:latin typeface="Trebuchet MS"/>
                <a:cs typeface="Trebuchet MS"/>
              </a:rPr>
              <a:t>  </a:t>
            </a:r>
            <a:r>
              <a:rPr sz="900" spc="-10" dirty="0">
                <a:latin typeface="Trebuchet MS"/>
                <a:cs typeface="Trebuchet MS"/>
              </a:rPr>
              <a:t>operaciones financieras.</a:t>
            </a:r>
            <a:endParaRPr sz="900">
              <a:latin typeface="Trebuchet MS"/>
              <a:cs typeface="Trebuchet MS"/>
            </a:endParaRPr>
          </a:p>
          <a:p>
            <a:pPr marL="146050" indent="-146050" algn="just">
              <a:lnSpc>
                <a:spcPct val="100000"/>
              </a:lnSpc>
              <a:spcBef>
                <a:spcPts val="20"/>
              </a:spcBef>
              <a:buClr>
                <a:srgbClr val="00D0CB"/>
              </a:buClr>
              <a:buFont typeface="Wingdings"/>
              <a:buChar char=""/>
              <a:tabLst>
                <a:tab pos="146050" algn="l"/>
              </a:tabLst>
            </a:pPr>
            <a:r>
              <a:rPr sz="900" dirty="0">
                <a:latin typeface="Trebuchet MS"/>
                <a:cs typeface="Trebuchet MS"/>
              </a:rPr>
              <a:t>Limita</a:t>
            </a:r>
            <a:r>
              <a:rPr sz="900" spc="365" dirty="0">
                <a:latin typeface="Trebuchet MS"/>
                <a:cs typeface="Trebuchet MS"/>
              </a:rPr>
              <a:t>   </a:t>
            </a:r>
            <a:r>
              <a:rPr sz="900" dirty="0">
                <a:latin typeface="Trebuchet MS"/>
                <a:cs typeface="Trebuchet MS"/>
              </a:rPr>
              <a:t>la</a:t>
            </a:r>
            <a:r>
              <a:rPr sz="900" spc="365" dirty="0">
                <a:latin typeface="Trebuchet MS"/>
                <a:cs typeface="Trebuchet MS"/>
              </a:rPr>
              <a:t>   </a:t>
            </a:r>
            <a:r>
              <a:rPr sz="900" dirty="0">
                <a:latin typeface="Trebuchet MS"/>
                <a:cs typeface="Trebuchet MS"/>
              </a:rPr>
              <a:t>posibilidad</a:t>
            </a:r>
            <a:r>
              <a:rPr sz="900" spc="360" dirty="0">
                <a:latin typeface="Trebuchet MS"/>
                <a:cs typeface="Trebuchet MS"/>
              </a:rPr>
              <a:t>   </a:t>
            </a:r>
            <a:r>
              <a:rPr sz="900" spc="-25" dirty="0">
                <a:latin typeface="Trebuchet MS"/>
                <a:cs typeface="Trebuchet MS"/>
              </a:rPr>
              <a:t>de</a:t>
            </a:r>
            <a:endParaRPr sz="900">
              <a:latin typeface="Trebuchet MS"/>
              <a:cs typeface="Trebuchet MS"/>
            </a:endParaRPr>
          </a:p>
          <a:p>
            <a:pPr marL="146050" marR="7620" algn="just">
              <a:lnSpc>
                <a:spcPct val="102200"/>
              </a:lnSpc>
              <a:spcBef>
                <a:spcPts val="100"/>
              </a:spcBef>
            </a:pPr>
            <a:r>
              <a:rPr sz="900" dirty="0">
                <a:latin typeface="Trebuchet MS"/>
                <a:cs typeface="Trebuchet MS"/>
              </a:rPr>
              <a:t>endeudamiento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largo plazo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para </a:t>
            </a:r>
            <a:r>
              <a:rPr sz="900" dirty="0">
                <a:latin typeface="Trebuchet MS"/>
                <a:cs typeface="Trebuchet MS"/>
              </a:rPr>
              <a:t>nuevos</a:t>
            </a:r>
            <a:r>
              <a:rPr sz="900" spc="8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proyectos.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7863816" y="3560170"/>
            <a:ext cx="2139950" cy="1461770"/>
            <a:chOff x="7863816" y="3560170"/>
            <a:chExt cx="2139950" cy="1461770"/>
          </a:xfrm>
        </p:grpSpPr>
        <p:sp>
          <p:nvSpPr>
            <p:cNvPr id="18" name="object 18"/>
            <p:cNvSpPr/>
            <p:nvPr/>
          </p:nvSpPr>
          <p:spPr>
            <a:xfrm>
              <a:off x="7863816" y="3931200"/>
              <a:ext cx="2139950" cy="1090930"/>
            </a:xfrm>
            <a:custGeom>
              <a:avLst/>
              <a:gdLst/>
              <a:ahLst/>
              <a:cxnLst/>
              <a:rect l="l" t="t" r="r" b="b"/>
              <a:pathLst>
                <a:path w="2139950" h="1090929">
                  <a:moveTo>
                    <a:pt x="2139781" y="0"/>
                  </a:moveTo>
                  <a:lnTo>
                    <a:pt x="0" y="0"/>
                  </a:lnTo>
                  <a:lnTo>
                    <a:pt x="0" y="1090411"/>
                  </a:lnTo>
                  <a:lnTo>
                    <a:pt x="2139781" y="1090411"/>
                  </a:lnTo>
                  <a:lnTo>
                    <a:pt x="2139781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863816" y="3560170"/>
              <a:ext cx="2139950" cy="368300"/>
            </a:xfrm>
            <a:custGeom>
              <a:avLst/>
              <a:gdLst/>
              <a:ahLst/>
              <a:cxnLst/>
              <a:rect l="l" t="t" r="r" b="b"/>
              <a:pathLst>
                <a:path w="2139950" h="368300">
                  <a:moveTo>
                    <a:pt x="2139781" y="0"/>
                  </a:moveTo>
                  <a:lnTo>
                    <a:pt x="0" y="0"/>
                  </a:lnTo>
                  <a:lnTo>
                    <a:pt x="0" y="367850"/>
                  </a:lnTo>
                  <a:lnTo>
                    <a:pt x="2139781" y="367850"/>
                  </a:lnTo>
                  <a:lnTo>
                    <a:pt x="2139781" y="0"/>
                  </a:lnTo>
                  <a:close/>
                </a:path>
              </a:pathLst>
            </a:custGeom>
            <a:solidFill>
              <a:srgbClr val="15AF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7941825" y="3588942"/>
            <a:ext cx="1995805" cy="124523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786130" marR="109855" indent="-685165">
              <a:lnSpc>
                <a:spcPct val="102200"/>
              </a:lnSpc>
              <a:spcBef>
                <a:spcPts val="75"/>
              </a:spcBef>
            </a:pPr>
            <a:r>
              <a:rPr sz="900" b="1" dirty="0">
                <a:solidFill>
                  <a:srgbClr val="FFFFFF"/>
                </a:solidFill>
                <a:latin typeface="Trebuchet MS"/>
                <a:cs typeface="Trebuchet MS"/>
              </a:rPr>
              <a:t>Sistema</a:t>
            </a:r>
            <a:r>
              <a:rPr sz="900" b="1" spc="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FFFFFF"/>
                </a:solidFill>
                <a:latin typeface="Trebuchet MS"/>
                <a:cs typeface="Trebuchet MS"/>
              </a:rPr>
              <a:t>presupuestal</a:t>
            </a:r>
            <a:r>
              <a:rPr sz="900" b="1" spc="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900" b="1" spc="-4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900" b="1" spc="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900" b="1" spc="-10" dirty="0">
                <a:solidFill>
                  <a:srgbClr val="FFFFFF"/>
                </a:solidFill>
                <a:latin typeface="Trebuchet MS"/>
                <a:cs typeface="Trebuchet MS"/>
              </a:rPr>
              <a:t>contable público</a:t>
            </a:r>
            <a:endParaRPr sz="900">
              <a:latin typeface="Trebuchet MS"/>
              <a:cs typeface="Trebuchet MS"/>
            </a:endParaRPr>
          </a:p>
          <a:p>
            <a:pPr marL="146050" marR="5080" indent="-146685" algn="just">
              <a:lnSpc>
                <a:spcPct val="102200"/>
              </a:lnSpc>
              <a:spcBef>
                <a:spcPts val="720"/>
              </a:spcBef>
              <a:buClr>
                <a:srgbClr val="00D0CB"/>
              </a:buClr>
              <a:buFont typeface="Wingdings"/>
              <a:buChar char=""/>
              <a:tabLst>
                <a:tab pos="146050" algn="l"/>
              </a:tabLst>
            </a:pPr>
            <a:r>
              <a:rPr sz="900" dirty="0">
                <a:latin typeface="Trebuchet MS"/>
                <a:cs typeface="Trebuchet MS"/>
              </a:rPr>
              <a:t>Define</a:t>
            </a:r>
            <a:r>
              <a:rPr sz="900" spc="220" dirty="0">
                <a:latin typeface="Trebuchet MS"/>
                <a:cs typeface="Trebuchet MS"/>
              </a:rPr>
              <a:t>  </a:t>
            </a:r>
            <a:r>
              <a:rPr sz="900" dirty="0">
                <a:latin typeface="Trebuchet MS"/>
                <a:cs typeface="Trebuchet MS"/>
              </a:rPr>
              <a:t>límites</a:t>
            </a:r>
            <a:r>
              <a:rPr sz="900" spc="229" dirty="0">
                <a:latin typeface="Trebuchet MS"/>
                <a:cs typeface="Trebuchet MS"/>
              </a:rPr>
              <a:t>  </a:t>
            </a:r>
            <a:r>
              <a:rPr sz="900" dirty="0">
                <a:latin typeface="Trebuchet MS"/>
                <a:cs typeface="Trebuchet MS"/>
              </a:rPr>
              <a:t>en</a:t>
            </a:r>
            <a:r>
              <a:rPr sz="900" spc="229" dirty="0">
                <a:latin typeface="Trebuchet MS"/>
                <a:cs typeface="Trebuchet MS"/>
              </a:rPr>
              <a:t>  </a:t>
            </a:r>
            <a:r>
              <a:rPr sz="900" dirty="0">
                <a:latin typeface="Trebuchet MS"/>
                <a:cs typeface="Trebuchet MS"/>
              </a:rPr>
              <a:t>el</a:t>
            </a:r>
            <a:r>
              <a:rPr sz="900" spc="220" dirty="0">
                <a:latin typeface="Trebuchet MS"/>
                <a:cs typeface="Trebuchet MS"/>
              </a:rPr>
              <a:t>  </a:t>
            </a:r>
            <a:r>
              <a:rPr sz="900" dirty="0">
                <a:latin typeface="Trebuchet MS"/>
                <a:cs typeface="Trebuchet MS"/>
              </a:rPr>
              <a:t>uso</a:t>
            </a:r>
            <a:r>
              <a:rPr sz="900" spc="229" dirty="0">
                <a:latin typeface="Trebuchet MS"/>
                <a:cs typeface="Trebuchet MS"/>
              </a:rPr>
              <a:t>  </a:t>
            </a:r>
            <a:r>
              <a:rPr sz="900" spc="-25" dirty="0">
                <a:latin typeface="Trebuchet MS"/>
                <a:cs typeface="Trebuchet MS"/>
              </a:rPr>
              <a:t>de </a:t>
            </a:r>
            <a:r>
              <a:rPr sz="900" dirty="0">
                <a:latin typeface="Trebuchet MS"/>
                <a:cs typeface="Trebuchet MS"/>
              </a:rPr>
              <a:t>utilidades</a:t>
            </a:r>
            <a:r>
              <a:rPr sz="900" spc="32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y</a:t>
            </a:r>
            <a:r>
              <a:rPr sz="900" spc="3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la</a:t>
            </a:r>
            <a:r>
              <a:rPr sz="900" spc="32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programación</a:t>
            </a:r>
            <a:r>
              <a:rPr sz="900" spc="33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del </a:t>
            </a:r>
            <a:r>
              <a:rPr sz="900" spc="-10" dirty="0">
                <a:latin typeface="Trebuchet MS"/>
                <a:cs typeface="Trebuchet MS"/>
              </a:rPr>
              <a:t>gasto.</a:t>
            </a:r>
            <a:endParaRPr sz="900">
              <a:latin typeface="Trebuchet MS"/>
              <a:cs typeface="Trebuchet MS"/>
            </a:endParaRPr>
          </a:p>
          <a:p>
            <a:pPr marL="146050" marR="6350" indent="-146685" algn="just">
              <a:lnSpc>
                <a:spcPts val="1100"/>
              </a:lnSpc>
              <a:spcBef>
                <a:spcPts val="20"/>
              </a:spcBef>
              <a:buClr>
                <a:srgbClr val="00D0CB"/>
              </a:buClr>
              <a:buFont typeface="Wingdings"/>
              <a:buChar char=""/>
              <a:tabLst>
                <a:tab pos="146050" algn="l"/>
              </a:tabLst>
            </a:pPr>
            <a:r>
              <a:rPr sz="900" spc="10" dirty="0">
                <a:latin typeface="Trebuchet MS"/>
                <a:cs typeface="Trebuchet MS"/>
              </a:rPr>
              <a:t>Reduce</a:t>
            </a:r>
            <a:r>
              <a:rPr sz="900" spc="-6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la</a:t>
            </a:r>
            <a:r>
              <a:rPr sz="900" spc="-55" dirty="0">
                <a:latin typeface="Trebuchet MS"/>
                <a:cs typeface="Trebuchet MS"/>
              </a:rPr>
              <a:t> </a:t>
            </a:r>
            <a:r>
              <a:rPr sz="900" spc="5" dirty="0">
                <a:latin typeface="Trebuchet MS"/>
                <a:cs typeface="Trebuchet MS"/>
              </a:rPr>
              <a:t>autonomía</a:t>
            </a:r>
            <a:r>
              <a:rPr sz="900" spc="-6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financiera</a:t>
            </a:r>
            <a:r>
              <a:rPr sz="900" spc="-55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y</a:t>
            </a:r>
            <a:r>
              <a:rPr sz="900" spc="-60" dirty="0">
                <a:latin typeface="Trebuchet MS"/>
                <a:cs typeface="Trebuchet MS"/>
              </a:rPr>
              <a:t> </a:t>
            </a:r>
            <a:r>
              <a:rPr sz="900" spc="-5" dirty="0">
                <a:latin typeface="Trebuchet MS"/>
                <a:cs typeface="Trebuchet MS"/>
              </a:rPr>
              <a:t>la </a:t>
            </a:r>
            <a:r>
              <a:rPr sz="900" spc="10" dirty="0">
                <a:latin typeface="Trebuchet MS"/>
                <a:cs typeface="Trebuchet MS"/>
              </a:rPr>
              <a:t>capacidad</a:t>
            </a:r>
            <a:r>
              <a:rPr sz="900" spc="36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360" dirty="0">
                <a:latin typeface="Trebuchet MS"/>
                <a:cs typeface="Trebuchet MS"/>
              </a:rPr>
              <a:t> </a:t>
            </a:r>
            <a:r>
              <a:rPr sz="900" spc="-5" dirty="0">
                <a:latin typeface="Trebuchet MS"/>
                <a:cs typeface="Trebuchet MS"/>
              </a:rPr>
              <a:t>reinversión</a:t>
            </a:r>
            <a:r>
              <a:rPr sz="900" spc="37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360" dirty="0">
                <a:latin typeface="Trebuchet MS"/>
                <a:cs typeface="Trebuchet MS"/>
              </a:rPr>
              <a:t> </a:t>
            </a:r>
            <a:r>
              <a:rPr sz="900" spc="20" dirty="0">
                <a:latin typeface="Trebuchet MS"/>
                <a:cs typeface="Trebuchet MS"/>
              </a:rPr>
              <a:t>las</a:t>
            </a:r>
            <a:endParaRPr sz="900">
              <a:latin typeface="Trebuchet MS"/>
              <a:cs typeface="Trebuchet MS"/>
            </a:endParaRPr>
          </a:p>
          <a:p>
            <a:pPr marL="146050">
              <a:lnSpc>
                <a:spcPct val="100000"/>
              </a:lnSpc>
              <a:spcBef>
                <a:spcPts val="85"/>
              </a:spcBef>
            </a:pPr>
            <a:r>
              <a:rPr sz="900" spc="-10" dirty="0">
                <a:latin typeface="Trebuchet MS"/>
                <a:cs typeface="Trebuchet MS"/>
              </a:rPr>
              <a:t>empresas.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456609" y="3402034"/>
            <a:ext cx="9675495" cy="2522855"/>
            <a:chOff x="456609" y="3402034"/>
            <a:chExt cx="9675495" cy="2522855"/>
          </a:xfrm>
        </p:grpSpPr>
        <p:sp>
          <p:nvSpPr>
            <p:cNvPr id="22" name="object 22"/>
            <p:cNvSpPr/>
            <p:nvPr/>
          </p:nvSpPr>
          <p:spPr>
            <a:xfrm>
              <a:off x="464740" y="3410165"/>
              <a:ext cx="9659620" cy="2506980"/>
            </a:xfrm>
            <a:custGeom>
              <a:avLst/>
              <a:gdLst/>
              <a:ahLst/>
              <a:cxnLst/>
              <a:rect l="l" t="t" r="r" b="b"/>
              <a:pathLst>
                <a:path w="9659620" h="2506979">
                  <a:moveTo>
                    <a:pt x="0" y="0"/>
                  </a:moveTo>
                  <a:lnTo>
                    <a:pt x="9659055" y="0"/>
                  </a:lnTo>
                  <a:lnTo>
                    <a:pt x="9659055" y="2506474"/>
                  </a:lnTo>
                  <a:lnTo>
                    <a:pt x="0" y="2506474"/>
                  </a:lnTo>
                  <a:lnTo>
                    <a:pt x="0" y="0"/>
                  </a:lnTo>
                  <a:close/>
                </a:path>
              </a:pathLst>
            </a:custGeom>
            <a:ln w="16262">
              <a:solidFill>
                <a:srgbClr val="00D0C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03035" y="5279711"/>
              <a:ext cx="1215816" cy="25764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3026" y="5069890"/>
              <a:ext cx="575819" cy="57620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62767" y="5186581"/>
              <a:ext cx="1597590" cy="430721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69912" y="5119184"/>
              <a:ext cx="959618" cy="515421"/>
            </a:xfrm>
            <a:prstGeom prst="rect">
              <a:avLst/>
            </a:prstGeom>
          </p:spPr>
        </p:pic>
      </p:grp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0" dirty="0"/>
              <a:t>Limitaciones</a:t>
            </a:r>
            <a:r>
              <a:rPr spc="-65" dirty="0"/>
              <a:t> </a:t>
            </a:r>
            <a:r>
              <a:rPr spc="-30" dirty="0"/>
              <a:t>institucionales:</a:t>
            </a:r>
            <a:r>
              <a:rPr spc="-50" dirty="0"/>
              <a:t> </a:t>
            </a:r>
            <a:r>
              <a:rPr dirty="0"/>
              <a:t>Los</a:t>
            </a:r>
            <a:r>
              <a:rPr spc="-60" dirty="0"/>
              <a:t> </a:t>
            </a:r>
            <a:r>
              <a:rPr dirty="0"/>
              <a:t>sistemas</a:t>
            </a:r>
            <a:r>
              <a:rPr spc="-60" dirty="0"/>
              <a:t> </a:t>
            </a:r>
            <a:r>
              <a:rPr spc="-30" dirty="0"/>
              <a:t>administrativos</a:t>
            </a:r>
            <a:r>
              <a:rPr spc="-60" dirty="0"/>
              <a:t> </a:t>
            </a:r>
            <a:r>
              <a:rPr spc="-10" dirty="0"/>
              <a:t>públicos</a:t>
            </a:r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61925">
              <a:lnSpc>
                <a:spcPct val="100000"/>
              </a:lnSpc>
              <a:spcBef>
                <a:spcPts val="280"/>
              </a:spcBef>
            </a:pPr>
            <a:fld id="{81D60167-4931-47E6-BA6A-407CBD079E47}" type="slidenum">
              <a:rPr spc="-25" dirty="0"/>
              <a:t>18</a:t>
            </a:fld>
            <a:endParaRPr spc="-2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077921" y="4450138"/>
            <a:ext cx="4141470" cy="1626235"/>
            <a:chOff x="6077921" y="4450138"/>
            <a:chExt cx="4141470" cy="1626235"/>
          </a:xfrm>
        </p:grpSpPr>
        <p:sp>
          <p:nvSpPr>
            <p:cNvPr id="3" name="object 3"/>
            <p:cNvSpPr/>
            <p:nvPr/>
          </p:nvSpPr>
          <p:spPr>
            <a:xfrm>
              <a:off x="6082049" y="5457521"/>
              <a:ext cx="4128770" cy="612140"/>
            </a:xfrm>
            <a:custGeom>
              <a:avLst/>
              <a:gdLst/>
              <a:ahLst/>
              <a:cxnLst/>
              <a:rect l="l" t="t" r="r" b="b"/>
              <a:pathLst>
                <a:path w="4128770" h="612139">
                  <a:moveTo>
                    <a:pt x="376601" y="2357"/>
                  </a:moveTo>
                  <a:lnTo>
                    <a:pt x="0" y="167072"/>
                  </a:lnTo>
                  <a:lnTo>
                    <a:pt x="0" y="611554"/>
                  </a:lnTo>
                  <a:lnTo>
                    <a:pt x="4128242" y="611554"/>
                  </a:lnTo>
                  <a:lnTo>
                    <a:pt x="4128242" y="398893"/>
                  </a:lnTo>
                  <a:lnTo>
                    <a:pt x="3007211" y="398893"/>
                  </a:lnTo>
                  <a:lnTo>
                    <a:pt x="2912746" y="395843"/>
                  </a:lnTo>
                  <a:lnTo>
                    <a:pt x="1879371" y="395843"/>
                  </a:lnTo>
                  <a:lnTo>
                    <a:pt x="1504441" y="282982"/>
                  </a:lnTo>
                  <a:lnTo>
                    <a:pt x="1392644" y="218926"/>
                  </a:lnTo>
                  <a:lnTo>
                    <a:pt x="751532" y="218926"/>
                  </a:lnTo>
                  <a:lnTo>
                    <a:pt x="376601" y="2357"/>
                  </a:lnTo>
                  <a:close/>
                </a:path>
                <a:path w="4128770" h="612139">
                  <a:moveTo>
                    <a:pt x="4128242" y="0"/>
                  </a:moveTo>
                  <a:lnTo>
                    <a:pt x="3757072" y="337888"/>
                  </a:lnTo>
                  <a:lnTo>
                    <a:pt x="3382142" y="359239"/>
                  </a:lnTo>
                  <a:lnTo>
                    <a:pt x="3007211" y="398893"/>
                  </a:lnTo>
                  <a:lnTo>
                    <a:pt x="4128242" y="398893"/>
                  </a:lnTo>
                  <a:lnTo>
                    <a:pt x="4128242" y="0"/>
                  </a:lnTo>
                  <a:close/>
                </a:path>
                <a:path w="4128770" h="612139">
                  <a:moveTo>
                    <a:pt x="2254302" y="377541"/>
                  </a:moveTo>
                  <a:lnTo>
                    <a:pt x="1879371" y="395843"/>
                  </a:lnTo>
                  <a:lnTo>
                    <a:pt x="2912746" y="395843"/>
                  </a:lnTo>
                  <a:lnTo>
                    <a:pt x="2254302" y="377541"/>
                  </a:lnTo>
                  <a:close/>
                </a:path>
                <a:path w="4128770" h="612139">
                  <a:moveTo>
                    <a:pt x="1126463" y="66413"/>
                  </a:moveTo>
                  <a:lnTo>
                    <a:pt x="751532" y="218926"/>
                  </a:lnTo>
                  <a:lnTo>
                    <a:pt x="1392644" y="218926"/>
                  </a:lnTo>
                  <a:lnTo>
                    <a:pt x="1126463" y="66413"/>
                  </a:lnTo>
                  <a:close/>
                </a:path>
              </a:pathLst>
            </a:custGeom>
            <a:solidFill>
              <a:srgbClr val="1560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082049" y="4450138"/>
              <a:ext cx="4128770" cy="1407795"/>
            </a:xfrm>
            <a:custGeom>
              <a:avLst/>
              <a:gdLst/>
              <a:ahLst/>
              <a:cxnLst/>
              <a:rect l="l" t="t" r="r" b="b"/>
              <a:pathLst>
                <a:path w="4128770" h="1407795">
                  <a:moveTo>
                    <a:pt x="1504441" y="0"/>
                  </a:moveTo>
                  <a:lnTo>
                    <a:pt x="1126463" y="24498"/>
                  </a:lnTo>
                  <a:lnTo>
                    <a:pt x="751532" y="164811"/>
                  </a:lnTo>
                  <a:lnTo>
                    <a:pt x="376601" y="241068"/>
                  </a:lnTo>
                  <a:lnTo>
                    <a:pt x="0" y="155660"/>
                  </a:lnTo>
                  <a:lnTo>
                    <a:pt x="0" y="1174455"/>
                  </a:lnTo>
                  <a:lnTo>
                    <a:pt x="376601" y="1009740"/>
                  </a:lnTo>
                  <a:lnTo>
                    <a:pt x="751532" y="1226309"/>
                  </a:lnTo>
                  <a:lnTo>
                    <a:pt x="1126463" y="1073795"/>
                  </a:lnTo>
                  <a:lnTo>
                    <a:pt x="1504441" y="1290365"/>
                  </a:lnTo>
                  <a:lnTo>
                    <a:pt x="1879371" y="1403226"/>
                  </a:lnTo>
                  <a:lnTo>
                    <a:pt x="2254302" y="1384924"/>
                  </a:lnTo>
                  <a:lnTo>
                    <a:pt x="2629232" y="1394075"/>
                  </a:lnTo>
                  <a:lnTo>
                    <a:pt x="3007211" y="1407656"/>
                  </a:lnTo>
                  <a:lnTo>
                    <a:pt x="3382142" y="1366622"/>
                  </a:lnTo>
                  <a:lnTo>
                    <a:pt x="3757072" y="1345270"/>
                  </a:lnTo>
                  <a:lnTo>
                    <a:pt x="4128242" y="1008027"/>
                  </a:lnTo>
                  <a:lnTo>
                    <a:pt x="4128242" y="338710"/>
                  </a:lnTo>
                  <a:lnTo>
                    <a:pt x="3757072" y="106856"/>
                  </a:lnTo>
                  <a:lnTo>
                    <a:pt x="3382142" y="45850"/>
                  </a:lnTo>
                  <a:lnTo>
                    <a:pt x="3007211" y="100755"/>
                  </a:lnTo>
                  <a:lnTo>
                    <a:pt x="2629232" y="91605"/>
                  </a:lnTo>
                  <a:lnTo>
                    <a:pt x="2254302" y="109905"/>
                  </a:lnTo>
                  <a:lnTo>
                    <a:pt x="1879371" y="70252"/>
                  </a:lnTo>
                  <a:lnTo>
                    <a:pt x="1504441" y="0"/>
                  </a:lnTo>
                  <a:close/>
                </a:path>
              </a:pathLst>
            </a:custGeom>
            <a:solidFill>
              <a:srgbClr val="15AF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082049" y="6071902"/>
              <a:ext cx="4133215" cy="0"/>
            </a:xfrm>
            <a:custGeom>
              <a:avLst/>
              <a:gdLst/>
              <a:ahLst/>
              <a:cxnLst/>
              <a:rect l="l" t="t" r="r" b="b"/>
              <a:pathLst>
                <a:path w="4133215">
                  <a:moveTo>
                    <a:pt x="0" y="0"/>
                  </a:moveTo>
                  <a:lnTo>
                    <a:pt x="4133073" y="0"/>
                  </a:lnTo>
                </a:path>
              </a:pathLst>
            </a:custGeom>
            <a:ln w="8131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5989687" y="6110154"/>
            <a:ext cx="93726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89255" algn="l"/>
                <a:tab pos="762635" algn="l"/>
              </a:tabLst>
            </a:pP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Ene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Feb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Mar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124147" y="6110154"/>
            <a:ext cx="56007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74015" algn="l"/>
              </a:tabLst>
            </a:pP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Abr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May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834222" y="6075969"/>
            <a:ext cx="2114550" cy="290830"/>
          </a:xfrm>
          <a:prstGeom prst="rect">
            <a:avLst/>
          </a:prstGeom>
          <a:solidFill>
            <a:srgbClr val="F2AA84">
              <a:alpha val="25878"/>
            </a:srgbClr>
          </a:solidFill>
        </p:spPr>
        <p:txBody>
          <a:bodyPr vert="horz" wrap="square" lIns="0" tIns="46990" rIns="0" bIns="0" rtlCol="0">
            <a:spAutoFit/>
          </a:bodyPr>
          <a:lstStyle/>
          <a:p>
            <a:pPr marL="55880">
              <a:lnSpc>
                <a:spcPct val="100000"/>
              </a:lnSpc>
              <a:spcBef>
                <a:spcPts val="370"/>
              </a:spcBef>
              <a:tabLst>
                <a:tab pos="445770" algn="l"/>
                <a:tab pos="798195" algn="l"/>
                <a:tab pos="1184275" algn="l"/>
                <a:tab pos="1551940" algn="l"/>
                <a:tab pos="1921510" algn="l"/>
              </a:tabLst>
            </a:pP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Jun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Jul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Ago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Set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Oct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Nov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131724" y="6110154"/>
            <a:ext cx="1682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Dic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915995" y="4977842"/>
            <a:ext cx="165100" cy="293370"/>
          </a:xfrm>
          <a:prstGeom prst="rect">
            <a:avLst/>
          </a:prstGeom>
        </p:spPr>
        <p:txBody>
          <a:bodyPr vert="vert270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00" spc="-20" dirty="0">
                <a:solidFill>
                  <a:srgbClr val="595959"/>
                </a:solidFill>
                <a:latin typeface="Trebuchet MS"/>
                <a:cs typeface="Trebuchet MS"/>
              </a:rPr>
              <a:t>GW.h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716409" y="3737411"/>
            <a:ext cx="53975" cy="53975"/>
          </a:xfrm>
          <a:custGeom>
            <a:avLst/>
            <a:gdLst/>
            <a:ahLst/>
            <a:cxnLst/>
            <a:rect l="l" t="t" r="r" b="b"/>
            <a:pathLst>
              <a:path w="53975" h="53975">
                <a:moveTo>
                  <a:pt x="53559" y="0"/>
                </a:moveTo>
                <a:lnTo>
                  <a:pt x="0" y="0"/>
                </a:lnTo>
                <a:lnTo>
                  <a:pt x="0" y="53596"/>
                </a:lnTo>
                <a:lnTo>
                  <a:pt x="53559" y="53596"/>
                </a:lnTo>
                <a:lnTo>
                  <a:pt x="53559" y="0"/>
                </a:lnTo>
                <a:close/>
              </a:path>
            </a:pathLst>
          </a:custGeom>
          <a:solidFill>
            <a:srgbClr val="1560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109360" y="3737411"/>
            <a:ext cx="53975" cy="53975"/>
          </a:xfrm>
          <a:custGeom>
            <a:avLst/>
            <a:gdLst/>
            <a:ahLst/>
            <a:cxnLst/>
            <a:rect l="l" t="t" r="r" b="b"/>
            <a:pathLst>
              <a:path w="53975" h="53975">
                <a:moveTo>
                  <a:pt x="53558" y="0"/>
                </a:moveTo>
                <a:lnTo>
                  <a:pt x="0" y="0"/>
                </a:lnTo>
                <a:lnTo>
                  <a:pt x="0" y="53596"/>
                </a:lnTo>
                <a:lnTo>
                  <a:pt x="53558" y="53596"/>
                </a:lnTo>
                <a:lnTo>
                  <a:pt x="53558" y="0"/>
                </a:lnTo>
                <a:close/>
              </a:path>
            </a:pathLst>
          </a:custGeom>
          <a:solidFill>
            <a:srgbClr val="15AFAB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992487" y="4250773"/>
            <a:ext cx="4141470" cy="1841500"/>
            <a:chOff x="992487" y="4250773"/>
            <a:chExt cx="4141470" cy="1841500"/>
          </a:xfrm>
        </p:grpSpPr>
        <p:sp>
          <p:nvSpPr>
            <p:cNvPr id="14" name="object 14"/>
            <p:cNvSpPr/>
            <p:nvPr/>
          </p:nvSpPr>
          <p:spPr>
            <a:xfrm>
              <a:off x="996615" y="4250773"/>
              <a:ext cx="4133215" cy="1830705"/>
            </a:xfrm>
            <a:custGeom>
              <a:avLst/>
              <a:gdLst/>
              <a:ahLst/>
              <a:cxnLst/>
              <a:rect l="l" t="t" r="r" b="b"/>
              <a:pathLst>
                <a:path w="4133215" h="1830704">
                  <a:moveTo>
                    <a:pt x="374564" y="0"/>
                  </a:moveTo>
                  <a:lnTo>
                    <a:pt x="0" y="178108"/>
                  </a:lnTo>
                  <a:lnTo>
                    <a:pt x="0" y="1830494"/>
                  </a:lnTo>
                  <a:lnTo>
                    <a:pt x="4132660" y="1830494"/>
                  </a:lnTo>
                  <a:lnTo>
                    <a:pt x="4132660" y="699706"/>
                  </a:lnTo>
                  <a:lnTo>
                    <a:pt x="2255312" y="699706"/>
                  </a:lnTo>
                  <a:lnTo>
                    <a:pt x="1877333" y="623450"/>
                  </a:lnTo>
                  <a:lnTo>
                    <a:pt x="1502403" y="150656"/>
                  </a:lnTo>
                  <a:lnTo>
                    <a:pt x="1127472" y="129303"/>
                  </a:lnTo>
                  <a:lnTo>
                    <a:pt x="752542" y="16443"/>
                  </a:lnTo>
                  <a:lnTo>
                    <a:pt x="374564" y="0"/>
                  </a:lnTo>
                  <a:close/>
                </a:path>
                <a:path w="4133215" h="1830704">
                  <a:moveTo>
                    <a:pt x="4132660" y="41134"/>
                  </a:moveTo>
                  <a:lnTo>
                    <a:pt x="3383152" y="504488"/>
                  </a:lnTo>
                  <a:lnTo>
                    <a:pt x="3005173" y="678355"/>
                  </a:lnTo>
                  <a:lnTo>
                    <a:pt x="2630243" y="696657"/>
                  </a:lnTo>
                  <a:lnTo>
                    <a:pt x="2255312" y="699706"/>
                  </a:lnTo>
                  <a:lnTo>
                    <a:pt x="4132660" y="699706"/>
                  </a:lnTo>
                  <a:lnTo>
                    <a:pt x="4132660" y="41134"/>
                  </a:lnTo>
                  <a:close/>
                </a:path>
              </a:pathLst>
            </a:custGeom>
            <a:solidFill>
              <a:srgbClr val="1560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996615" y="6087814"/>
              <a:ext cx="4133215" cy="0"/>
            </a:xfrm>
            <a:custGeom>
              <a:avLst/>
              <a:gdLst/>
              <a:ahLst/>
              <a:cxnLst/>
              <a:rect l="l" t="t" r="r" b="b"/>
              <a:pathLst>
                <a:path w="4133215">
                  <a:moveTo>
                    <a:pt x="0" y="0"/>
                  </a:moveTo>
                  <a:lnTo>
                    <a:pt x="4133127" y="0"/>
                  </a:lnTo>
                </a:path>
              </a:pathLst>
            </a:custGeom>
            <a:ln w="8131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904253" y="6128442"/>
            <a:ext cx="93726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89255" algn="l"/>
                <a:tab pos="762635" algn="l"/>
              </a:tabLst>
            </a:pP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Ene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Feb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Mar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038729" y="6128442"/>
            <a:ext cx="56007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74015" algn="l"/>
              </a:tabLst>
            </a:pP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Abr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May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768464" y="6091881"/>
            <a:ext cx="2114550" cy="274955"/>
          </a:xfrm>
          <a:prstGeom prst="rect">
            <a:avLst/>
          </a:prstGeom>
          <a:solidFill>
            <a:srgbClr val="F2AA84">
              <a:alpha val="25878"/>
            </a:srgbClr>
          </a:solidFill>
        </p:spPr>
        <p:txBody>
          <a:bodyPr vert="horz" wrap="square" lIns="0" tIns="48895" rIns="0" bIns="0" rtlCol="0">
            <a:spAutoFit/>
          </a:bodyPr>
          <a:lstStyle/>
          <a:p>
            <a:pPr marL="36195">
              <a:lnSpc>
                <a:spcPct val="100000"/>
              </a:lnSpc>
              <a:spcBef>
                <a:spcPts val="385"/>
              </a:spcBef>
              <a:tabLst>
                <a:tab pos="426084" algn="l"/>
                <a:tab pos="778510" algn="l"/>
                <a:tab pos="1164590" algn="l"/>
                <a:tab pos="1532255" algn="l"/>
                <a:tab pos="1901825" algn="l"/>
              </a:tabLst>
            </a:pP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Jun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Jul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Ago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Set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Oct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Nov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046346" y="6128442"/>
            <a:ext cx="1682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Dic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30563" y="4956506"/>
            <a:ext cx="165100" cy="293370"/>
          </a:xfrm>
          <a:prstGeom prst="rect">
            <a:avLst/>
          </a:prstGeom>
        </p:spPr>
        <p:txBody>
          <a:bodyPr vert="vert270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00" spc="-20" dirty="0">
                <a:solidFill>
                  <a:srgbClr val="595959"/>
                </a:solidFill>
                <a:latin typeface="Trebuchet MS"/>
                <a:cs typeface="Trebuchet MS"/>
              </a:rPr>
              <a:t>GW.h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2765756" y="4093538"/>
            <a:ext cx="2117090" cy="2273300"/>
            <a:chOff x="2765756" y="4093538"/>
            <a:chExt cx="2117090" cy="2273300"/>
          </a:xfrm>
        </p:grpSpPr>
        <p:sp>
          <p:nvSpPr>
            <p:cNvPr id="22" name="object 22"/>
            <p:cNvSpPr/>
            <p:nvPr/>
          </p:nvSpPr>
          <p:spPr>
            <a:xfrm>
              <a:off x="2768464" y="4117282"/>
              <a:ext cx="2114550" cy="2249805"/>
            </a:xfrm>
            <a:custGeom>
              <a:avLst/>
              <a:gdLst/>
              <a:ahLst/>
              <a:cxnLst/>
              <a:rect l="l" t="t" r="r" b="b"/>
              <a:pathLst>
                <a:path w="2114550" h="2249804">
                  <a:moveTo>
                    <a:pt x="2114110" y="0"/>
                  </a:moveTo>
                  <a:lnTo>
                    <a:pt x="0" y="0"/>
                  </a:lnTo>
                  <a:lnTo>
                    <a:pt x="0" y="2249413"/>
                  </a:lnTo>
                  <a:lnTo>
                    <a:pt x="2114110" y="2249413"/>
                  </a:lnTo>
                  <a:lnTo>
                    <a:pt x="2114110" y="0"/>
                  </a:lnTo>
                  <a:close/>
                </a:path>
              </a:pathLst>
            </a:custGeom>
            <a:solidFill>
              <a:srgbClr val="F2AA84">
                <a:alpha val="2587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765756" y="4101670"/>
              <a:ext cx="2114550" cy="0"/>
            </a:xfrm>
            <a:custGeom>
              <a:avLst/>
              <a:gdLst/>
              <a:ahLst/>
              <a:cxnLst/>
              <a:rect l="l" t="t" r="r" b="b"/>
              <a:pathLst>
                <a:path w="2114550">
                  <a:moveTo>
                    <a:pt x="0" y="0"/>
                  </a:moveTo>
                  <a:lnTo>
                    <a:pt x="2114110" y="0"/>
                  </a:lnTo>
                </a:path>
              </a:pathLst>
            </a:custGeom>
            <a:ln w="16263">
              <a:solidFill>
                <a:srgbClr val="E971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/>
          <p:nvPr/>
        </p:nvSpPr>
        <p:spPr>
          <a:xfrm>
            <a:off x="139700" y="6642282"/>
            <a:ext cx="10401300" cy="63500"/>
          </a:xfrm>
          <a:custGeom>
            <a:avLst/>
            <a:gdLst/>
            <a:ahLst/>
            <a:cxnLst/>
            <a:rect l="l" t="t" r="r" b="b"/>
            <a:pathLst>
              <a:path w="10401300" h="63500">
                <a:moveTo>
                  <a:pt x="0" y="63317"/>
                </a:moveTo>
                <a:lnTo>
                  <a:pt x="0" y="0"/>
                </a:lnTo>
                <a:lnTo>
                  <a:pt x="10401300" y="0"/>
                </a:lnTo>
                <a:lnTo>
                  <a:pt x="10401300" y="63317"/>
                </a:lnTo>
                <a:lnTo>
                  <a:pt x="0" y="63317"/>
                </a:lnTo>
                <a:close/>
              </a:path>
            </a:pathLst>
          </a:custGeom>
          <a:solidFill>
            <a:srgbClr val="33CCC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5" name="object 2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700" y="1667717"/>
            <a:ext cx="9385547" cy="39030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81679" y="985611"/>
            <a:ext cx="1427213" cy="534864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577985" y="1851065"/>
            <a:ext cx="9223375" cy="803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8750" indent="-146050">
              <a:lnSpc>
                <a:spcPct val="100000"/>
              </a:lnSpc>
              <a:spcBef>
                <a:spcPts val="100"/>
              </a:spcBef>
              <a:buClr>
                <a:srgbClr val="15AFAB"/>
              </a:buClr>
              <a:buSzPct val="140000"/>
              <a:buFont typeface="Wingdings"/>
              <a:buChar char=""/>
              <a:tabLst>
                <a:tab pos="158750" algn="l"/>
              </a:tabLst>
            </a:pPr>
            <a:r>
              <a:rPr sz="1000" dirty="0">
                <a:latin typeface="Trebuchet MS"/>
                <a:cs typeface="Trebuchet MS"/>
              </a:rPr>
              <a:t>Se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concentra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35" dirty="0">
                <a:latin typeface="Trebuchet MS"/>
                <a:cs typeface="Trebuchet MS"/>
              </a:rPr>
              <a:t>el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80" dirty="0">
                <a:latin typeface="Trebuchet MS"/>
                <a:cs typeface="Trebuchet MS"/>
              </a:rPr>
              <a:t>94%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50" dirty="0">
                <a:latin typeface="Trebuchet MS"/>
                <a:cs typeface="Trebuchet MS"/>
              </a:rPr>
              <a:t>su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capacidad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instalada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en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hidros</a:t>
            </a:r>
            <a:r>
              <a:rPr sz="1000" spc="-45" dirty="0">
                <a:latin typeface="Trebuchet MS"/>
                <a:cs typeface="Trebuchet MS"/>
              </a:rPr>
              <a:t> y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solo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35" dirty="0">
                <a:latin typeface="Trebuchet MS"/>
                <a:cs typeface="Trebuchet MS"/>
              </a:rPr>
              <a:t>el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114" dirty="0">
                <a:latin typeface="Trebuchet MS"/>
                <a:cs typeface="Trebuchet MS"/>
              </a:rPr>
              <a:t>6%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en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térmicas.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b="1" spc="-40" dirty="0">
                <a:latin typeface="Trebuchet MS"/>
                <a:cs typeface="Trebuchet MS"/>
              </a:rPr>
              <a:t>Fuerte</a:t>
            </a:r>
            <a:r>
              <a:rPr sz="1000" b="1" spc="-50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dependencia</a:t>
            </a:r>
            <a:r>
              <a:rPr sz="1000" b="1" spc="-45" dirty="0">
                <a:latin typeface="Trebuchet MS"/>
                <a:cs typeface="Trebuchet MS"/>
              </a:rPr>
              <a:t> </a:t>
            </a:r>
            <a:r>
              <a:rPr sz="1000" b="1" spc="-10" dirty="0">
                <a:latin typeface="Trebuchet MS"/>
                <a:cs typeface="Trebuchet MS"/>
              </a:rPr>
              <a:t>del</a:t>
            </a:r>
            <a:r>
              <a:rPr sz="1000" b="1" spc="-65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recurso</a:t>
            </a:r>
            <a:r>
              <a:rPr sz="1000" b="1" spc="-50" dirty="0">
                <a:latin typeface="Trebuchet MS"/>
                <a:cs typeface="Trebuchet MS"/>
              </a:rPr>
              <a:t> </a:t>
            </a:r>
            <a:r>
              <a:rPr sz="1000" b="1" spc="-10" dirty="0">
                <a:latin typeface="Trebuchet MS"/>
                <a:cs typeface="Trebuchet MS"/>
              </a:rPr>
              <a:t>hídrico</a:t>
            </a:r>
            <a:r>
              <a:rPr sz="1000" spc="-10" dirty="0">
                <a:latin typeface="Trebuchet MS"/>
                <a:cs typeface="Trebuchet MS"/>
              </a:rPr>
              <a:t>.</a:t>
            </a:r>
            <a:endParaRPr sz="1000">
              <a:latin typeface="Trebuchet MS"/>
              <a:cs typeface="Trebuchet MS"/>
            </a:endParaRPr>
          </a:p>
          <a:p>
            <a:pPr marL="158750" indent="-146050">
              <a:lnSpc>
                <a:spcPct val="100000"/>
              </a:lnSpc>
              <a:spcBef>
                <a:spcPts val="120"/>
              </a:spcBef>
              <a:buClr>
                <a:srgbClr val="15AFAB"/>
              </a:buClr>
              <a:buSzPct val="140000"/>
              <a:buFont typeface="Wingdings"/>
              <a:buChar char=""/>
              <a:tabLst>
                <a:tab pos="158750" algn="l"/>
              </a:tabLst>
            </a:pPr>
            <a:r>
              <a:rPr sz="1000" spc="-10" dirty="0">
                <a:latin typeface="Trebuchet MS"/>
                <a:cs typeface="Trebuchet MS"/>
              </a:rPr>
              <a:t>Durante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periodos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35" dirty="0">
                <a:latin typeface="Trebuchet MS"/>
                <a:cs typeface="Trebuchet MS"/>
              </a:rPr>
              <a:t>estiaje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o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sequías,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la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generación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se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reduce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significativamente.</a:t>
            </a:r>
            <a:endParaRPr sz="1000">
              <a:latin typeface="Trebuchet MS"/>
              <a:cs typeface="Trebuchet MS"/>
            </a:endParaRPr>
          </a:p>
          <a:p>
            <a:pPr marL="158750" indent="-146050">
              <a:lnSpc>
                <a:spcPct val="100000"/>
              </a:lnSpc>
              <a:buClr>
                <a:srgbClr val="15AFAB"/>
              </a:buClr>
              <a:buSzPct val="140000"/>
              <a:buFont typeface="Wingdings"/>
              <a:buChar char=""/>
              <a:tabLst>
                <a:tab pos="158750" algn="l"/>
              </a:tabLst>
            </a:pPr>
            <a:r>
              <a:rPr sz="1000" spc="-30" dirty="0">
                <a:latin typeface="Trebuchet MS"/>
                <a:cs typeface="Trebuchet MS"/>
              </a:rPr>
              <a:t>Ante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la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menor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generación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propia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45" dirty="0">
                <a:latin typeface="Trebuchet MS"/>
                <a:cs typeface="Trebuchet MS"/>
              </a:rPr>
              <a:t>y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en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caso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los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30" dirty="0">
                <a:latin typeface="Trebuchet MS"/>
                <a:cs typeface="Trebuchet MS"/>
              </a:rPr>
              <a:t>retiros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65" dirty="0">
                <a:latin typeface="Trebuchet MS"/>
                <a:cs typeface="Trebuchet MS"/>
              </a:rPr>
              <a:t>sus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clientes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superen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dicha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generación,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se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exponen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al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mercado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spot.</a:t>
            </a:r>
            <a:endParaRPr sz="1000">
              <a:latin typeface="Trebuchet MS"/>
              <a:cs typeface="Trebuchet MS"/>
            </a:endParaRPr>
          </a:p>
          <a:p>
            <a:pPr marL="158750" marR="5080" indent="-146685">
              <a:lnSpc>
                <a:spcPct val="100000"/>
              </a:lnSpc>
              <a:buClr>
                <a:srgbClr val="15AFAB"/>
              </a:buClr>
              <a:buSzPct val="140000"/>
              <a:buFont typeface="Wingdings"/>
              <a:buChar char=""/>
              <a:tabLst>
                <a:tab pos="158750" algn="l"/>
              </a:tabLst>
            </a:pPr>
            <a:r>
              <a:rPr sz="1000" dirty="0">
                <a:latin typeface="Trebuchet MS"/>
                <a:cs typeface="Trebuchet MS"/>
              </a:rPr>
              <a:t>Al</a:t>
            </a:r>
            <a:r>
              <a:rPr sz="1000" spc="3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no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contar</a:t>
            </a:r>
            <a:r>
              <a:rPr sz="1000" spc="3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con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un</a:t>
            </a:r>
            <a:r>
              <a:rPr sz="1000" spc="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portafolio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mixto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(hidro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+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gas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natural),</a:t>
            </a:r>
            <a:r>
              <a:rPr sz="1000" spc="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no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hay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un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mecanismo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interno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de</a:t>
            </a:r>
            <a:r>
              <a:rPr sz="1000" spc="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cobertura</a:t>
            </a:r>
            <a:r>
              <a:rPr sz="1000" spc="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(hedge</a:t>
            </a:r>
            <a:r>
              <a:rPr sz="1000" spc="4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natural)</a:t>
            </a:r>
            <a:r>
              <a:rPr sz="1000" spc="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que</a:t>
            </a:r>
            <a:r>
              <a:rPr sz="1000" spc="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permita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compensar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la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caída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de</a:t>
            </a:r>
            <a:r>
              <a:rPr sz="1000" spc="4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la </a:t>
            </a:r>
            <a:r>
              <a:rPr sz="1000" spc="-10" dirty="0">
                <a:latin typeface="Trebuchet MS"/>
                <a:cs typeface="Trebuchet MS"/>
              </a:rPr>
              <a:t>generación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hidro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con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otras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fuentes.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45" dirty="0"/>
              <a:t>Falta</a:t>
            </a:r>
            <a:r>
              <a:rPr spc="-165" dirty="0"/>
              <a:t> </a:t>
            </a:r>
            <a:r>
              <a:rPr spc="-30" dirty="0"/>
              <a:t>de</a:t>
            </a:r>
            <a:r>
              <a:rPr spc="-165" dirty="0"/>
              <a:t> </a:t>
            </a:r>
            <a:r>
              <a:rPr spc="-35" dirty="0"/>
              <a:t>diversificación</a:t>
            </a:r>
            <a:r>
              <a:rPr spc="-165" dirty="0"/>
              <a:t> </a:t>
            </a:r>
            <a:r>
              <a:rPr spc="-30" dirty="0"/>
              <a:t>del</a:t>
            </a:r>
            <a:r>
              <a:rPr spc="-160" dirty="0"/>
              <a:t> </a:t>
            </a:r>
            <a:r>
              <a:rPr spc="-45" dirty="0"/>
              <a:t>portafolio</a:t>
            </a:r>
            <a:r>
              <a:rPr spc="-165" dirty="0"/>
              <a:t> </a:t>
            </a:r>
            <a:r>
              <a:rPr spc="-30" dirty="0"/>
              <a:t>de</a:t>
            </a:r>
            <a:r>
              <a:rPr spc="-165" dirty="0"/>
              <a:t> </a:t>
            </a:r>
            <a:r>
              <a:rPr spc="-10" dirty="0"/>
              <a:t>generación</a:t>
            </a:r>
          </a:p>
        </p:txBody>
      </p:sp>
      <p:grpSp>
        <p:nvGrpSpPr>
          <p:cNvPr id="29" name="object 29"/>
          <p:cNvGrpSpPr/>
          <p:nvPr/>
        </p:nvGrpSpPr>
        <p:grpSpPr>
          <a:xfrm>
            <a:off x="598983" y="3338188"/>
            <a:ext cx="4782185" cy="221615"/>
            <a:chOff x="598983" y="3338188"/>
            <a:chExt cx="4782185" cy="221615"/>
          </a:xfrm>
        </p:grpSpPr>
        <p:sp>
          <p:nvSpPr>
            <p:cNvPr id="30" name="object 30"/>
            <p:cNvSpPr/>
            <p:nvPr/>
          </p:nvSpPr>
          <p:spPr>
            <a:xfrm>
              <a:off x="598983" y="3420978"/>
              <a:ext cx="4782185" cy="81915"/>
            </a:xfrm>
            <a:custGeom>
              <a:avLst/>
              <a:gdLst/>
              <a:ahLst/>
              <a:cxnLst/>
              <a:rect l="l" t="t" r="r" b="b"/>
              <a:pathLst>
                <a:path w="4782185" h="81914">
                  <a:moveTo>
                    <a:pt x="40636" y="0"/>
                  </a:moveTo>
                  <a:lnTo>
                    <a:pt x="24812" y="3195"/>
                  </a:lnTo>
                  <a:lnTo>
                    <a:pt x="11899" y="11908"/>
                  </a:lnTo>
                  <a:lnTo>
                    <a:pt x="3192" y="24831"/>
                  </a:lnTo>
                  <a:lnTo>
                    <a:pt x="0" y="40657"/>
                  </a:lnTo>
                  <a:lnTo>
                    <a:pt x="3193" y="56483"/>
                  </a:lnTo>
                  <a:lnTo>
                    <a:pt x="11901" y="69407"/>
                  </a:lnTo>
                  <a:lnTo>
                    <a:pt x="24820" y="78120"/>
                  </a:lnTo>
                  <a:lnTo>
                    <a:pt x="40635" y="81315"/>
                  </a:lnTo>
                  <a:lnTo>
                    <a:pt x="56438" y="78120"/>
                  </a:lnTo>
                  <a:lnTo>
                    <a:pt x="69357" y="69407"/>
                  </a:lnTo>
                  <a:lnTo>
                    <a:pt x="78066" y="56483"/>
                  </a:lnTo>
                  <a:lnTo>
                    <a:pt x="78525" y="54209"/>
                  </a:lnTo>
                  <a:lnTo>
                    <a:pt x="33151" y="54209"/>
                  </a:lnTo>
                  <a:lnTo>
                    <a:pt x="27086" y="48141"/>
                  </a:lnTo>
                  <a:lnTo>
                    <a:pt x="27086" y="33172"/>
                  </a:lnTo>
                  <a:lnTo>
                    <a:pt x="33148" y="27105"/>
                  </a:lnTo>
                  <a:lnTo>
                    <a:pt x="78525" y="27105"/>
                  </a:lnTo>
                  <a:lnTo>
                    <a:pt x="78067" y="24831"/>
                  </a:lnTo>
                  <a:lnTo>
                    <a:pt x="69360" y="11908"/>
                  </a:lnTo>
                  <a:lnTo>
                    <a:pt x="56446" y="3195"/>
                  </a:lnTo>
                  <a:lnTo>
                    <a:pt x="40636" y="0"/>
                  </a:lnTo>
                  <a:close/>
                </a:path>
                <a:path w="4782185" h="81914">
                  <a:moveTo>
                    <a:pt x="4741366" y="0"/>
                  </a:moveTo>
                  <a:lnTo>
                    <a:pt x="4725551" y="3195"/>
                  </a:lnTo>
                  <a:lnTo>
                    <a:pt x="4712636" y="11908"/>
                  </a:lnTo>
                  <a:lnTo>
                    <a:pt x="4703929" y="24831"/>
                  </a:lnTo>
                  <a:lnTo>
                    <a:pt x="4700736" y="40657"/>
                  </a:lnTo>
                  <a:lnTo>
                    <a:pt x="4703929" y="56483"/>
                  </a:lnTo>
                  <a:lnTo>
                    <a:pt x="4712636" y="69407"/>
                  </a:lnTo>
                  <a:lnTo>
                    <a:pt x="4725551" y="78120"/>
                  </a:lnTo>
                  <a:lnTo>
                    <a:pt x="4741366" y="81315"/>
                  </a:lnTo>
                  <a:lnTo>
                    <a:pt x="4757181" y="78120"/>
                  </a:lnTo>
                  <a:lnTo>
                    <a:pt x="4770096" y="69407"/>
                  </a:lnTo>
                  <a:lnTo>
                    <a:pt x="4778803" y="56483"/>
                  </a:lnTo>
                  <a:lnTo>
                    <a:pt x="4779262" y="54209"/>
                  </a:lnTo>
                  <a:lnTo>
                    <a:pt x="4748846" y="54209"/>
                  </a:lnTo>
                  <a:lnTo>
                    <a:pt x="4754909" y="48141"/>
                  </a:lnTo>
                  <a:lnTo>
                    <a:pt x="4754909" y="33172"/>
                  </a:lnTo>
                  <a:lnTo>
                    <a:pt x="4748846" y="27105"/>
                  </a:lnTo>
                  <a:lnTo>
                    <a:pt x="4779262" y="27105"/>
                  </a:lnTo>
                  <a:lnTo>
                    <a:pt x="4778803" y="24831"/>
                  </a:lnTo>
                  <a:lnTo>
                    <a:pt x="4770096" y="11908"/>
                  </a:lnTo>
                  <a:lnTo>
                    <a:pt x="4757181" y="3195"/>
                  </a:lnTo>
                  <a:lnTo>
                    <a:pt x="4741366" y="0"/>
                  </a:lnTo>
                  <a:close/>
                </a:path>
                <a:path w="4782185" h="81914">
                  <a:moveTo>
                    <a:pt x="78525" y="27105"/>
                  </a:moveTo>
                  <a:lnTo>
                    <a:pt x="33148" y="27105"/>
                  </a:lnTo>
                  <a:lnTo>
                    <a:pt x="27086" y="33172"/>
                  </a:lnTo>
                  <a:lnTo>
                    <a:pt x="27086" y="48141"/>
                  </a:lnTo>
                  <a:lnTo>
                    <a:pt x="33151" y="54209"/>
                  </a:lnTo>
                  <a:lnTo>
                    <a:pt x="78525" y="54209"/>
                  </a:lnTo>
                  <a:lnTo>
                    <a:pt x="81259" y="40657"/>
                  </a:lnTo>
                  <a:lnTo>
                    <a:pt x="78525" y="27105"/>
                  </a:lnTo>
                  <a:close/>
                </a:path>
                <a:path w="4782185" h="81914">
                  <a:moveTo>
                    <a:pt x="4703470" y="27105"/>
                  </a:moveTo>
                  <a:lnTo>
                    <a:pt x="78525" y="27105"/>
                  </a:lnTo>
                  <a:lnTo>
                    <a:pt x="81259" y="40657"/>
                  </a:lnTo>
                  <a:lnTo>
                    <a:pt x="78525" y="54209"/>
                  </a:lnTo>
                  <a:lnTo>
                    <a:pt x="4703470" y="54209"/>
                  </a:lnTo>
                  <a:lnTo>
                    <a:pt x="4700736" y="40657"/>
                  </a:lnTo>
                  <a:lnTo>
                    <a:pt x="4703470" y="27105"/>
                  </a:lnTo>
                  <a:close/>
                </a:path>
                <a:path w="4782185" h="81914">
                  <a:moveTo>
                    <a:pt x="4779262" y="27105"/>
                  </a:moveTo>
                  <a:lnTo>
                    <a:pt x="4748846" y="27105"/>
                  </a:lnTo>
                  <a:lnTo>
                    <a:pt x="4754909" y="33172"/>
                  </a:lnTo>
                  <a:lnTo>
                    <a:pt x="4754909" y="48141"/>
                  </a:lnTo>
                  <a:lnTo>
                    <a:pt x="4748846" y="54209"/>
                  </a:lnTo>
                  <a:lnTo>
                    <a:pt x="4779262" y="54209"/>
                  </a:lnTo>
                  <a:lnTo>
                    <a:pt x="4781996" y="40657"/>
                  </a:lnTo>
                  <a:lnTo>
                    <a:pt x="4779262" y="27105"/>
                  </a:lnTo>
                  <a:close/>
                </a:path>
              </a:pathLst>
            </a:custGeom>
            <a:solidFill>
              <a:srgbClr val="00D0C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383573" y="3338188"/>
              <a:ext cx="3185160" cy="221615"/>
            </a:xfrm>
            <a:custGeom>
              <a:avLst/>
              <a:gdLst/>
              <a:ahLst/>
              <a:cxnLst/>
              <a:rect l="l" t="t" r="r" b="b"/>
              <a:pathLst>
                <a:path w="3185160" h="221614">
                  <a:moveTo>
                    <a:pt x="3184804" y="0"/>
                  </a:moveTo>
                  <a:lnTo>
                    <a:pt x="0" y="0"/>
                  </a:lnTo>
                  <a:lnTo>
                    <a:pt x="0" y="221184"/>
                  </a:lnTo>
                  <a:lnTo>
                    <a:pt x="3184804" y="221184"/>
                  </a:lnTo>
                  <a:lnTo>
                    <a:pt x="31848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1498561" y="3283625"/>
            <a:ext cx="295338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50925" marR="5080" indent="-103886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Ejemplo:</a:t>
            </a:r>
            <a:r>
              <a:rPr sz="1000" b="1" spc="6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Portafolio</a:t>
            </a:r>
            <a:r>
              <a:rPr sz="1000" b="1" spc="7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concentrado</a:t>
            </a:r>
            <a:r>
              <a:rPr sz="1000" b="1" spc="7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en</a:t>
            </a:r>
            <a:r>
              <a:rPr sz="1000" b="1" spc="7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595959"/>
                </a:solidFill>
                <a:latin typeface="Arial"/>
                <a:cs typeface="Arial"/>
              </a:rPr>
              <a:t>generación hidroeléctrica</a:t>
            </a:r>
            <a:endParaRPr sz="1000">
              <a:latin typeface="Arial"/>
              <a:cs typeface="Arial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5846897" y="3338188"/>
            <a:ext cx="4427220" cy="221615"/>
            <a:chOff x="5846897" y="3338188"/>
            <a:chExt cx="4427220" cy="221615"/>
          </a:xfrm>
        </p:grpSpPr>
        <p:sp>
          <p:nvSpPr>
            <p:cNvPr id="34" name="object 34"/>
            <p:cNvSpPr/>
            <p:nvPr/>
          </p:nvSpPr>
          <p:spPr>
            <a:xfrm>
              <a:off x="5846897" y="3409077"/>
              <a:ext cx="4427220" cy="85725"/>
            </a:xfrm>
            <a:custGeom>
              <a:avLst/>
              <a:gdLst/>
              <a:ahLst/>
              <a:cxnLst/>
              <a:rect l="l" t="t" r="r" b="b"/>
              <a:pathLst>
                <a:path w="4427220" h="85725">
                  <a:moveTo>
                    <a:pt x="4386199" y="4215"/>
                  </a:moveTo>
                  <a:lnTo>
                    <a:pt x="4350000" y="27142"/>
                  </a:lnTo>
                  <a:lnTo>
                    <a:pt x="4345546" y="44912"/>
                  </a:lnTo>
                  <a:lnTo>
                    <a:pt x="4348259" y="58432"/>
                  </a:lnTo>
                  <a:lnTo>
                    <a:pt x="4386120" y="85530"/>
                  </a:lnTo>
                  <a:lnTo>
                    <a:pt x="4401939" y="82350"/>
                  </a:lnTo>
                  <a:lnTo>
                    <a:pt x="4414862" y="73650"/>
                  </a:lnTo>
                  <a:lnTo>
                    <a:pt x="4423582" y="60735"/>
                  </a:lnTo>
                  <a:lnTo>
                    <a:pt x="4424048" y="58432"/>
                  </a:lnTo>
                  <a:lnTo>
                    <a:pt x="4393626" y="58432"/>
                  </a:lnTo>
                  <a:lnTo>
                    <a:pt x="4399695" y="52370"/>
                  </a:lnTo>
                  <a:lnTo>
                    <a:pt x="4399711" y="37401"/>
                  </a:lnTo>
                  <a:lnTo>
                    <a:pt x="4393653" y="31327"/>
                  </a:lnTo>
                  <a:lnTo>
                    <a:pt x="4424062" y="31327"/>
                  </a:lnTo>
                  <a:lnTo>
                    <a:pt x="4423612" y="29083"/>
                  </a:lnTo>
                  <a:lnTo>
                    <a:pt x="4414917" y="16151"/>
                  </a:lnTo>
                  <a:lnTo>
                    <a:pt x="4402011" y="7425"/>
                  </a:lnTo>
                  <a:lnTo>
                    <a:pt x="4386199" y="4215"/>
                  </a:lnTo>
                  <a:close/>
                </a:path>
                <a:path w="4427220" h="85725">
                  <a:moveTo>
                    <a:pt x="40653" y="0"/>
                  </a:moveTo>
                  <a:lnTo>
                    <a:pt x="3177" y="24868"/>
                  </a:lnTo>
                  <a:lnTo>
                    <a:pt x="0" y="40697"/>
                  </a:lnTo>
                  <a:lnTo>
                    <a:pt x="2720" y="54247"/>
                  </a:lnTo>
                  <a:lnTo>
                    <a:pt x="40574" y="81315"/>
                  </a:lnTo>
                  <a:lnTo>
                    <a:pt x="56392" y="78135"/>
                  </a:lnTo>
                  <a:lnTo>
                    <a:pt x="69316" y="69435"/>
                  </a:lnTo>
                  <a:lnTo>
                    <a:pt x="78035" y="56519"/>
                  </a:lnTo>
                  <a:lnTo>
                    <a:pt x="78496" y="54247"/>
                  </a:lnTo>
                  <a:lnTo>
                    <a:pt x="33165" y="54247"/>
                  </a:lnTo>
                  <a:lnTo>
                    <a:pt x="27063" y="48130"/>
                  </a:lnTo>
                  <a:lnTo>
                    <a:pt x="27078" y="33159"/>
                  </a:lnTo>
                  <a:lnTo>
                    <a:pt x="33103" y="27142"/>
                  </a:lnTo>
                  <a:lnTo>
                    <a:pt x="78523" y="27142"/>
                  </a:lnTo>
                  <a:lnTo>
                    <a:pt x="78066" y="24868"/>
                  </a:lnTo>
                  <a:lnTo>
                    <a:pt x="69372" y="11937"/>
                  </a:lnTo>
                  <a:lnTo>
                    <a:pt x="56465" y="3211"/>
                  </a:lnTo>
                  <a:lnTo>
                    <a:pt x="40653" y="0"/>
                  </a:lnTo>
                  <a:close/>
                </a:path>
                <a:path w="4427220" h="85725">
                  <a:moveTo>
                    <a:pt x="78523" y="27142"/>
                  </a:moveTo>
                  <a:lnTo>
                    <a:pt x="81243" y="40697"/>
                  </a:lnTo>
                  <a:lnTo>
                    <a:pt x="78496" y="54247"/>
                  </a:lnTo>
                  <a:lnTo>
                    <a:pt x="4393626" y="58432"/>
                  </a:lnTo>
                  <a:lnTo>
                    <a:pt x="4348259" y="58432"/>
                  </a:lnTo>
                  <a:lnTo>
                    <a:pt x="4345546" y="44912"/>
                  </a:lnTo>
                  <a:lnTo>
                    <a:pt x="4346369" y="40697"/>
                  </a:lnTo>
                  <a:lnTo>
                    <a:pt x="4348268" y="31327"/>
                  </a:lnTo>
                  <a:lnTo>
                    <a:pt x="4392719" y="31327"/>
                  </a:lnTo>
                  <a:lnTo>
                    <a:pt x="78523" y="27142"/>
                  </a:lnTo>
                  <a:close/>
                </a:path>
                <a:path w="4427220" h="85725">
                  <a:moveTo>
                    <a:pt x="4424062" y="31327"/>
                  </a:moveTo>
                  <a:lnTo>
                    <a:pt x="4393653" y="31327"/>
                  </a:lnTo>
                  <a:lnTo>
                    <a:pt x="4399711" y="37401"/>
                  </a:lnTo>
                  <a:lnTo>
                    <a:pt x="4399695" y="52370"/>
                  </a:lnTo>
                  <a:lnTo>
                    <a:pt x="4393626" y="58432"/>
                  </a:lnTo>
                  <a:lnTo>
                    <a:pt x="4424048" y="58432"/>
                  </a:lnTo>
                  <a:lnTo>
                    <a:pt x="4426790" y="44912"/>
                  </a:lnTo>
                  <a:lnTo>
                    <a:pt x="4424062" y="31327"/>
                  </a:lnTo>
                  <a:close/>
                </a:path>
                <a:path w="4427220" h="85725">
                  <a:moveTo>
                    <a:pt x="78523" y="27142"/>
                  </a:moveTo>
                  <a:lnTo>
                    <a:pt x="33103" y="27142"/>
                  </a:lnTo>
                  <a:lnTo>
                    <a:pt x="27078" y="33159"/>
                  </a:lnTo>
                  <a:lnTo>
                    <a:pt x="27063" y="48130"/>
                  </a:lnTo>
                  <a:lnTo>
                    <a:pt x="33165" y="54247"/>
                  </a:lnTo>
                  <a:lnTo>
                    <a:pt x="78496" y="54247"/>
                  </a:lnTo>
                  <a:lnTo>
                    <a:pt x="81243" y="40697"/>
                  </a:lnTo>
                  <a:lnTo>
                    <a:pt x="78523" y="27142"/>
                  </a:lnTo>
                  <a:close/>
                </a:path>
              </a:pathLst>
            </a:custGeom>
            <a:solidFill>
              <a:srgbClr val="00D0C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681142" y="3338188"/>
              <a:ext cx="2724785" cy="221615"/>
            </a:xfrm>
            <a:custGeom>
              <a:avLst/>
              <a:gdLst/>
              <a:ahLst/>
              <a:cxnLst/>
              <a:rect l="l" t="t" r="r" b="b"/>
              <a:pathLst>
                <a:path w="2724784" h="221614">
                  <a:moveTo>
                    <a:pt x="2724316" y="0"/>
                  </a:moveTo>
                  <a:lnTo>
                    <a:pt x="0" y="0"/>
                  </a:lnTo>
                  <a:lnTo>
                    <a:pt x="0" y="221184"/>
                  </a:lnTo>
                  <a:lnTo>
                    <a:pt x="2724316" y="221184"/>
                  </a:lnTo>
                  <a:lnTo>
                    <a:pt x="27243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6746690" y="3283625"/>
            <a:ext cx="2592705" cy="804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5760" marR="5080" indent="-353695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Ejemplo:</a:t>
            </a:r>
            <a:r>
              <a:rPr sz="1000" b="1" spc="6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Portafolio</a:t>
            </a:r>
            <a:r>
              <a:rPr sz="1000" b="1" spc="7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con</a:t>
            </a:r>
            <a:r>
              <a:rPr sz="1000" b="1" spc="7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cobertura</a:t>
            </a:r>
            <a:r>
              <a:rPr sz="1000" b="1" spc="6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595959"/>
                </a:solidFill>
                <a:latin typeface="Arial"/>
                <a:cs typeface="Arial"/>
              </a:rPr>
              <a:t>natural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(hidro</a:t>
            </a:r>
            <a:r>
              <a:rPr sz="1000" b="1" spc="4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+</a:t>
            </a:r>
            <a:r>
              <a:rPr sz="1000" b="1" spc="4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térmica</a:t>
            </a:r>
            <a:r>
              <a:rPr sz="1000" b="1" spc="4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a</a:t>
            </a:r>
            <a:r>
              <a:rPr sz="1000" b="1" spc="3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gas</a:t>
            </a:r>
            <a:r>
              <a:rPr sz="1000" b="1" spc="3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595959"/>
                </a:solidFill>
                <a:latin typeface="Arial"/>
                <a:cs typeface="Arial"/>
              </a:rPr>
              <a:t>natural)</a:t>
            </a:r>
            <a:endParaRPr sz="1000">
              <a:latin typeface="Arial"/>
              <a:cs typeface="Arial"/>
            </a:endParaRPr>
          </a:p>
          <a:p>
            <a:pPr marL="1045844">
              <a:lnSpc>
                <a:spcPct val="100000"/>
              </a:lnSpc>
              <a:spcBef>
                <a:spcPts val="680"/>
              </a:spcBef>
              <a:tabLst>
                <a:tab pos="1438275" algn="l"/>
              </a:tabLst>
            </a:pP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Hidro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Térmica</a:t>
            </a:r>
            <a:endParaRPr sz="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endParaRPr sz="800">
              <a:latin typeface="Trebuchet MS"/>
              <a:cs typeface="Trebuchet MS"/>
            </a:endParaRPr>
          </a:p>
          <a:p>
            <a:pPr marL="1165225">
              <a:lnSpc>
                <a:spcPct val="100000"/>
              </a:lnSpc>
            </a:pPr>
            <a:r>
              <a:rPr sz="700" b="1" spc="-25" dirty="0">
                <a:solidFill>
                  <a:srgbClr val="E97132"/>
                </a:solidFill>
                <a:latin typeface="Trebuchet MS"/>
                <a:cs typeface="Trebuchet MS"/>
              </a:rPr>
              <a:t>Periodo</a:t>
            </a:r>
            <a:r>
              <a:rPr sz="700" b="1" spc="-45" dirty="0">
                <a:solidFill>
                  <a:srgbClr val="E97132"/>
                </a:solidFill>
                <a:latin typeface="Trebuchet MS"/>
                <a:cs typeface="Trebuchet MS"/>
              </a:rPr>
              <a:t> </a:t>
            </a:r>
            <a:r>
              <a:rPr sz="700" b="1" spc="-20" dirty="0">
                <a:solidFill>
                  <a:srgbClr val="E97132"/>
                </a:solidFill>
                <a:latin typeface="Trebuchet MS"/>
                <a:cs typeface="Trebuchet MS"/>
              </a:rPr>
              <a:t>de</a:t>
            </a:r>
            <a:r>
              <a:rPr sz="700" b="1" spc="-45" dirty="0">
                <a:solidFill>
                  <a:srgbClr val="E97132"/>
                </a:solidFill>
                <a:latin typeface="Trebuchet MS"/>
                <a:cs typeface="Trebuchet MS"/>
              </a:rPr>
              <a:t> </a:t>
            </a:r>
            <a:r>
              <a:rPr sz="700" b="1" spc="-10" dirty="0">
                <a:solidFill>
                  <a:srgbClr val="E97132"/>
                </a:solidFill>
                <a:latin typeface="Trebuchet MS"/>
                <a:cs typeface="Trebuchet MS"/>
              </a:rPr>
              <a:t>estiaje</a:t>
            </a:r>
            <a:endParaRPr sz="700">
              <a:latin typeface="Trebuchet MS"/>
              <a:cs typeface="Trebuchet MS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833772" y="3955735"/>
            <a:ext cx="737235" cy="13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spc="-25" dirty="0">
                <a:solidFill>
                  <a:srgbClr val="E97132"/>
                </a:solidFill>
                <a:latin typeface="Trebuchet MS"/>
                <a:cs typeface="Trebuchet MS"/>
              </a:rPr>
              <a:t>Periodo</a:t>
            </a:r>
            <a:r>
              <a:rPr sz="700" b="1" spc="-45" dirty="0">
                <a:solidFill>
                  <a:srgbClr val="E97132"/>
                </a:solidFill>
                <a:latin typeface="Trebuchet MS"/>
                <a:cs typeface="Trebuchet MS"/>
              </a:rPr>
              <a:t> </a:t>
            </a:r>
            <a:r>
              <a:rPr sz="700" b="1" spc="-20" dirty="0">
                <a:solidFill>
                  <a:srgbClr val="E97132"/>
                </a:solidFill>
                <a:latin typeface="Trebuchet MS"/>
                <a:cs typeface="Trebuchet MS"/>
              </a:rPr>
              <a:t>de</a:t>
            </a:r>
            <a:r>
              <a:rPr sz="700" b="1" spc="-45" dirty="0">
                <a:solidFill>
                  <a:srgbClr val="E97132"/>
                </a:solidFill>
                <a:latin typeface="Trebuchet MS"/>
                <a:cs typeface="Trebuchet MS"/>
              </a:rPr>
              <a:t> </a:t>
            </a:r>
            <a:r>
              <a:rPr sz="700" b="1" spc="-10" dirty="0">
                <a:solidFill>
                  <a:srgbClr val="E97132"/>
                </a:solidFill>
                <a:latin typeface="Trebuchet MS"/>
                <a:cs typeface="Trebuchet MS"/>
              </a:rPr>
              <a:t>estiaje</a:t>
            </a:r>
            <a:endParaRPr sz="700">
              <a:latin typeface="Trebuchet MS"/>
              <a:cs typeface="Trebuchet MS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7831513" y="4093538"/>
            <a:ext cx="2117090" cy="2273300"/>
            <a:chOff x="7831513" y="4093538"/>
            <a:chExt cx="2117090" cy="2273300"/>
          </a:xfrm>
        </p:grpSpPr>
        <p:sp>
          <p:nvSpPr>
            <p:cNvPr id="39" name="object 39"/>
            <p:cNvSpPr/>
            <p:nvPr/>
          </p:nvSpPr>
          <p:spPr>
            <a:xfrm>
              <a:off x="7834222" y="4117282"/>
              <a:ext cx="2114550" cy="2249805"/>
            </a:xfrm>
            <a:custGeom>
              <a:avLst/>
              <a:gdLst/>
              <a:ahLst/>
              <a:cxnLst/>
              <a:rect l="l" t="t" r="r" b="b"/>
              <a:pathLst>
                <a:path w="2114550" h="2249804">
                  <a:moveTo>
                    <a:pt x="2114110" y="0"/>
                  </a:moveTo>
                  <a:lnTo>
                    <a:pt x="0" y="0"/>
                  </a:lnTo>
                  <a:lnTo>
                    <a:pt x="0" y="2249413"/>
                  </a:lnTo>
                  <a:lnTo>
                    <a:pt x="2114110" y="2249413"/>
                  </a:lnTo>
                  <a:lnTo>
                    <a:pt x="2114110" y="0"/>
                  </a:lnTo>
                  <a:close/>
                </a:path>
              </a:pathLst>
            </a:custGeom>
            <a:solidFill>
              <a:srgbClr val="F2AA84">
                <a:alpha val="2587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7831513" y="4101670"/>
              <a:ext cx="2114550" cy="0"/>
            </a:xfrm>
            <a:custGeom>
              <a:avLst/>
              <a:gdLst/>
              <a:ahLst/>
              <a:cxnLst/>
              <a:rect l="l" t="t" r="r" b="b"/>
              <a:pathLst>
                <a:path w="2114550">
                  <a:moveTo>
                    <a:pt x="0" y="0"/>
                  </a:moveTo>
                  <a:lnTo>
                    <a:pt x="2114110" y="0"/>
                  </a:lnTo>
                </a:path>
              </a:pathLst>
            </a:custGeom>
            <a:ln w="16263">
              <a:solidFill>
                <a:srgbClr val="E971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61925">
              <a:lnSpc>
                <a:spcPct val="100000"/>
              </a:lnSpc>
              <a:spcBef>
                <a:spcPts val="280"/>
              </a:spcBef>
            </a:pPr>
            <a:fld id="{81D60167-4931-47E6-BA6A-407CBD079E47}" type="slidenum">
              <a:rPr spc="-25" dirty="0"/>
              <a:t>19</a:t>
            </a:fld>
            <a:endParaRPr spc="-2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90168" y="850900"/>
            <a:ext cx="6450831" cy="585307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65885" y="2256661"/>
            <a:ext cx="798524" cy="93206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39700" y="852526"/>
            <a:ext cx="10401300" cy="74295"/>
          </a:xfrm>
          <a:custGeom>
            <a:avLst/>
            <a:gdLst/>
            <a:ahLst/>
            <a:cxnLst/>
            <a:rect l="l" t="t" r="r" b="b"/>
            <a:pathLst>
              <a:path w="10401300" h="74294">
                <a:moveTo>
                  <a:pt x="10401300" y="0"/>
                </a:moveTo>
                <a:lnTo>
                  <a:pt x="0" y="0"/>
                </a:lnTo>
                <a:lnTo>
                  <a:pt x="0" y="74159"/>
                </a:lnTo>
                <a:lnTo>
                  <a:pt x="10401300" y="74159"/>
                </a:lnTo>
                <a:lnTo>
                  <a:pt x="10401300" y="0"/>
                </a:lnTo>
                <a:close/>
              </a:path>
            </a:pathLst>
          </a:custGeom>
          <a:solidFill>
            <a:srgbClr val="33CC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39700" y="6642282"/>
            <a:ext cx="10401300" cy="63500"/>
          </a:xfrm>
          <a:custGeom>
            <a:avLst/>
            <a:gdLst/>
            <a:ahLst/>
            <a:cxnLst/>
            <a:rect l="l" t="t" r="r" b="b"/>
            <a:pathLst>
              <a:path w="10401300" h="63500">
                <a:moveTo>
                  <a:pt x="0" y="63317"/>
                </a:moveTo>
                <a:lnTo>
                  <a:pt x="0" y="0"/>
                </a:lnTo>
                <a:lnTo>
                  <a:pt x="10401300" y="0"/>
                </a:lnTo>
                <a:lnTo>
                  <a:pt x="10401300" y="63317"/>
                </a:lnTo>
                <a:lnTo>
                  <a:pt x="0" y="63317"/>
                </a:lnTo>
                <a:close/>
              </a:path>
            </a:pathLst>
          </a:custGeom>
          <a:solidFill>
            <a:srgbClr val="33CC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94260" y="2653619"/>
            <a:ext cx="3362960" cy="95250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 marR="5080" indent="-635" algn="ctr">
              <a:lnSpc>
                <a:spcPct val="102000"/>
              </a:lnSpc>
              <a:spcBef>
                <a:spcPts val="50"/>
              </a:spcBef>
            </a:pPr>
            <a:r>
              <a:rPr sz="2000" spc="-10" dirty="0">
                <a:solidFill>
                  <a:srgbClr val="595959"/>
                </a:solidFill>
              </a:rPr>
              <a:t>Estrategia</a:t>
            </a:r>
            <a:r>
              <a:rPr sz="2000" spc="-140" dirty="0">
                <a:solidFill>
                  <a:srgbClr val="595959"/>
                </a:solidFill>
              </a:rPr>
              <a:t> </a:t>
            </a:r>
            <a:r>
              <a:rPr sz="2000" spc="-10" dirty="0">
                <a:solidFill>
                  <a:srgbClr val="595959"/>
                </a:solidFill>
              </a:rPr>
              <a:t>para</a:t>
            </a:r>
            <a:r>
              <a:rPr sz="2000" spc="-140" dirty="0">
                <a:solidFill>
                  <a:srgbClr val="595959"/>
                </a:solidFill>
              </a:rPr>
              <a:t> </a:t>
            </a:r>
            <a:r>
              <a:rPr sz="2000" spc="-25" dirty="0">
                <a:solidFill>
                  <a:srgbClr val="595959"/>
                </a:solidFill>
              </a:rPr>
              <a:t>maximizar</a:t>
            </a:r>
            <a:r>
              <a:rPr sz="2000" spc="-145" dirty="0">
                <a:solidFill>
                  <a:srgbClr val="595959"/>
                </a:solidFill>
              </a:rPr>
              <a:t> </a:t>
            </a:r>
            <a:r>
              <a:rPr sz="2000" spc="-25" dirty="0">
                <a:solidFill>
                  <a:srgbClr val="595959"/>
                </a:solidFill>
              </a:rPr>
              <a:t>el valor</a:t>
            </a:r>
            <a:r>
              <a:rPr sz="2000" spc="-155" dirty="0">
                <a:solidFill>
                  <a:srgbClr val="595959"/>
                </a:solidFill>
              </a:rPr>
              <a:t> </a:t>
            </a:r>
            <a:r>
              <a:rPr sz="2000" spc="-10" dirty="0">
                <a:solidFill>
                  <a:srgbClr val="595959"/>
                </a:solidFill>
              </a:rPr>
              <a:t>de</a:t>
            </a:r>
            <a:r>
              <a:rPr sz="2000" spc="-145" dirty="0">
                <a:solidFill>
                  <a:srgbClr val="595959"/>
                </a:solidFill>
              </a:rPr>
              <a:t> </a:t>
            </a:r>
            <a:r>
              <a:rPr sz="2000" dirty="0">
                <a:solidFill>
                  <a:srgbClr val="595959"/>
                </a:solidFill>
              </a:rPr>
              <a:t>la</a:t>
            </a:r>
            <a:r>
              <a:rPr sz="2000" spc="-140" dirty="0">
                <a:solidFill>
                  <a:srgbClr val="595959"/>
                </a:solidFill>
              </a:rPr>
              <a:t> </a:t>
            </a:r>
            <a:r>
              <a:rPr sz="2000" spc="-10" dirty="0">
                <a:solidFill>
                  <a:srgbClr val="595959"/>
                </a:solidFill>
              </a:rPr>
              <a:t>generación</a:t>
            </a:r>
            <a:r>
              <a:rPr sz="2000" spc="-145" dirty="0">
                <a:solidFill>
                  <a:srgbClr val="595959"/>
                </a:solidFill>
              </a:rPr>
              <a:t> </a:t>
            </a:r>
            <a:r>
              <a:rPr sz="2000" spc="-10" dirty="0">
                <a:solidFill>
                  <a:srgbClr val="595959"/>
                </a:solidFill>
              </a:rPr>
              <a:t>de</a:t>
            </a:r>
            <a:r>
              <a:rPr sz="2000" spc="-145" dirty="0">
                <a:solidFill>
                  <a:srgbClr val="595959"/>
                </a:solidFill>
              </a:rPr>
              <a:t> </a:t>
            </a:r>
            <a:r>
              <a:rPr sz="2000" spc="50" dirty="0">
                <a:solidFill>
                  <a:srgbClr val="595959"/>
                </a:solidFill>
              </a:rPr>
              <a:t>las </a:t>
            </a:r>
            <a:r>
              <a:rPr sz="2000" dirty="0">
                <a:solidFill>
                  <a:srgbClr val="595959"/>
                </a:solidFill>
              </a:rPr>
              <a:t>empresas</a:t>
            </a:r>
            <a:r>
              <a:rPr sz="2000" spc="25" dirty="0">
                <a:solidFill>
                  <a:srgbClr val="595959"/>
                </a:solidFill>
              </a:rPr>
              <a:t> </a:t>
            </a:r>
            <a:r>
              <a:rPr sz="2000" dirty="0">
                <a:solidFill>
                  <a:srgbClr val="595959"/>
                </a:solidFill>
              </a:rPr>
              <a:t>del</a:t>
            </a:r>
            <a:r>
              <a:rPr sz="2000" spc="10" dirty="0">
                <a:solidFill>
                  <a:srgbClr val="595959"/>
                </a:solidFill>
              </a:rPr>
              <a:t> </a:t>
            </a:r>
            <a:r>
              <a:rPr sz="2000" spc="-10" dirty="0">
                <a:solidFill>
                  <a:srgbClr val="595959"/>
                </a:solidFill>
              </a:rPr>
              <a:t>Estado</a:t>
            </a:r>
            <a:endParaRPr sz="2000"/>
          </a:p>
        </p:txBody>
      </p:sp>
      <p:sp>
        <p:nvSpPr>
          <p:cNvPr id="7" name="object 7"/>
          <p:cNvSpPr txBox="1"/>
          <p:nvPr/>
        </p:nvSpPr>
        <p:spPr>
          <a:xfrm>
            <a:off x="1140664" y="4351406"/>
            <a:ext cx="1827530" cy="590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Trebuchet MS"/>
                <a:cs typeface="Trebuchet MS"/>
              </a:rPr>
              <a:t>Carlos</a:t>
            </a:r>
            <a:r>
              <a:rPr sz="1400" b="1" spc="-100" dirty="0">
                <a:latin typeface="Trebuchet MS"/>
                <a:cs typeface="Trebuchet MS"/>
              </a:rPr>
              <a:t> </a:t>
            </a:r>
            <a:r>
              <a:rPr sz="1400" b="1" spc="-30" dirty="0">
                <a:latin typeface="Trebuchet MS"/>
                <a:cs typeface="Trebuchet MS"/>
              </a:rPr>
              <a:t>Gomero</a:t>
            </a:r>
            <a:r>
              <a:rPr sz="1400" b="1" spc="-100" dirty="0">
                <a:latin typeface="Trebuchet MS"/>
                <a:cs typeface="Trebuchet MS"/>
              </a:rPr>
              <a:t> </a:t>
            </a:r>
            <a:r>
              <a:rPr sz="1400" b="1" spc="-10" dirty="0">
                <a:latin typeface="Trebuchet MS"/>
                <a:cs typeface="Trebuchet MS"/>
              </a:rPr>
              <a:t>Rigacci</a:t>
            </a:r>
            <a:endParaRPr sz="14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1325"/>
              </a:spcBef>
            </a:pPr>
            <a:r>
              <a:rPr sz="1200" b="1" spc="-25" dirty="0">
                <a:solidFill>
                  <a:srgbClr val="7E0000"/>
                </a:solidFill>
                <a:latin typeface="Trebuchet MS"/>
                <a:cs typeface="Trebuchet MS"/>
              </a:rPr>
              <a:t>Octubre</a:t>
            </a:r>
            <a:r>
              <a:rPr sz="1200" b="1" spc="-80" dirty="0">
                <a:solidFill>
                  <a:srgbClr val="7E0000"/>
                </a:solidFill>
                <a:latin typeface="Trebuchet MS"/>
                <a:cs typeface="Trebuchet MS"/>
              </a:rPr>
              <a:t> </a:t>
            </a:r>
            <a:r>
              <a:rPr sz="1200" b="1" spc="-20" dirty="0">
                <a:solidFill>
                  <a:srgbClr val="7E0000"/>
                </a:solidFill>
                <a:latin typeface="Trebuchet MS"/>
                <a:cs typeface="Trebuchet MS"/>
              </a:rPr>
              <a:t>2025</a:t>
            </a:r>
            <a:endParaRPr sz="1200">
              <a:latin typeface="Trebuchet MS"/>
              <a:cs typeface="Trebuchet MS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69036" y="1312706"/>
            <a:ext cx="1737484" cy="65114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700" y="1667717"/>
            <a:ext cx="9385547" cy="3903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81679" y="985611"/>
            <a:ext cx="1427213" cy="534864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0" dirty="0"/>
              <a:t>Inclinación</a:t>
            </a:r>
            <a:r>
              <a:rPr spc="-135" dirty="0"/>
              <a:t> </a:t>
            </a:r>
            <a:r>
              <a:rPr spc="-55" dirty="0"/>
              <a:t>por</a:t>
            </a:r>
            <a:r>
              <a:rPr spc="-120" dirty="0"/>
              <a:t> </a:t>
            </a:r>
            <a:r>
              <a:rPr dirty="0"/>
              <a:t>esquemas</a:t>
            </a:r>
            <a:r>
              <a:rPr spc="-125" dirty="0"/>
              <a:t> </a:t>
            </a:r>
            <a:r>
              <a:rPr spc="-35" dirty="0"/>
              <a:t>ordinarios</a:t>
            </a:r>
            <a:r>
              <a:rPr spc="-125" dirty="0"/>
              <a:t> </a:t>
            </a:r>
            <a:r>
              <a:rPr spc="-30" dirty="0"/>
              <a:t>de</a:t>
            </a:r>
            <a:r>
              <a:rPr spc="-130" dirty="0"/>
              <a:t> </a:t>
            </a:r>
            <a:r>
              <a:rPr spc="-10" dirty="0"/>
              <a:t>comercialización</a:t>
            </a:r>
          </a:p>
        </p:txBody>
      </p:sp>
      <p:sp>
        <p:nvSpPr>
          <p:cNvPr id="5" name="object 5"/>
          <p:cNvSpPr/>
          <p:nvPr/>
        </p:nvSpPr>
        <p:spPr>
          <a:xfrm>
            <a:off x="910522" y="2733721"/>
            <a:ext cx="8628380" cy="0"/>
          </a:xfrm>
          <a:custGeom>
            <a:avLst/>
            <a:gdLst/>
            <a:ahLst/>
            <a:cxnLst/>
            <a:rect l="l" t="t" r="r" b="b"/>
            <a:pathLst>
              <a:path w="8628380">
                <a:moveTo>
                  <a:pt x="0" y="0"/>
                </a:moveTo>
                <a:lnTo>
                  <a:pt x="8628154" y="0"/>
                </a:lnTo>
              </a:path>
            </a:pathLst>
          </a:custGeom>
          <a:ln w="16263">
            <a:solidFill>
              <a:srgbClr val="44568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992364" y="2725590"/>
          <a:ext cx="8738235" cy="19329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45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13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82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061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493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435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2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37160" marR="135890" indent="15240">
                        <a:lnSpc>
                          <a:spcPct val="102200"/>
                        </a:lnSpc>
                      </a:pPr>
                      <a:r>
                        <a:rPr sz="900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Mercado Regulado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R w="28575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445684"/>
                      </a:solidFill>
                      <a:prstDash val="solid"/>
                    </a:lnT>
                    <a:solidFill>
                      <a:srgbClr val="006666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8255" algn="ctr">
                        <a:lnSpc>
                          <a:spcPct val="100000"/>
                        </a:lnSpc>
                      </a:pPr>
                      <a:r>
                        <a:rPr sz="900" spc="4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DisCos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600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(Distribuidores)</a:t>
                      </a:r>
                      <a:endParaRPr sz="6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445684"/>
                      </a:solidFill>
                      <a:prstDash val="solid"/>
                    </a:lnT>
                    <a:solidFill>
                      <a:srgbClr val="009999">
                        <a:alpha val="799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367030" marR="256540" indent="-84455">
                        <a:lnSpc>
                          <a:spcPts val="910"/>
                        </a:lnSpc>
                        <a:spcBef>
                          <a:spcPts val="5"/>
                        </a:spcBef>
                      </a:pP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Licitación </a:t>
                      </a:r>
                      <a:r>
                        <a:rPr sz="800" spc="-2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PPA’s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31750" marB="0">
                    <a:lnT w="19050">
                      <a:solidFill>
                        <a:srgbClr val="445684"/>
                      </a:solidFill>
                      <a:prstDash val="solid"/>
                    </a:lnT>
                    <a:lnB w="6350">
                      <a:solidFill>
                        <a:srgbClr val="A6A6A6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336550">
                        <a:lnSpc>
                          <a:spcPct val="100000"/>
                        </a:lnSpc>
                      </a:pPr>
                      <a:r>
                        <a:rPr sz="800" spc="-1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Regulado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80645" marB="0">
                    <a:lnT w="19050">
                      <a:solidFill>
                        <a:srgbClr val="445684"/>
                      </a:solidFill>
                      <a:prstDash val="solid"/>
                    </a:lnT>
                    <a:lnB w="6350">
                      <a:solidFill>
                        <a:srgbClr val="A6A6A6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116205" algn="ctr">
                        <a:lnSpc>
                          <a:spcPct val="100000"/>
                        </a:lnSpc>
                      </a:pP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Precio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ofertado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80645" marB="0">
                    <a:lnT w="19050">
                      <a:solidFill>
                        <a:srgbClr val="445684"/>
                      </a:solidFill>
                      <a:prstDash val="solid"/>
                    </a:lnT>
                    <a:lnB w="6350">
                      <a:solidFill>
                        <a:srgbClr val="A6A6A6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300355" indent="-146050">
                        <a:lnSpc>
                          <a:spcPts val="935"/>
                        </a:lnSpc>
                        <a:buClr>
                          <a:srgbClr val="00D0CB"/>
                        </a:buClr>
                        <a:buFont typeface="Wingdings"/>
                        <a:buChar char=""/>
                        <a:tabLst>
                          <a:tab pos="300355" algn="l"/>
                        </a:tabLst>
                      </a:pP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Licitaciones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organizadas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por </a:t>
                      </a:r>
                      <a:r>
                        <a:rPr sz="80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los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DisCos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con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supervisión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del</a:t>
                      </a:r>
                      <a:r>
                        <a:rPr sz="800" spc="-1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Osinergmin.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  <a:p>
                      <a:pPr marL="300355" indent="-146050">
                        <a:lnSpc>
                          <a:spcPts val="935"/>
                        </a:lnSpc>
                        <a:buClr>
                          <a:srgbClr val="00D0CB"/>
                        </a:buClr>
                        <a:buFont typeface="Wingdings"/>
                        <a:buChar char=""/>
                        <a:tabLst>
                          <a:tab pos="300355" algn="l"/>
                        </a:tabLst>
                      </a:pP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Usualmente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son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contrato</a:t>
                      </a:r>
                      <a:r>
                        <a:rPr sz="800" spc="-5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largo</a:t>
                      </a:r>
                      <a:r>
                        <a:rPr sz="800" spc="-5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plazo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5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(5-</a:t>
                      </a:r>
                      <a:r>
                        <a:rPr sz="800" spc="-2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15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años)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22860" marB="0">
                    <a:lnT w="19050">
                      <a:solidFill>
                        <a:srgbClr val="445684"/>
                      </a:solidFill>
                      <a:prstDash val="solid"/>
                    </a:lnT>
                    <a:lnB w="6350">
                      <a:solidFill>
                        <a:srgbClr val="A6A6A6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A6A6A6"/>
                      </a:solidFill>
                      <a:prstDash val="sysDash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244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28575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445684"/>
                      </a:solidFill>
                      <a:prstDash val="solid"/>
                    </a:lnT>
                    <a:solidFill>
                      <a:srgbClr val="00666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T w="19050">
                      <a:solidFill>
                        <a:srgbClr val="445684"/>
                      </a:solidFill>
                      <a:prstDash val="solid"/>
                    </a:lnT>
                    <a:solidFill>
                      <a:srgbClr val="009999">
                        <a:alpha val="799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367030" marR="238125" indent="-103505">
                        <a:lnSpc>
                          <a:spcPts val="890"/>
                        </a:lnSpc>
                      </a:pPr>
                      <a:r>
                        <a:rPr sz="800" spc="-3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Bilaterales </a:t>
                      </a:r>
                      <a:r>
                        <a:rPr sz="800" spc="-2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PPA’s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12700" marB="0">
                    <a:lnT w="6350">
                      <a:solidFill>
                        <a:srgbClr val="A6A6A6"/>
                      </a:solidFill>
                      <a:prstDash val="sysDash"/>
                    </a:lnT>
                    <a:lnB w="6350">
                      <a:solidFill>
                        <a:srgbClr val="A6A6A6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361950" marR="287020" indent="-92710">
                        <a:lnSpc>
                          <a:spcPts val="890"/>
                        </a:lnSpc>
                      </a:pPr>
                      <a:r>
                        <a:rPr sz="800" spc="-2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Negociación </a:t>
                      </a:r>
                      <a:r>
                        <a:rPr sz="800" spc="-1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bilateral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12700" marB="0">
                    <a:lnT w="6350">
                      <a:solidFill>
                        <a:srgbClr val="A6A6A6"/>
                      </a:solidFill>
                      <a:prstDash val="sysDash"/>
                    </a:lnT>
                    <a:lnB w="6350">
                      <a:solidFill>
                        <a:srgbClr val="A6A6A6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299085" marR="175895" indent="33655">
                        <a:lnSpc>
                          <a:spcPts val="890"/>
                        </a:lnSpc>
                      </a:pP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Tarifa</a:t>
                      </a:r>
                      <a:r>
                        <a:rPr sz="800" spc="-8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en</a:t>
                      </a:r>
                      <a:r>
                        <a:rPr sz="800" spc="-7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Barra </a:t>
                      </a:r>
                      <a:r>
                        <a:rPr sz="800" spc="-5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(Límite</a:t>
                      </a:r>
                      <a:r>
                        <a:rPr sz="800" spc="-5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máximo)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12700" marB="0">
                    <a:lnT w="6350">
                      <a:solidFill>
                        <a:srgbClr val="A6A6A6"/>
                      </a:solidFill>
                      <a:prstDash val="sysDash"/>
                    </a:lnT>
                    <a:lnB w="6350">
                      <a:solidFill>
                        <a:srgbClr val="A6A6A6"/>
                      </a:solidFill>
                      <a:prstDash val="sysDash"/>
                    </a:lnB>
                  </a:tcPr>
                </a:tc>
                <a:tc gridSpan="2">
                  <a:txBody>
                    <a:bodyPr/>
                    <a:lstStyle/>
                    <a:p>
                      <a:pPr marL="300355" indent="-146050">
                        <a:lnSpc>
                          <a:spcPts val="935"/>
                        </a:lnSpc>
                        <a:spcBef>
                          <a:spcPts val="695"/>
                        </a:spcBef>
                        <a:buClr>
                          <a:srgbClr val="00D0CB"/>
                        </a:buClr>
                        <a:buFont typeface="Wingdings"/>
                        <a:buChar char=""/>
                        <a:tabLst>
                          <a:tab pos="300355" algn="l"/>
                        </a:tabLst>
                      </a:pP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contratos</a:t>
                      </a:r>
                      <a:r>
                        <a:rPr sz="800" spc="-7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negociados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directamente</a:t>
                      </a:r>
                      <a:r>
                        <a:rPr sz="800" spc="-5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800" spc="-5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el</a:t>
                      </a:r>
                      <a:r>
                        <a:rPr sz="800" spc="-5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precio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tope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es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la</a:t>
                      </a:r>
                      <a:r>
                        <a:rPr sz="800" spc="-7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Tarifa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en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Barra.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  <a:p>
                      <a:pPr marL="300355" marR="73660" indent="-146685">
                        <a:lnSpc>
                          <a:spcPts val="890"/>
                        </a:lnSpc>
                        <a:spcBef>
                          <a:spcPts val="65"/>
                        </a:spcBef>
                        <a:buClr>
                          <a:srgbClr val="00D0CB"/>
                        </a:buClr>
                        <a:buFont typeface="Wingdings"/>
                        <a:buChar char=""/>
                        <a:tabLst>
                          <a:tab pos="300355" algn="l"/>
                        </a:tabLst>
                      </a:pP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El</a:t>
                      </a:r>
                      <a:r>
                        <a:rPr sz="800" spc="-5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precio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la</a:t>
                      </a:r>
                      <a:r>
                        <a:rPr sz="800" spc="-7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5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tarifa</a:t>
                      </a:r>
                      <a:r>
                        <a:rPr sz="800" spc="-7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en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barra</a:t>
                      </a:r>
                      <a:r>
                        <a:rPr sz="800" spc="-7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no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puede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5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diferir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en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8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+/-</a:t>
                      </a:r>
                      <a:r>
                        <a:rPr sz="800" spc="-5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10%</a:t>
                      </a:r>
                      <a:r>
                        <a:rPr sz="800" spc="-8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del</a:t>
                      </a:r>
                      <a:r>
                        <a:rPr sz="800" spc="-5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precio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ponderado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las </a:t>
                      </a: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licitaciones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(pero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cambia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con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la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Ley</a:t>
                      </a:r>
                      <a:r>
                        <a:rPr sz="800" spc="-5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32249).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88265" marB="0">
                    <a:lnT w="6350">
                      <a:solidFill>
                        <a:srgbClr val="A6A6A6"/>
                      </a:solidFill>
                      <a:prstDash val="sysDash"/>
                    </a:lnT>
                    <a:lnB w="6350">
                      <a:solidFill>
                        <a:srgbClr val="A6A6A6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755">
                <a:tc>
                  <a:txBody>
                    <a:bodyPr/>
                    <a:lstStyle/>
                    <a:p>
                      <a:pPr marL="252729" marR="151765" indent="-99695">
                        <a:lnSpc>
                          <a:spcPct val="102200"/>
                        </a:lnSpc>
                        <a:spcBef>
                          <a:spcPts val="635"/>
                        </a:spcBef>
                      </a:pPr>
                      <a:r>
                        <a:rPr sz="900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Mercado Libre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80645" marB="0">
                    <a:lnR w="28575">
                      <a:solidFill>
                        <a:srgbClr val="FFFFFF"/>
                      </a:solidFill>
                      <a:prstDash val="solid"/>
                    </a:lnR>
                    <a:lnB w="6350">
                      <a:solidFill>
                        <a:srgbClr val="00D0CB"/>
                      </a:solidFill>
                      <a:prstDash val="solid"/>
                    </a:lnB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195580" marR="153035" indent="-27305" algn="just">
                        <a:lnSpc>
                          <a:spcPct val="102200"/>
                        </a:lnSpc>
                        <a:spcBef>
                          <a:spcPts val="85"/>
                        </a:spcBef>
                      </a:pPr>
                      <a:r>
                        <a:rPr sz="900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Clientes libres</a:t>
                      </a:r>
                      <a:r>
                        <a:rPr sz="900" spc="-2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spc="-5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y </a:t>
                      </a:r>
                      <a:r>
                        <a:rPr sz="900" spc="4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DisCos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10795" marB="0">
                    <a:lnL w="28575">
                      <a:solidFill>
                        <a:srgbClr val="FFFFFF"/>
                      </a:solidFill>
                      <a:prstDash val="solid"/>
                    </a:lnL>
                    <a:solidFill>
                      <a:srgbClr val="15AFAB">
                        <a:alpha val="799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16510" algn="ctr">
                        <a:lnSpc>
                          <a:spcPct val="100000"/>
                        </a:lnSpc>
                      </a:pPr>
                      <a:r>
                        <a:rPr sz="800" spc="-1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PPA’s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40640" marB="0">
                    <a:lnT w="6350">
                      <a:solidFill>
                        <a:srgbClr val="A6A6A6"/>
                      </a:solidFill>
                      <a:prstDash val="sysDash"/>
                    </a:lnT>
                    <a:lnB w="6350">
                      <a:solidFill>
                        <a:srgbClr val="A6A6A6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pPr marL="361950" marR="287020" indent="-92710">
                        <a:lnSpc>
                          <a:spcPts val="890"/>
                        </a:lnSpc>
                        <a:spcBef>
                          <a:spcPts val="869"/>
                        </a:spcBef>
                      </a:pPr>
                      <a:r>
                        <a:rPr sz="800" spc="-2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Negociación </a:t>
                      </a:r>
                      <a:r>
                        <a:rPr sz="800" spc="-1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bilateral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110489" marB="0">
                    <a:lnT w="6350">
                      <a:solidFill>
                        <a:srgbClr val="A6A6A6"/>
                      </a:solidFill>
                      <a:prstDash val="sysDash"/>
                    </a:lnT>
                    <a:lnB w="6350">
                      <a:solidFill>
                        <a:srgbClr val="A6A6A6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116205" algn="ctr">
                        <a:lnSpc>
                          <a:spcPct val="100000"/>
                        </a:lnSpc>
                      </a:pP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Precio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negociado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40640" marB="0">
                    <a:lnT w="6350">
                      <a:solidFill>
                        <a:srgbClr val="A6A6A6"/>
                      </a:solidFill>
                      <a:prstDash val="sysDash"/>
                    </a:lnT>
                    <a:lnB w="6350">
                      <a:solidFill>
                        <a:srgbClr val="A6A6A6"/>
                      </a:solidFill>
                      <a:prstDash val="sysDash"/>
                    </a:lnB>
                  </a:tcPr>
                </a:tc>
                <a:tc gridSpan="2">
                  <a:txBody>
                    <a:bodyPr/>
                    <a:lstStyle/>
                    <a:p>
                      <a:pPr marL="300355" marR="106680" indent="-146685">
                        <a:lnSpc>
                          <a:spcPct val="93700"/>
                        </a:lnSpc>
                        <a:spcBef>
                          <a:spcPts val="315"/>
                        </a:spcBef>
                        <a:buClr>
                          <a:srgbClr val="00D0CB"/>
                        </a:buClr>
                        <a:buFont typeface="Wingdings"/>
                        <a:buChar char=""/>
                        <a:tabLst>
                          <a:tab pos="300355" algn="l"/>
                        </a:tabLst>
                      </a:pP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El</a:t>
                      </a:r>
                      <a:r>
                        <a:rPr sz="800" spc="-5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contrato</a:t>
                      </a:r>
                      <a:r>
                        <a:rPr sz="800" spc="-5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se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negocia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libremente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fijando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plazo,</a:t>
                      </a:r>
                      <a:r>
                        <a:rPr sz="800" spc="-4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volumen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800" spc="-5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precios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(capacidad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5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800" spc="50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5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energía),</a:t>
                      </a: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5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take-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or-</a:t>
                      </a:r>
                      <a:r>
                        <a:rPr sz="800" spc="-5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pay,</a:t>
                      </a:r>
                      <a:r>
                        <a:rPr sz="800" spc="-2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indexación,</a:t>
                      </a: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exclusividad,</a:t>
                      </a:r>
                      <a:r>
                        <a:rPr sz="800" spc="-2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penalidades,</a:t>
                      </a: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garantías 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eventos</a:t>
                      </a:r>
                      <a:r>
                        <a:rPr sz="800" spc="-3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de </a:t>
                      </a:r>
                      <a:r>
                        <a:rPr sz="800" spc="-3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terminación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o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reducción</a:t>
                      </a:r>
                      <a:r>
                        <a:rPr sz="800" spc="-5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volumen.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40005" marB="0">
                    <a:lnT w="6350">
                      <a:solidFill>
                        <a:srgbClr val="A6A6A6"/>
                      </a:solidFill>
                      <a:prstDash val="sysDash"/>
                    </a:lnT>
                    <a:lnB w="6350">
                      <a:solidFill>
                        <a:srgbClr val="A6A6A6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3390">
                <a:tc>
                  <a:txBody>
                    <a:bodyPr/>
                    <a:lstStyle/>
                    <a:p>
                      <a:pPr marL="250825" marR="130175" indent="-117475">
                        <a:lnSpc>
                          <a:spcPct val="108000"/>
                        </a:lnSpc>
                        <a:spcBef>
                          <a:spcPts val="400"/>
                        </a:spcBef>
                      </a:pPr>
                      <a:r>
                        <a:rPr sz="1000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Mercado </a:t>
                      </a:r>
                      <a:r>
                        <a:rPr sz="1000" spc="-2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Spot</a:t>
                      </a:r>
                      <a:endParaRPr sz="1000">
                        <a:latin typeface="Trebuchet MS"/>
                        <a:cs typeface="Trebuchet MS"/>
                      </a:endParaRPr>
                    </a:p>
                  </a:txBody>
                  <a:tcPr marL="0" marR="0" marT="50800" marB="0">
                    <a:lnL w="3175">
                      <a:solidFill>
                        <a:srgbClr val="00D0CB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00D0CB"/>
                      </a:solidFill>
                      <a:prstDash val="solid"/>
                    </a:lnT>
                    <a:lnB w="6350">
                      <a:solidFill>
                        <a:srgbClr val="00D0CB"/>
                      </a:solidFill>
                      <a:prstDash val="solid"/>
                    </a:lnB>
                    <a:solidFill>
                      <a:srgbClr val="00D0CB"/>
                    </a:solidFill>
                  </a:tcPr>
                </a:tc>
                <a:tc>
                  <a:txBody>
                    <a:bodyPr/>
                    <a:lstStyle/>
                    <a:p>
                      <a:pPr marL="154305">
                        <a:lnSpc>
                          <a:spcPct val="100000"/>
                        </a:lnSpc>
                        <a:spcBef>
                          <a:spcPts val="690"/>
                        </a:spcBef>
                      </a:pPr>
                      <a:r>
                        <a:rPr sz="1000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GenCos</a:t>
                      </a:r>
                      <a:endParaRPr sz="1000">
                        <a:latin typeface="Trebuchet MS"/>
                        <a:cs typeface="Trebuchet MS"/>
                      </a:endParaRPr>
                    </a:p>
                    <a:p>
                      <a:pPr marL="113664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700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(Generadores)</a:t>
                      </a:r>
                      <a:endParaRPr sz="700">
                        <a:latin typeface="Trebuchet MS"/>
                        <a:cs typeface="Trebuchet MS"/>
                      </a:endParaRPr>
                    </a:p>
                  </a:txBody>
                  <a:tcPr marL="0" marR="0" marT="87630" marB="0">
                    <a:lnL w="28575">
                      <a:solidFill>
                        <a:srgbClr val="FFFFFF"/>
                      </a:solidFill>
                      <a:prstDash val="solid"/>
                    </a:lnL>
                    <a:solidFill>
                      <a:srgbClr val="008080">
                        <a:alpha val="799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1968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N/A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26034" marB="0">
                    <a:lnT w="6350">
                      <a:solidFill>
                        <a:srgbClr val="A6A6A6"/>
                      </a:solidFill>
                      <a:prstDash val="sysDash"/>
                    </a:lnT>
                    <a:lnB w="6350">
                      <a:solidFill>
                        <a:srgbClr val="A6A6A6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pPr marL="245745" marR="262890" indent="635" algn="ctr">
                        <a:lnSpc>
                          <a:spcPts val="910"/>
                        </a:lnSpc>
                        <a:spcBef>
                          <a:spcPts val="265"/>
                        </a:spcBef>
                      </a:pP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Orden</a:t>
                      </a:r>
                      <a:r>
                        <a:rPr sz="800" spc="-5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de </a:t>
                      </a:r>
                      <a:r>
                        <a:rPr sz="800" spc="-2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despacho</a:t>
                      </a: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por </a:t>
                      </a:r>
                      <a:r>
                        <a:rPr sz="800" spc="-2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COES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33655" marB="0">
                    <a:lnT w="6350">
                      <a:solidFill>
                        <a:srgbClr val="A6A6A6"/>
                      </a:solidFill>
                      <a:prstDash val="sysDash"/>
                    </a:lnT>
                    <a:lnB w="6350">
                      <a:solidFill>
                        <a:srgbClr val="A6A6A6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pPr marL="351790" marR="191770" indent="-37465">
                        <a:lnSpc>
                          <a:spcPts val="890"/>
                        </a:lnSpc>
                        <a:spcBef>
                          <a:spcPts val="760"/>
                        </a:spcBef>
                      </a:pPr>
                      <a:r>
                        <a:rPr sz="80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Costo</a:t>
                      </a:r>
                      <a:r>
                        <a:rPr sz="800" spc="-7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marginal (cada</a:t>
                      </a:r>
                      <a:r>
                        <a:rPr sz="800" spc="-8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30</a:t>
                      </a:r>
                      <a:r>
                        <a:rPr sz="800" spc="-8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min)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96520" marB="0">
                    <a:lnT w="6350">
                      <a:solidFill>
                        <a:srgbClr val="A6A6A6"/>
                      </a:solidFill>
                      <a:prstDash val="sysDash"/>
                    </a:lnT>
                    <a:lnB w="6350">
                      <a:solidFill>
                        <a:srgbClr val="A6A6A6"/>
                      </a:solidFill>
                      <a:prstDash val="sysDash"/>
                    </a:lnB>
                  </a:tcPr>
                </a:tc>
                <a:tc gridSpan="2">
                  <a:txBody>
                    <a:bodyPr/>
                    <a:lstStyle/>
                    <a:p>
                      <a:pPr marL="300355" marR="64135" indent="-146685">
                        <a:lnSpc>
                          <a:spcPts val="890"/>
                        </a:lnSpc>
                        <a:spcBef>
                          <a:spcPts val="15"/>
                        </a:spcBef>
                        <a:buClr>
                          <a:srgbClr val="00D0CB"/>
                        </a:buClr>
                        <a:buFont typeface="Wingdings"/>
                        <a:buChar char=""/>
                        <a:tabLst>
                          <a:tab pos="300355" algn="l"/>
                        </a:tabLst>
                      </a:pPr>
                      <a:r>
                        <a:rPr sz="80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Las</a:t>
                      </a:r>
                      <a:r>
                        <a:rPr sz="800" spc="-7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inyecciones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800" spc="-7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energía</a:t>
                      </a:r>
                      <a:r>
                        <a:rPr sz="800" spc="-7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se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valorizan</a:t>
                      </a:r>
                      <a:r>
                        <a:rPr sz="800" spc="-7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en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la</a:t>
                      </a:r>
                      <a:r>
                        <a:rPr sz="800" spc="-7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barra</a:t>
                      </a:r>
                      <a:r>
                        <a:rPr sz="800" spc="-7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800" spc="-7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entrega</a:t>
                      </a:r>
                      <a:r>
                        <a:rPr sz="800" spc="-7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los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retiros</a:t>
                      </a:r>
                      <a:r>
                        <a:rPr sz="800" spc="-7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energía </a:t>
                      </a:r>
                      <a:r>
                        <a:rPr sz="80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se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valorizan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en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barra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transferencia.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  <a:p>
                      <a:pPr marL="300355" marR="444500" indent="-146685">
                        <a:lnSpc>
                          <a:spcPts val="890"/>
                        </a:lnSpc>
                        <a:buClr>
                          <a:srgbClr val="00D0CB"/>
                        </a:buClr>
                        <a:buFont typeface="Wingdings"/>
                        <a:buChar char=""/>
                        <a:tabLst>
                          <a:tab pos="300355" algn="l"/>
                        </a:tabLst>
                      </a:pP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El</a:t>
                      </a:r>
                      <a:r>
                        <a:rPr sz="800" spc="-5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costo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marginal</a:t>
                      </a:r>
                      <a:r>
                        <a:rPr sz="800" spc="-5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es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muy</a:t>
                      </a:r>
                      <a:r>
                        <a:rPr sz="800" spc="-5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volátil</a:t>
                      </a:r>
                      <a:r>
                        <a:rPr sz="800" spc="-5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800" spc="-5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está</a:t>
                      </a:r>
                      <a:r>
                        <a:rPr sz="800" spc="-7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influenciado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por</a:t>
                      </a:r>
                      <a:r>
                        <a:rPr sz="800" spc="-5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la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estacionalidad,</a:t>
                      </a:r>
                      <a:r>
                        <a:rPr sz="800" spc="-5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la 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hidrología,</a:t>
                      </a:r>
                      <a:r>
                        <a:rPr sz="800" spc="-5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el</a:t>
                      </a:r>
                      <a:r>
                        <a:rPr sz="800" spc="-5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equilibrio</a:t>
                      </a:r>
                      <a:r>
                        <a:rPr sz="800" spc="-6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entre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la</a:t>
                      </a:r>
                      <a:r>
                        <a:rPr sz="800" spc="-7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5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oferta</a:t>
                      </a:r>
                      <a:r>
                        <a:rPr sz="800" spc="-7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800" spc="-5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la</a:t>
                      </a:r>
                      <a:r>
                        <a:rPr sz="800" spc="-7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demanda,</a:t>
                      </a:r>
                      <a:r>
                        <a:rPr sz="800" spc="-5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entre</a:t>
                      </a:r>
                      <a:r>
                        <a:rPr sz="800" spc="-65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solidFill>
                            <a:srgbClr val="404040"/>
                          </a:solidFill>
                          <a:latin typeface="Trebuchet MS"/>
                          <a:cs typeface="Trebuchet MS"/>
                        </a:rPr>
                        <a:t>otros.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1905" marB="0">
                    <a:lnT w="6350">
                      <a:solidFill>
                        <a:srgbClr val="A6A6A6"/>
                      </a:solidFill>
                      <a:prstDash val="sysDash"/>
                    </a:lnT>
                    <a:lnB w="6350">
                      <a:solidFill>
                        <a:srgbClr val="A6A6A6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object 7"/>
          <p:cNvSpPr txBox="1"/>
          <p:nvPr/>
        </p:nvSpPr>
        <p:spPr>
          <a:xfrm>
            <a:off x="1068073" y="2476422"/>
            <a:ext cx="500380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10" dirty="0">
                <a:solidFill>
                  <a:srgbClr val="008080"/>
                </a:solidFill>
                <a:latin typeface="Trebuchet MS"/>
                <a:cs typeface="Trebuchet MS"/>
              </a:rPr>
              <a:t>Mercado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809678" y="2476422"/>
            <a:ext cx="480059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10" dirty="0">
                <a:solidFill>
                  <a:srgbClr val="008080"/>
                </a:solidFill>
                <a:latin typeface="Trebuchet MS"/>
                <a:cs typeface="Trebuchet MS"/>
              </a:rPr>
              <a:t>Clientes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668304" y="2406318"/>
            <a:ext cx="486409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5560">
              <a:lnSpc>
                <a:spcPct val="100000"/>
              </a:lnSpc>
              <a:spcBef>
                <a:spcPts val="100"/>
              </a:spcBef>
            </a:pPr>
            <a:r>
              <a:rPr sz="900" b="1" spc="-25" dirty="0">
                <a:solidFill>
                  <a:srgbClr val="008080"/>
                </a:solidFill>
                <a:latin typeface="Trebuchet MS"/>
                <a:cs typeface="Trebuchet MS"/>
              </a:rPr>
              <a:t>Tipo</a:t>
            </a:r>
            <a:r>
              <a:rPr sz="900" b="1" spc="-45" dirty="0">
                <a:solidFill>
                  <a:srgbClr val="008080"/>
                </a:solidFill>
                <a:latin typeface="Trebuchet MS"/>
                <a:cs typeface="Trebuchet MS"/>
              </a:rPr>
              <a:t> </a:t>
            </a:r>
            <a:r>
              <a:rPr sz="900" b="1" spc="-35" dirty="0">
                <a:solidFill>
                  <a:srgbClr val="008080"/>
                </a:solidFill>
                <a:latin typeface="Trebuchet MS"/>
                <a:cs typeface="Trebuchet MS"/>
              </a:rPr>
              <a:t>de </a:t>
            </a:r>
            <a:r>
              <a:rPr sz="900" b="1" spc="-10" dirty="0">
                <a:solidFill>
                  <a:srgbClr val="008080"/>
                </a:solidFill>
                <a:latin typeface="Trebuchet MS"/>
                <a:cs typeface="Trebuchet MS"/>
              </a:rPr>
              <a:t>contrato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567313" y="2406318"/>
            <a:ext cx="81470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7470" marR="5080" indent="-65405">
              <a:lnSpc>
                <a:spcPct val="100000"/>
              </a:lnSpc>
              <a:spcBef>
                <a:spcPts val="100"/>
              </a:spcBef>
            </a:pPr>
            <a:r>
              <a:rPr sz="900" b="1" spc="20" dirty="0">
                <a:solidFill>
                  <a:srgbClr val="008080"/>
                </a:solidFill>
                <a:latin typeface="Trebuchet MS"/>
                <a:cs typeface="Trebuchet MS"/>
              </a:rPr>
              <a:t>Mecanismo</a:t>
            </a:r>
            <a:r>
              <a:rPr sz="900" b="1" spc="60" dirty="0">
                <a:solidFill>
                  <a:srgbClr val="008080"/>
                </a:solidFill>
                <a:latin typeface="Trebuchet MS"/>
                <a:cs typeface="Trebuchet MS"/>
              </a:rPr>
              <a:t> </a:t>
            </a:r>
            <a:r>
              <a:rPr sz="900" b="1" spc="-25" dirty="0">
                <a:solidFill>
                  <a:srgbClr val="008080"/>
                </a:solidFill>
                <a:latin typeface="Trebuchet MS"/>
                <a:cs typeface="Trebuchet MS"/>
              </a:rPr>
              <a:t>de </a:t>
            </a:r>
            <a:r>
              <a:rPr sz="900" b="1" spc="-10" dirty="0">
                <a:solidFill>
                  <a:srgbClr val="008080"/>
                </a:solidFill>
                <a:latin typeface="Trebuchet MS"/>
                <a:cs typeface="Trebuchet MS"/>
              </a:rPr>
              <a:t>negociación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960551" y="2476422"/>
            <a:ext cx="370205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10" dirty="0">
                <a:solidFill>
                  <a:srgbClr val="008080"/>
                </a:solidFill>
                <a:latin typeface="Trebuchet MS"/>
                <a:cs typeface="Trebuchet MS"/>
              </a:rPr>
              <a:t>Precio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808097" y="2476422"/>
            <a:ext cx="680085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10" dirty="0">
                <a:solidFill>
                  <a:srgbClr val="008080"/>
                </a:solidFill>
                <a:latin typeface="Trebuchet MS"/>
                <a:cs typeface="Trebuchet MS"/>
              </a:rPr>
              <a:t>Descripción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914110" y="1955404"/>
            <a:ext cx="8698230" cy="221615"/>
            <a:chOff x="914110" y="1955404"/>
            <a:chExt cx="8698230" cy="221615"/>
          </a:xfrm>
        </p:grpSpPr>
        <p:sp>
          <p:nvSpPr>
            <p:cNvPr id="14" name="object 14"/>
            <p:cNvSpPr/>
            <p:nvPr/>
          </p:nvSpPr>
          <p:spPr>
            <a:xfrm>
              <a:off x="914110" y="2038108"/>
              <a:ext cx="8698230" cy="81915"/>
            </a:xfrm>
            <a:custGeom>
              <a:avLst/>
              <a:gdLst/>
              <a:ahLst/>
              <a:cxnLst/>
              <a:rect l="l" t="t" r="r" b="b"/>
              <a:pathLst>
                <a:path w="8698230" h="81914">
                  <a:moveTo>
                    <a:pt x="40636" y="0"/>
                  </a:moveTo>
                  <a:lnTo>
                    <a:pt x="24812" y="3195"/>
                  </a:lnTo>
                  <a:lnTo>
                    <a:pt x="11899" y="11908"/>
                  </a:lnTo>
                  <a:lnTo>
                    <a:pt x="3192" y="24831"/>
                  </a:lnTo>
                  <a:lnTo>
                    <a:pt x="0" y="40657"/>
                  </a:lnTo>
                  <a:lnTo>
                    <a:pt x="3193" y="56483"/>
                  </a:lnTo>
                  <a:lnTo>
                    <a:pt x="11901" y="69407"/>
                  </a:lnTo>
                  <a:lnTo>
                    <a:pt x="24821" y="78120"/>
                  </a:lnTo>
                  <a:lnTo>
                    <a:pt x="40636" y="81315"/>
                  </a:lnTo>
                  <a:lnTo>
                    <a:pt x="56438" y="78120"/>
                  </a:lnTo>
                  <a:lnTo>
                    <a:pt x="69357" y="69407"/>
                  </a:lnTo>
                  <a:lnTo>
                    <a:pt x="78066" y="56483"/>
                  </a:lnTo>
                  <a:lnTo>
                    <a:pt x="78525" y="54209"/>
                  </a:lnTo>
                  <a:lnTo>
                    <a:pt x="33151" y="54209"/>
                  </a:lnTo>
                  <a:lnTo>
                    <a:pt x="27086" y="48141"/>
                  </a:lnTo>
                  <a:lnTo>
                    <a:pt x="27086" y="33172"/>
                  </a:lnTo>
                  <a:lnTo>
                    <a:pt x="33150" y="27104"/>
                  </a:lnTo>
                  <a:lnTo>
                    <a:pt x="78525" y="27104"/>
                  </a:lnTo>
                  <a:lnTo>
                    <a:pt x="78067" y="24831"/>
                  </a:lnTo>
                  <a:lnTo>
                    <a:pt x="69360" y="11908"/>
                  </a:lnTo>
                  <a:lnTo>
                    <a:pt x="56446" y="3195"/>
                  </a:lnTo>
                  <a:lnTo>
                    <a:pt x="40636" y="0"/>
                  </a:lnTo>
                  <a:close/>
                </a:path>
                <a:path w="8698230" h="81914">
                  <a:moveTo>
                    <a:pt x="8657070" y="0"/>
                  </a:moveTo>
                  <a:lnTo>
                    <a:pt x="8641255" y="3195"/>
                  </a:lnTo>
                  <a:lnTo>
                    <a:pt x="8628340" y="11908"/>
                  </a:lnTo>
                  <a:lnTo>
                    <a:pt x="8619633" y="24831"/>
                  </a:lnTo>
                  <a:lnTo>
                    <a:pt x="8616440" y="40657"/>
                  </a:lnTo>
                  <a:lnTo>
                    <a:pt x="8619633" y="56483"/>
                  </a:lnTo>
                  <a:lnTo>
                    <a:pt x="8628340" y="69407"/>
                  </a:lnTo>
                  <a:lnTo>
                    <a:pt x="8641255" y="78120"/>
                  </a:lnTo>
                  <a:lnTo>
                    <a:pt x="8657070" y="81315"/>
                  </a:lnTo>
                  <a:lnTo>
                    <a:pt x="8672885" y="78120"/>
                  </a:lnTo>
                  <a:lnTo>
                    <a:pt x="8685799" y="69407"/>
                  </a:lnTo>
                  <a:lnTo>
                    <a:pt x="8694507" y="56483"/>
                  </a:lnTo>
                  <a:lnTo>
                    <a:pt x="8694965" y="54209"/>
                  </a:lnTo>
                  <a:lnTo>
                    <a:pt x="8664550" y="54209"/>
                  </a:lnTo>
                  <a:lnTo>
                    <a:pt x="8670613" y="48141"/>
                  </a:lnTo>
                  <a:lnTo>
                    <a:pt x="8670613" y="33172"/>
                  </a:lnTo>
                  <a:lnTo>
                    <a:pt x="8664550" y="27104"/>
                  </a:lnTo>
                  <a:lnTo>
                    <a:pt x="8694965" y="27104"/>
                  </a:lnTo>
                  <a:lnTo>
                    <a:pt x="8694507" y="24831"/>
                  </a:lnTo>
                  <a:lnTo>
                    <a:pt x="8685799" y="11908"/>
                  </a:lnTo>
                  <a:lnTo>
                    <a:pt x="8672885" y="3195"/>
                  </a:lnTo>
                  <a:lnTo>
                    <a:pt x="8657070" y="0"/>
                  </a:lnTo>
                  <a:close/>
                </a:path>
                <a:path w="8698230" h="81914">
                  <a:moveTo>
                    <a:pt x="78525" y="27104"/>
                  </a:moveTo>
                  <a:lnTo>
                    <a:pt x="33150" y="27104"/>
                  </a:lnTo>
                  <a:lnTo>
                    <a:pt x="27086" y="33172"/>
                  </a:lnTo>
                  <a:lnTo>
                    <a:pt x="27086" y="48141"/>
                  </a:lnTo>
                  <a:lnTo>
                    <a:pt x="33151" y="54209"/>
                  </a:lnTo>
                  <a:lnTo>
                    <a:pt x="78525" y="54209"/>
                  </a:lnTo>
                  <a:lnTo>
                    <a:pt x="81259" y="40657"/>
                  </a:lnTo>
                  <a:lnTo>
                    <a:pt x="78525" y="27104"/>
                  </a:lnTo>
                  <a:close/>
                </a:path>
                <a:path w="8698230" h="81914">
                  <a:moveTo>
                    <a:pt x="8619174" y="27104"/>
                  </a:moveTo>
                  <a:lnTo>
                    <a:pt x="78525" y="27104"/>
                  </a:lnTo>
                  <a:lnTo>
                    <a:pt x="81259" y="40657"/>
                  </a:lnTo>
                  <a:lnTo>
                    <a:pt x="78525" y="54209"/>
                  </a:lnTo>
                  <a:lnTo>
                    <a:pt x="8619174" y="54209"/>
                  </a:lnTo>
                  <a:lnTo>
                    <a:pt x="8616440" y="40657"/>
                  </a:lnTo>
                  <a:lnTo>
                    <a:pt x="8619174" y="27104"/>
                  </a:lnTo>
                  <a:close/>
                </a:path>
                <a:path w="8698230" h="81914">
                  <a:moveTo>
                    <a:pt x="8694965" y="27104"/>
                  </a:moveTo>
                  <a:lnTo>
                    <a:pt x="8664550" y="27104"/>
                  </a:lnTo>
                  <a:lnTo>
                    <a:pt x="8670613" y="33172"/>
                  </a:lnTo>
                  <a:lnTo>
                    <a:pt x="8670613" y="48141"/>
                  </a:lnTo>
                  <a:lnTo>
                    <a:pt x="8664550" y="54209"/>
                  </a:lnTo>
                  <a:lnTo>
                    <a:pt x="8694965" y="54209"/>
                  </a:lnTo>
                  <a:lnTo>
                    <a:pt x="8697700" y="40657"/>
                  </a:lnTo>
                  <a:lnTo>
                    <a:pt x="8694965" y="27104"/>
                  </a:lnTo>
                  <a:close/>
                </a:path>
              </a:pathLst>
            </a:custGeom>
            <a:solidFill>
              <a:srgbClr val="00D0C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112746" y="1955404"/>
              <a:ext cx="6141720" cy="221615"/>
            </a:xfrm>
            <a:custGeom>
              <a:avLst/>
              <a:gdLst/>
              <a:ahLst/>
              <a:cxnLst/>
              <a:rect l="l" t="t" r="r" b="b"/>
              <a:pathLst>
                <a:path w="6141720" h="221614">
                  <a:moveTo>
                    <a:pt x="6141356" y="0"/>
                  </a:moveTo>
                  <a:lnTo>
                    <a:pt x="0" y="0"/>
                  </a:lnTo>
                  <a:lnTo>
                    <a:pt x="0" y="221183"/>
                  </a:lnTo>
                  <a:lnTo>
                    <a:pt x="6141356" y="221183"/>
                  </a:lnTo>
                  <a:lnTo>
                    <a:pt x="614135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3872593" y="1976033"/>
            <a:ext cx="2620645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Modelo</a:t>
            </a:r>
            <a:r>
              <a:rPr sz="1000" b="1" spc="9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sz="1000" b="1" spc="7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comercialización</a:t>
            </a:r>
            <a:r>
              <a:rPr sz="1000" b="1" spc="9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595959"/>
                </a:solidFill>
                <a:latin typeface="Arial"/>
                <a:cs typeface="Arial"/>
              </a:rPr>
              <a:t>convencional</a:t>
            </a:r>
            <a:endParaRPr sz="1000">
              <a:latin typeface="Arial"/>
              <a:cs typeface="Arial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61925">
              <a:lnSpc>
                <a:spcPct val="100000"/>
              </a:lnSpc>
              <a:spcBef>
                <a:spcPts val="280"/>
              </a:spcBef>
            </a:pPr>
            <a:fld id="{81D60167-4931-47E6-BA6A-407CBD079E47}" type="slidenum">
              <a:rPr spc="-25" dirty="0"/>
              <a:t>20</a:t>
            </a:fld>
            <a:endParaRPr spc="-25" dirty="0"/>
          </a:p>
        </p:txBody>
      </p:sp>
      <p:sp>
        <p:nvSpPr>
          <p:cNvPr id="17" name="object 17"/>
          <p:cNvSpPr txBox="1"/>
          <p:nvPr/>
        </p:nvSpPr>
        <p:spPr>
          <a:xfrm>
            <a:off x="943026" y="4965758"/>
            <a:ext cx="8817610" cy="1042035"/>
          </a:xfrm>
          <a:prstGeom prst="rect">
            <a:avLst/>
          </a:prstGeom>
          <a:ln w="16262">
            <a:solidFill>
              <a:srgbClr val="E97132"/>
            </a:solidFill>
          </a:ln>
        </p:spPr>
        <p:txBody>
          <a:bodyPr vert="horz" wrap="square" lIns="0" tIns="50165" rIns="0" bIns="0" rtlCol="0">
            <a:spAutoFit/>
          </a:bodyPr>
          <a:lstStyle/>
          <a:p>
            <a:pPr marL="244475">
              <a:lnSpc>
                <a:spcPct val="100000"/>
              </a:lnSpc>
              <a:spcBef>
                <a:spcPts val="395"/>
              </a:spcBef>
            </a:pPr>
            <a:r>
              <a:rPr sz="900" b="1" spc="-10" dirty="0">
                <a:solidFill>
                  <a:srgbClr val="E97132"/>
                </a:solidFill>
                <a:latin typeface="Trebuchet MS"/>
                <a:cs typeface="Trebuchet MS"/>
              </a:rPr>
              <a:t>Implicancias</a:t>
            </a:r>
            <a:endParaRPr sz="900">
              <a:latin typeface="Trebuchet MS"/>
              <a:cs typeface="Trebuchet MS"/>
            </a:endParaRPr>
          </a:p>
          <a:p>
            <a:pPr marL="320040" indent="-146050">
              <a:lnSpc>
                <a:spcPct val="100000"/>
              </a:lnSpc>
              <a:spcBef>
                <a:spcPts val="425"/>
              </a:spcBef>
              <a:buClr>
                <a:srgbClr val="E97132"/>
              </a:buClr>
              <a:buSzPct val="140000"/>
              <a:buFont typeface="Wingdings"/>
              <a:buChar char=""/>
              <a:tabLst>
                <a:tab pos="320040" algn="l"/>
              </a:tabLst>
            </a:pPr>
            <a:r>
              <a:rPr sz="1000" b="1" spc="-20" dirty="0">
                <a:latin typeface="Trebuchet MS"/>
                <a:cs typeface="Trebuchet MS"/>
              </a:rPr>
              <a:t>Rigidez</a:t>
            </a:r>
            <a:r>
              <a:rPr sz="1000" b="1" spc="-35" dirty="0">
                <a:latin typeface="Trebuchet MS"/>
                <a:cs typeface="Trebuchet MS"/>
              </a:rPr>
              <a:t> </a:t>
            </a:r>
            <a:r>
              <a:rPr sz="1000" b="1" spc="-10" dirty="0">
                <a:latin typeface="Trebuchet MS"/>
                <a:cs typeface="Trebuchet MS"/>
              </a:rPr>
              <a:t>comercial:</a:t>
            </a:r>
            <a:r>
              <a:rPr sz="1000" b="1" spc="-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Los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contratos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a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largo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plazo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reduce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la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capacidad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ajustar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precios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30" dirty="0">
                <a:latin typeface="Trebuchet MS"/>
                <a:cs typeface="Trebuchet MS"/>
              </a:rPr>
              <a:t>ante </a:t>
            </a:r>
            <a:r>
              <a:rPr sz="1000" dirty="0">
                <a:latin typeface="Trebuchet MS"/>
                <a:cs typeface="Trebuchet MS"/>
              </a:rPr>
              <a:t>cambios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mercado.</a:t>
            </a:r>
            <a:endParaRPr sz="1000">
              <a:latin typeface="Trebuchet MS"/>
              <a:cs typeface="Trebuchet MS"/>
            </a:endParaRPr>
          </a:p>
          <a:p>
            <a:pPr marL="320040" indent="-146050">
              <a:lnSpc>
                <a:spcPct val="100000"/>
              </a:lnSpc>
              <a:spcBef>
                <a:spcPts val="600"/>
              </a:spcBef>
              <a:buClr>
                <a:srgbClr val="E97132"/>
              </a:buClr>
              <a:buSzPct val="140000"/>
              <a:buFont typeface="Wingdings"/>
              <a:buChar char=""/>
              <a:tabLst>
                <a:tab pos="320040" algn="l"/>
              </a:tabLst>
            </a:pPr>
            <a:r>
              <a:rPr sz="1000" b="1" dirty="0">
                <a:latin typeface="Trebuchet MS"/>
                <a:cs typeface="Trebuchet MS"/>
              </a:rPr>
              <a:t>Poca</a:t>
            </a:r>
            <a:r>
              <a:rPr sz="1000" b="1" spc="-15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adaptación</a:t>
            </a:r>
            <a:r>
              <a:rPr sz="1000" b="1" spc="-5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a</a:t>
            </a:r>
            <a:r>
              <a:rPr sz="1000" b="1" spc="-10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nuevas</a:t>
            </a:r>
            <a:r>
              <a:rPr sz="1000" b="1" spc="-5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dinámicas</a:t>
            </a:r>
            <a:r>
              <a:rPr sz="1000" b="1" spc="-10" dirty="0">
                <a:latin typeface="Trebuchet MS"/>
                <a:cs typeface="Trebuchet MS"/>
              </a:rPr>
              <a:t> de</a:t>
            </a:r>
            <a:r>
              <a:rPr sz="1000" b="1" spc="-15" dirty="0">
                <a:latin typeface="Trebuchet MS"/>
                <a:cs typeface="Trebuchet MS"/>
              </a:rPr>
              <a:t> </a:t>
            </a:r>
            <a:r>
              <a:rPr sz="1000" b="1" spc="-10" dirty="0">
                <a:latin typeface="Trebuchet MS"/>
                <a:cs typeface="Trebuchet MS"/>
              </a:rPr>
              <a:t>mercado:</a:t>
            </a:r>
            <a:r>
              <a:rPr sz="1000" b="1" spc="-1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Escasa</a:t>
            </a:r>
            <a:r>
              <a:rPr sz="1000" spc="-1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participación</a:t>
            </a:r>
            <a:r>
              <a:rPr sz="1000" spc="-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en </a:t>
            </a:r>
            <a:r>
              <a:rPr sz="1000" dirty="0">
                <a:latin typeface="Trebuchet MS"/>
                <a:cs typeface="Trebuchet MS"/>
              </a:rPr>
              <a:t>productos</a:t>
            </a:r>
            <a:r>
              <a:rPr sz="1000" spc="-10" dirty="0">
                <a:latin typeface="Trebuchet MS"/>
                <a:cs typeface="Trebuchet MS"/>
              </a:rPr>
              <a:t> </a:t>
            </a:r>
            <a:r>
              <a:rPr sz="1000" spc="-35" dirty="0">
                <a:latin typeface="Trebuchet MS"/>
                <a:cs typeface="Trebuchet MS"/>
              </a:rPr>
              <a:t>flexibles,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compra</a:t>
            </a:r>
            <a:r>
              <a:rPr sz="1000" spc="-1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 </a:t>
            </a:r>
            <a:r>
              <a:rPr sz="1000" spc="-30" dirty="0">
                <a:latin typeface="Trebuchet MS"/>
                <a:cs typeface="Trebuchet MS"/>
              </a:rPr>
              <a:t>energía</a:t>
            </a:r>
            <a:r>
              <a:rPr sz="1000" spc="-1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a</a:t>
            </a:r>
            <a:r>
              <a:rPr sz="1000" spc="-1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terceros.</a:t>
            </a:r>
            <a:endParaRPr sz="1000">
              <a:latin typeface="Trebuchet MS"/>
              <a:cs typeface="Trebuchet MS"/>
            </a:endParaRPr>
          </a:p>
          <a:p>
            <a:pPr marL="320040" marR="104775" indent="-146685">
              <a:lnSpc>
                <a:spcPct val="100000"/>
              </a:lnSpc>
              <a:spcBef>
                <a:spcPts val="505"/>
              </a:spcBef>
              <a:buClr>
                <a:srgbClr val="E97132"/>
              </a:buClr>
              <a:buSzPct val="140000"/>
              <a:buFont typeface="Wingdings"/>
              <a:buChar char=""/>
              <a:tabLst>
                <a:tab pos="320040" algn="l"/>
              </a:tabLst>
            </a:pPr>
            <a:r>
              <a:rPr sz="1000" b="1" spc="-10" dirty="0">
                <a:latin typeface="Trebuchet MS"/>
                <a:cs typeface="Trebuchet MS"/>
              </a:rPr>
              <a:t>Cobertura</a:t>
            </a:r>
            <a:r>
              <a:rPr sz="1000" b="1" spc="-35" dirty="0">
                <a:latin typeface="Trebuchet MS"/>
                <a:cs typeface="Trebuchet MS"/>
              </a:rPr>
              <a:t> </a:t>
            </a:r>
            <a:r>
              <a:rPr sz="1000" b="1" spc="-10" dirty="0">
                <a:latin typeface="Trebuchet MS"/>
                <a:cs typeface="Trebuchet MS"/>
              </a:rPr>
              <a:t>limitada:</a:t>
            </a:r>
            <a:r>
              <a:rPr sz="1000" b="1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La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45" dirty="0">
                <a:latin typeface="Trebuchet MS"/>
                <a:cs typeface="Trebuchet MS"/>
              </a:rPr>
              <a:t>falta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diversificación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40" dirty="0">
                <a:latin typeface="Trebuchet MS"/>
                <a:cs typeface="Trebuchet MS"/>
              </a:rPr>
              <a:t>entre</a:t>
            </a:r>
            <a:r>
              <a:rPr sz="1000" spc="-35" dirty="0">
                <a:latin typeface="Trebuchet MS"/>
                <a:cs typeface="Trebuchet MS"/>
              </a:rPr>
              <a:t> PPA’s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45" dirty="0">
                <a:latin typeface="Trebuchet MS"/>
                <a:cs typeface="Trebuchet MS"/>
              </a:rPr>
              <a:t>y </a:t>
            </a:r>
            <a:r>
              <a:rPr sz="1000" spc="-10" dirty="0">
                <a:latin typeface="Trebuchet MS"/>
                <a:cs typeface="Trebuchet MS"/>
              </a:rPr>
              <a:t>contratos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15" dirty="0">
                <a:latin typeface="Trebuchet MS"/>
                <a:cs typeface="Trebuchet MS"/>
              </a:rPr>
              <a:t>cobertura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30" dirty="0">
                <a:latin typeface="Trebuchet MS"/>
                <a:cs typeface="Trebuchet MS"/>
              </a:rPr>
              <a:t>restringe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la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capacidad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las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empresas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para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optimizar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márgenes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50" dirty="0">
                <a:latin typeface="Trebuchet MS"/>
                <a:cs typeface="Trebuchet MS"/>
              </a:rPr>
              <a:t>y </a:t>
            </a:r>
            <a:r>
              <a:rPr sz="1000" spc="-10" dirty="0">
                <a:latin typeface="Trebuchet MS"/>
                <a:cs typeface="Trebuchet MS"/>
              </a:rPr>
              <a:t>gestionar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riesgos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precio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45" dirty="0">
                <a:latin typeface="Trebuchet MS"/>
                <a:cs typeface="Trebuchet MS"/>
              </a:rPr>
              <a:t>y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30" dirty="0">
                <a:latin typeface="Trebuchet MS"/>
                <a:cs typeface="Trebuchet MS"/>
              </a:rPr>
              <a:t>volatilidad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mercado.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58265" y="1686835"/>
            <a:ext cx="3813810" cy="857885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 marR="5080">
              <a:lnSpc>
                <a:spcPct val="102200"/>
              </a:lnSpc>
              <a:spcBef>
                <a:spcPts val="30"/>
              </a:spcBef>
            </a:pPr>
            <a:r>
              <a:rPr sz="2700" spc="-40" dirty="0">
                <a:solidFill>
                  <a:srgbClr val="FFFFFF"/>
                </a:solidFill>
              </a:rPr>
              <a:t>Alternativas</a:t>
            </a:r>
            <a:r>
              <a:rPr sz="2700" spc="-190" dirty="0">
                <a:solidFill>
                  <a:srgbClr val="FFFFFF"/>
                </a:solidFill>
              </a:rPr>
              <a:t> </a:t>
            </a:r>
            <a:r>
              <a:rPr sz="2700" spc="-25" dirty="0">
                <a:solidFill>
                  <a:srgbClr val="FFFFFF"/>
                </a:solidFill>
              </a:rPr>
              <a:t>de</a:t>
            </a:r>
            <a:r>
              <a:rPr sz="2700" spc="-185" dirty="0">
                <a:solidFill>
                  <a:srgbClr val="FFFFFF"/>
                </a:solidFill>
              </a:rPr>
              <a:t> </a:t>
            </a:r>
            <a:r>
              <a:rPr sz="2700" spc="40" dirty="0">
                <a:solidFill>
                  <a:srgbClr val="FFFFFF"/>
                </a:solidFill>
              </a:rPr>
              <a:t>posibles </a:t>
            </a:r>
            <a:r>
              <a:rPr sz="2700" spc="-10" dirty="0">
                <a:solidFill>
                  <a:srgbClr val="FFFFFF"/>
                </a:solidFill>
              </a:rPr>
              <a:t>de</a:t>
            </a:r>
            <a:r>
              <a:rPr sz="2700" spc="-250" dirty="0">
                <a:solidFill>
                  <a:srgbClr val="FFFFFF"/>
                </a:solidFill>
              </a:rPr>
              <a:t> </a:t>
            </a:r>
            <a:r>
              <a:rPr sz="2700" spc="35" dirty="0">
                <a:solidFill>
                  <a:srgbClr val="FFFFFF"/>
                </a:solidFill>
              </a:rPr>
              <a:t>soluciones</a:t>
            </a:r>
            <a:endParaRPr sz="27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4790" y="925060"/>
            <a:ext cx="1737484" cy="651142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61925">
              <a:lnSpc>
                <a:spcPct val="100000"/>
              </a:lnSpc>
              <a:spcBef>
                <a:spcPts val="280"/>
              </a:spcBef>
            </a:pPr>
            <a:fld id="{81D60167-4931-47E6-BA6A-407CBD079E47}" type="slidenum">
              <a:rPr spc="-25" dirty="0"/>
              <a:t>21</a:t>
            </a:fld>
            <a:endParaRPr spc="-2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700" y="1667717"/>
            <a:ext cx="9385547" cy="3903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81679" y="985611"/>
            <a:ext cx="1427213" cy="534864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Mecanismos</a:t>
            </a:r>
            <a:r>
              <a:rPr spc="-125" dirty="0"/>
              <a:t> </a:t>
            </a:r>
            <a:r>
              <a:rPr spc="-10" dirty="0"/>
              <a:t>implementados</a:t>
            </a:r>
            <a:r>
              <a:rPr spc="-125" dirty="0"/>
              <a:t> </a:t>
            </a:r>
            <a:r>
              <a:rPr spc="-45" dirty="0"/>
              <a:t>para</a:t>
            </a:r>
            <a:r>
              <a:rPr spc="-130" dirty="0"/>
              <a:t> </a:t>
            </a:r>
            <a:r>
              <a:rPr dirty="0"/>
              <a:t>la</a:t>
            </a:r>
            <a:r>
              <a:rPr spc="-130" dirty="0"/>
              <a:t> </a:t>
            </a:r>
            <a:r>
              <a:rPr spc="-30" dirty="0"/>
              <a:t>creación</a:t>
            </a:r>
            <a:r>
              <a:rPr spc="-130" dirty="0"/>
              <a:t> </a:t>
            </a:r>
            <a:r>
              <a:rPr spc="-25" dirty="0"/>
              <a:t>de</a:t>
            </a:r>
            <a:r>
              <a:rPr spc="-125" dirty="0"/>
              <a:t> </a:t>
            </a:r>
            <a:r>
              <a:rPr spc="-10" dirty="0"/>
              <a:t>valor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533594" y="4348868"/>
          <a:ext cx="9690100" cy="16059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73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7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21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698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900" b="1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CONTRATO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12B1AE"/>
                    </a:solidFill>
                  </a:tcPr>
                </a:tc>
                <a:tc>
                  <a:txBody>
                    <a:bodyPr/>
                    <a:lstStyle/>
                    <a:p>
                      <a:pPr marL="13271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9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EMPRESA</a:t>
                      </a:r>
                      <a:r>
                        <a:rPr sz="900" b="1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b="1" spc="-4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ESTATAL</a:t>
                      </a:r>
                      <a:r>
                        <a:rPr sz="900" b="1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b="1" spc="-2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(EE)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12B1AE"/>
                    </a:solidFill>
                  </a:tcPr>
                </a:tc>
                <a:tc>
                  <a:txBody>
                    <a:bodyPr/>
                    <a:lstStyle/>
                    <a:p>
                      <a:pPr marL="60515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9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EMPRESA</a:t>
                      </a:r>
                      <a:r>
                        <a:rPr sz="900" b="1" spc="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b="1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PRIVADA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12B1AE"/>
                    </a:solidFill>
                  </a:tcPr>
                </a:tc>
                <a:tc>
                  <a:txBody>
                    <a:bodyPr/>
                    <a:lstStyle/>
                    <a:p>
                      <a:pPr marL="53149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sz="9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BENEFICIO</a:t>
                      </a:r>
                      <a:r>
                        <a:rPr sz="900" b="1" spc="-2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ECONÓMICO</a:t>
                      </a:r>
                      <a:r>
                        <a:rPr sz="900" b="1" spc="-2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b="1" spc="-3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A</a:t>
                      </a:r>
                      <a:r>
                        <a:rPr sz="900" b="1" spc="-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LA</a:t>
                      </a:r>
                      <a:r>
                        <a:rPr sz="900" b="1" spc="24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b="1" spc="-2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EE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4571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12B1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745"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800" dirty="0">
                          <a:latin typeface="Trebuchet MS"/>
                          <a:cs typeface="Trebuchet MS"/>
                        </a:rPr>
                        <a:t>SUMINISTRO</a:t>
                      </a:r>
                      <a:r>
                        <a:rPr sz="8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8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dirty="0">
                          <a:latin typeface="Trebuchet MS"/>
                          <a:cs typeface="Trebuchet MS"/>
                        </a:rPr>
                        <a:t>GAS</a:t>
                      </a:r>
                      <a:r>
                        <a:rPr sz="8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NATURAL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800" spc="-10" dirty="0">
                          <a:latin typeface="Trebuchet MS"/>
                          <a:cs typeface="Trebuchet MS"/>
                        </a:rPr>
                        <a:t>ELECTROPERÚ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800" spc="-30" dirty="0">
                          <a:latin typeface="Trebuchet MS"/>
                          <a:cs typeface="Trebuchet MS"/>
                        </a:rPr>
                        <a:t>ETEVENSA.</a:t>
                      </a:r>
                      <a:r>
                        <a:rPr sz="800" spc="-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50" dirty="0">
                          <a:latin typeface="Trebuchet MS"/>
                          <a:cs typeface="Trebuchet MS"/>
                        </a:rPr>
                        <a:t>(ahora,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 ORYGEN)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800" spc="-25" dirty="0">
                          <a:latin typeface="Trebuchet MS"/>
                          <a:cs typeface="Trebuchet MS"/>
                        </a:rPr>
                        <a:t>Desarrollo</a:t>
                      </a:r>
                      <a:r>
                        <a:rPr sz="800" spc="-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latin typeface="Trebuchet MS"/>
                          <a:cs typeface="Trebuchet MS"/>
                        </a:rPr>
                        <a:t>del </a:t>
                      </a:r>
                      <a:r>
                        <a:rPr sz="800" spc="-35" dirty="0">
                          <a:latin typeface="Trebuchet MS"/>
                          <a:cs typeface="Trebuchet MS"/>
                        </a:rPr>
                        <a:t>Proyecto</a:t>
                      </a:r>
                      <a:r>
                        <a:rPr sz="80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Camisea.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7F7F7F"/>
                      </a:solidFill>
                      <a:prstDash val="solid"/>
                    </a:lnB>
                    <a:solidFill>
                      <a:srgbClr val="E9FD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745"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800" spc="-10" dirty="0">
                          <a:latin typeface="Trebuchet MS"/>
                          <a:cs typeface="Trebuchet MS"/>
                        </a:rPr>
                        <a:t>USUFRUCTO</a:t>
                      </a:r>
                      <a:r>
                        <a:rPr sz="8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800" spc="-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0" dirty="0">
                          <a:latin typeface="Trebuchet MS"/>
                          <a:cs typeface="Trebuchet MS"/>
                        </a:rPr>
                        <a:t>LA</a:t>
                      </a:r>
                      <a:r>
                        <a:rPr sz="8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latin typeface="Trebuchet MS"/>
                          <a:cs typeface="Trebuchet MS"/>
                        </a:rPr>
                        <a:t>C.H.</a:t>
                      </a:r>
                      <a:r>
                        <a:rPr sz="80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800" spc="-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YUNCAN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7F7F7F"/>
                      </a:solidFill>
                      <a:prstDash val="solid"/>
                    </a:lnT>
                    <a:lnB w="635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800" spc="-10" dirty="0">
                          <a:latin typeface="Trebuchet MS"/>
                          <a:cs typeface="Trebuchet MS"/>
                        </a:rPr>
                        <a:t>EGECEN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7F7F7F"/>
                      </a:solidFill>
                      <a:prstDash val="solid"/>
                    </a:lnT>
                    <a:lnB w="635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800" dirty="0">
                          <a:latin typeface="Trebuchet MS"/>
                          <a:cs typeface="Trebuchet MS"/>
                        </a:rPr>
                        <a:t>ENERSUR</a:t>
                      </a:r>
                      <a:r>
                        <a:rPr sz="800" spc="-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50" dirty="0">
                          <a:latin typeface="Trebuchet MS"/>
                          <a:cs typeface="Trebuchet MS"/>
                        </a:rPr>
                        <a:t>(ahora,</a:t>
                      </a:r>
                      <a:r>
                        <a:rPr sz="800" spc="-2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ENGIE)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7F7F7F"/>
                      </a:solidFill>
                      <a:prstDash val="solid"/>
                    </a:lnT>
                    <a:lnB w="635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800" spc="-35" dirty="0">
                          <a:latin typeface="Trebuchet MS"/>
                          <a:cs typeface="Trebuchet MS"/>
                        </a:rPr>
                        <a:t>Retribución</a:t>
                      </a:r>
                      <a:r>
                        <a:rPr sz="8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latin typeface="Trebuchet MS"/>
                          <a:cs typeface="Trebuchet MS"/>
                        </a:rPr>
                        <a:t>por</a:t>
                      </a:r>
                      <a:r>
                        <a:rPr sz="8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latin typeface="Trebuchet MS"/>
                          <a:cs typeface="Trebuchet MS"/>
                        </a:rPr>
                        <a:t>derecho</a:t>
                      </a:r>
                      <a:r>
                        <a:rPr sz="8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8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acceso</a:t>
                      </a:r>
                      <a:r>
                        <a:rPr sz="8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8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latin typeface="Trebuchet MS"/>
                          <a:cs typeface="Trebuchet MS"/>
                        </a:rPr>
                        <a:t>aporte</a:t>
                      </a:r>
                      <a:r>
                        <a:rPr sz="8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social.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7F7F7F"/>
                      </a:solidFill>
                      <a:prstDash val="solid"/>
                    </a:lnT>
                    <a:lnB w="6350">
                      <a:solidFill>
                        <a:srgbClr val="7F7F7F"/>
                      </a:solidFill>
                      <a:prstDash val="solid"/>
                    </a:lnB>
                    <a:solidFill>
                      <a:srgbClr val="E9FD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785">
                <a:tc>
                  <a:txBody>
                    <a:bodyPr/>
                    <a:lstStyle/>
                    <a:p>
                      <a:pPr marL="38735" marR="203200">
                        <a:lnSpc>
                          <a:spcPts val="910"/>
                        </a:lnSpc>
                        <a:spcBef>
                          <a:spcPts val="295"/>
                        </a:spcBef>
                      </a:pPr>
                      <a:r>
                        <a:rPr sz="800" dirty="0">
                          <a:latin typeface="Trebuchet MS"/>
                          <a:cs typeface="Trebuchet MS"/>
                        </a:rPr>
                        <a:t>COORDINACIÓN</a:t>
                      </a:r>
                      <a:r>
                        <a:rPr sz="800" spc="-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EMPRESARIAL</a:t>
                      </a:r>
                      <a:r>
                        <a:rPr sz="800" spc="-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800" spc="-2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CONSTITUCIÓN</a:t>
                      </a:r>
                      <a:r>
                        <a:rPr sz="800" spc="-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800" spc="-2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SERVIDUMBRE CH.</a:t>
                      </a:r>
                      <a:r>
                        <a:rPr sz="8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0" dirty="0">
                          <a:latin typeface="Trebuchet MS"/>
                          <a:cs typeface="Trebuchet MS"/>
                        </a:rPr>
                        <a:t>SANTA</a:t>
                      </a:r>
                      <a:r>
                        <a:rPr sz="8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TERESA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7F7F7F"/>
                      </a:solidFill>
                      <a:prstDash val="solid"/>
                    </a:lnT>
                    <a:lnB w="635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800" spc="-10" dirty="0">
                          <a:latin typeface="Trebuchet MS"/>
                          <a:cs typeface="Trebuchet MS"/>
                        </a:rPr>
                        <a:t>EGEMSA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7F7F7F"/>
                      </a:solidFill>
                      <a:prstDash val="solid"/>
                    </a:lnT>
                    <a:lnB w="635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800" spc="-25" dirty="0">
                          <a:latin typeface="Trebuchet MS"/>
                          <a:cs typeface="Trebuchet MS"/>
                        </a:rPr>
                        <a:t>LUZ</a:t>
                      </a:r>
                      <a:r>
                        <a:rPr sz="8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dirty="0">
                          <a:latin typeface="Trebuchet MS"/>
                          <a:cs typeface="Trebuchet MS"/>
                        </a:rPr>
                        <a:t>DEL</a:t>
                      </a:r>
                      <a:r>
                        <a:rPr sz="8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latin typeface="Trebuchet MS"/>
                          <a:cs typeface="Trebuchet MS"/>
                        </a:rPr>
                        <a:t>SUR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7F7F7F"/>
                      </a:solidFill>
                      <a:prstDash val="solid"/>
                    </a:lnT>
                    <a:lnB w="635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735" marR="109855">
                        <a:lnSpc>
                          <a:spcPts val="910"/>
                        </a:lnSpc>
                        <a:spcBef>
                          <a:spcPts val="295"/>
                        </a:spcBef>
                      </a:pPr>
                      <a:r>
                        <a:rPr sz="800" spc="-20" dirty="0">
                          <a:latin typeface="Trebuchet MS"/>
                          <a:cs typeface="Trebuchet MS"/>
                        </a:rPr>
                        <a:t>La</a:t>
                      </a:r>
                      <a:r>
                        <a:rPr sz="8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latin typeface="Trebuchet MS"/>
                          <a:cs typeface="Trebuchet MS"/>
                        </a:rPr>
                        <a:t>retribución</a:t>
                      </a:r>
                      <a:r>
                        <a:rPr sz="8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latin typeface="Trebuchet MS"/>
                          <a:cs typeface="Trebuchet MS"/>
                        </a:rPr>
                        <a:t>por</a:t>
                      </a:r>
                      <a:r>
                        <a:rPr sz="8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latin typeface="Trebuchet MS"/>
                          <a:cs typeface="Trebuchet MS"/>
                        </a:rPr>
                        <a:t>derecho</a:t>
                      </a:r>
                      <a:r>
                        <a:rPr sz="8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8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latin typeface="Trebuchet MS"/>
                          <a:cs typeface="Trebuchet MS"/>
                        </a:rPr>
                        <a:t>servidumbre</a:t>
                      </a:r>
                      <a:r>
                        <a:rPr sz="8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latin typeface="Trebuchet MS"/>
                          <a:cs typeface="Trebuchet MS"/>
                        </a:rPr>
                        <a:t>equivale</a:t>
                      </a:r>
                      <a:r>
                        <a:rPr sz="8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latin typeface="Trebuchet MS"/>
                          <a:cs typeface="Trebuchet MS"/>
                        </a:rPr>
                        <a:t>al</a:t>
                      </a:r>
                      <a:r>
                        <a:rPr sz="800" spc="-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0" dirty="0">
                          <a:latin typeface="Trebuchet MS"/>
                          <a:cs typeface="Trebuchet MS"/>
                        </a:rPr>
                        <a:t>15</a:t>
                      </a:r>
                      <a:r>
                        <a:rPr sz="8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185" dirty="0">
                          <a:latin typeface="Trebuchet MS"/>
                          <a:cs typeface="Trebuchet MS"/>
                        </a:rPr>
                        <a:t>%</a:t>
                      </a:r>
                      <a:r>
                        <a:rPr sz="8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latin typeface="Trebuchet MS"/>
                          <a:cs typeface="Trebuchet MS"/>
                        </a:rPr>
                        <a:t>de </a:t>
                      </a:r>
                      <a:r>
                        <a:rPr sz="800" dirty="0">
                          <a:latin typeface="Trebuchet MS"/>
                          <a:cs typeface="Trebuchet MS"/>
                        </a:rPr>
                        <a:t>los</a:t>
                      </a:r>
                      <a:r>
                        <a:rPr sz="8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0" dirty="0">
                          <a:latin typeface="Trebuchet MS"/>
                          <a:cs typeface="Trebuchet MS"/>
                        </a:rPr>
                        <a:t>ingresos</a:t>
                      </a:r>
                      <a:r>
                        <a:rPr sz="8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latin typeface="Trebuchet MS"/>
                          <a:cs typeface="Trebuchet MS"/>
                        </a:rPr>
                        <a:t>por</a:t>
                      </a:r>
                      <a:r>
                        <a:rPr sz="800" spc="-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latin typeface="Trebuchet MS"/>
                          <a:cs typeface="Trebuchet MS"/>
                        </a:rPr>
                        <a:t>energía</a:t>
                      </a:r>
                      <a:r>
                        <a:rPr sz="8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8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latin typeface="Trebuchet MS"/>
                          <a:cs typeface="Trebuchet MS"/>
                        </a:rPr>
                        <a:t>potencia</a:t>
                      </a:r>
                      <a:r>
                        <a:rPr sz="8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latin typeface="Trebuchet MS"/>
                          <a:cs typeface="Trebuchet MS"/>
                        </a:rPr>
                        <a:t>generados</a:t>
                      </a:r>
                      <a:r>
                        <a:rPr sz="8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latin typeface="Trebuchet MS"/>
                          <a:cs typeface="Trebuchet MS"/>
                        </a:rPr>
                        <a:t>por</a:t>
                      </a:r>
                      <a:r>
                        <a:rPr sz="800" spc="-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latin typeface="Trebuchet MS"/>
                          <a:cs typeface="Trebuchet MS"/>
                        </a:rPr>
                        <a:t>la</a:t>
                      </a:r>
                      <a:r>
                        <a:rPr sz="8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Central.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7F7F7F"/>
                      </a:solidFill>
                      <a:prstDash val="solid"/>
                    </a:lnT>
                    <a:lnB w="6350">
                      <a:solidFill>
                        <a:srgbClr val="7F7F7F"/>
                      </a:solidFill>
                      <a:prstDash val="solid"/>
                    </a:lnB>
                    <a:solidFill>
                      <a:srgbClr val="E9FD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745"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800" dirty="0">
                          <a:latin typeface="Trebuchet MS"/>
                          <a:cs typeface="Trebuchet MS"/>
                        </a:rPr>
                        <a:t>SUMINISTRO</a:t>
                      </a:r>
                      <a:r>
                        <a:rPr sz="8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800" spc="-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ENERGÍA</a:t>
                      </a:r>
                      <a:r>
                        <a:rPr sz="800" spc="-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ELÉCTRICA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7F7F7F"/>
                      </a:solidFill>
                      <a:prstDash val="solid"/>
                    </a:lnT>
                    <a:lnB w="635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800" spc="-10" dirty="0">
                          <a:latin typeface="Trebuchet MS"/>
                          <a:cs typeface="Trebuchet MS"/>
                        </a:rPr>
                        <a:t>ELECTROPERÚ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7F7F7F"/>
                      </a:solidFill>
                      <a:prstDash val="solid"/>
                    </a:lnT>
                    <a:lnB w="635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800" spc="-20" dirty="0">
                          <a:latin typeface="Trebuchet MS"/>
                          <a:cs typeface="Trebuchet MS"/>
                        </a:rPr>
                        <a:t>EGHUALLAGA/CERRO</a:t>
                      </a:r>
                      <a:r>
                        <a:rPr sz="80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dirty="0">
                          <a:latin typeface="Trebuchet MS"/>
                          <a:cs typeface="Trebuchet MS"/>
                        </a:rPr>
                        <a:t>DEL</a:t>
                      </a:r>
                      <a:r>
                        <a:rPr sz="800" spc="-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ÁGUILA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7F7F7F"/>
                      </a:solidFill>
                      <a:prstDash val="solid"/>
                    </a:lnT>
                    <a:lnB w="635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800" spc="75" dirty="0">
                          <a:latin typeface="Trebuchet MS"/>
                          <a:cs typeface="Trebuchet MS"/>
                        </a:rPr>
                        <a:t>1%</a:t>
                      </a:r>
                      <a:r>
                        <a:rPr sz="8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latin typeface="Trebuchet MS"/>
                          <a:cs typeface="Trebuchet MS"/>
                        </a:rPr>
                        <a:t>margen</a:t>
                      </a:r>
                      <a:r>
                        <a:rPr sz="8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latin typeface="Trebuchet MS"/>
                          <a:cs typeface="Trebuchet MS"/>
                        </a:rPr>
                        <a:t>comercial</a:t>
                      </a:r>
                      <a:r>
                        <a:rPr sz="8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0" dirty="0">
                          <a:latin typeface="Trebuchet MS"/>
                          <a:cs typeface="Trebuchet MS"/>
                        </a:rPr>
                        <a:t>sobre</a:t>
                      </a:r>
                      <a:r>
                        <a:rPr sz="8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latin typeface="Trebuchet MS"/>
                          <a:cs typeface="Trebuchet MS"/>
                        </a:rPr>
                        <a:t>el</a:t>
                      </a:r>
                      <a:r>
                        <a:rPr sz="8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latin typeface="Trebuchet MS"/>
                          <a:cs typeface="Trebuchet MS"/>
                        </a:rPr>
                        <a:t>precio</a:t>
                      </a:r>
                      <a:r>
                        <a:rPr sz="8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adjudicado.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7F7F7F"/>
                      </a:solidFill>
                      <a:prstDash val="solid"/>
                    </a:lnT>
                    <a:lnB w="6350">
                      <a:solidFill>
                        <a:srgbClr val="7F7F7F"/>
                      </a:solidFill>
                      <a:prstDash val="solid"/>
                    </a:lnB>
                    <a:solidFill>
                      <a:srgbClr val="E9FD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785"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800" dirty="0">
                          <a:latin typeface="Trebuchet MS"/>
                          <a:cs typeface="Trebuchet MS"/>
                        </a:rPr>
                        <a:t>COLABORACIÓN</a:t>
                      </a:r>
                      <a:r>
                        <a:rPr sz="800" spc="-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EMPRESARIAL</a:t>
                      </a:r>
                      <a:r>
                        <a:rPr sz="800" spc="-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latin typeface="Trebuchet MS"/>
                          <a:cs typeface="Trebuchet MS"/>
                        </a:rPr>
                        <a:t>C.H.</a:t>
                      </a:r>
                      <a:r>
                        <a:rPr sz="800" spc="-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dirty="0">
                          <a:latin typeface="Trebuchet MS"/>
                          <a:cs typeface="Trebuchet MS"/>
                        </a:rPr>
                        <a:t>SAN</a:t>
                      </a:r>
                      <a:r>
                        <a:rPr sz="800" spc="-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0" dirty="0">
                          <a:latin typeface="Trebuchet MS"/>
                          <a:cs typeface="Trebuchet MS"/>
                        </a:rPr>
                        <a:t>GABÁN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7F7F7F"/>
                      </a:solidFill>
                      <a:prstDash val="solid"/>
                    </a:lnT>
                    <a:lnB w="635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800" spc="-10" dirty="0">
                          <a:latin typeface="Trebuchet MS"/>
                          <a:cs typeface="Trebuchet MS"/>
                        </a:rPr>
                        <a:t>EGESG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7F7F7F"/>
                      </a:solidFill>
                      <a:prstDash val="solid"/>
                    </a:lnT>
                    <a:lnB w="635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800" dirty="0">
                          <a:latin typeface="Trebuchet MS"/>
                          <a:cs typeface="Trebuchet MS"/>
                        </a:rPr>
                        <a:t>HYDRO</a:t>
                      </a:r>
                      <a:r>
                        <a:rPr sz="8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GLOBAL</a:t>
                      </a:r>
                      <a:r>
                        <a:rPr sz="8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dirty="0">
                          <a:latin typeface="Trebuchet MS"/>
                          <a:cs typeface="Trebuchet MS"/>
                        </a:rPr>
                        <a:t>PERÚ</a:t>
                      </a:r>
                      <a:r>
                        <a:rPr sz="8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0" dirty="0">
                          <a:latin typeface="Trebuchet MS"/>
                          <a:cs typeface="Trebuchet MS"/>
                        </a:rPr>
                        <a:t>(HGP)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7F7F7F"/>
                      </a:solidFill>
                      <a:prstDash val="solid"/>
                    </a:lnT>
                    <a:lnB w="6350">
                      <a:solidFill>
                        <a:srgbClr val="7F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735" marR="145415">
                        <a:lnSpc>
                          <a:spcPts val="890"/>
                        </a:lnSpc>
                        <a:spcBef>
                          <a:spcPts val="330"/>
                        </a:spcBef>
                      </a:pPr>
                      <a:r>
                        <a:rPr sz="800" spc="-35" dirty="0">
                          <a:latin typeface="Trebuchet MS"/>
                          <a:cs typeface="Trebuchet MS"/>
                        </a:rPr>
                        <a:t>Retribución</a:t>
                      </a:r>
                      <a:r>
                        <a:rPr sz="8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latin typeface="Trebuchet MS"/>
                          <a:cs typeface="Trebuchet MS"/>
                        </a:rPr>
                        <a:t>del</a:t>
                      </a:r>
                      <a:r>
                        <a:rPr sz="800" spc="-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dirty="0">
                          <a:latin typeface="Trebuchet MS"/>
                          <a:cs typeface="Trebuchet MS"/>
                        </a:rPr>
                        <a:t>5</a:t>
                      </a:r>
                      <a:r>
                        <a:rPr sz="8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185" dirty="0">
                          <a:latin typeface="Trebuchet MS"/>
                          <a:cs typeface="Trebuchet MS"/>
                        </a:rPr>
                        <a:t>%</a:t>
                      </a:r>
                      <a:r>
                        <a:rPr sz="8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0" dirty="0">
                          <a:latin typeface="Trebuchet MS"/>
                          <a:cs typeface="Trebuchet MS"/>
                        </a:rPr>
                        <a:t>sobre</a:t>
                      </a:r>
                      <a:r>
                        <a:rPr sz="8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dirty="0">
                          <a:latin typeface="Trebuchet MS"/>
                          <a:cs typeface="Trebuchet MS"/>
                        </a:rPr>
                        <a:t>los</a:t>
                      </a:r>
                      <a:r>
                        <a:rPr sz="8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0" dirty="0">
                          <a:latin typeface="Trebuchet MS"/>
                          <a:cs typeface="Trebuchet MS"/>
                        </a:rPr>
                        <a:t>ingresos</a:t>
                      </a:r>
                      <a:r>
                        <a:rPr sz="8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latin typeface="Trebuchet MS"/>
                          <a:cs typeface="Trebuchet MS"/>
                        </a:rPr>
                        <a:t>por</a:t>
                      </a:r>
                      <a:r>
                        <a:rPr sz="8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latin typeface="Trebuchet MS"/>
                          <a:cs typeface="Trebuchet MS"/>
                        </a:rPr>
                        <a:t>potencia</a:t>
                      </a:r>
                      <a:r>
                        <a:rPr sz="8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8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energía, </a:t>
                      </a:r>
                      <a:r>
                        <a:rPr sz="800" dirty="0">
                          <a:latin typeface="Trebuchet MS"/>
                          <a:cs typeface="Trebuchet MS"/>
                        </a:rPr>
                        <a:t>con</a:t>
                      </a:r>
                      <a:r>
                        <a:rPr sz="8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0" dirty="0">
                          <a:latin typeface="Trebuchet MS"/>
                          <a:cs typeface="Trebuchet MS"/>
                        </a:rPr>
                        <a:t>opción</a:t>
                      </a:r>
                      <a:r>
                        <a:rPr sz="8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8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5" dirty="0">
                          <a:latin typeface="Trebuchet MS"/>
                          <a:cs typeface="Trebuchet MS"/>
                        </a:rPr>
                        <a:t>adquisición</a:t>
                      </a:r>
                      <a:r>
                        <a:rPr sz="8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8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0" dirty="0">
                          <a:latin typeface="Trebuchet MS"/>
                          <a:cs typeface="Trebuchet MS"/>
                        </a:rPr>
                        <a:t>la</a:t>
                      </a:r>
                      <a:r>
                        <a:rPr sz="8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latin typeface="Trebuchet MS"/>
                          <a:cs typeface="Trebuchet MS"/>
                        </a:rPr>
                        <a:t>central</a:t>
                      </a:r>
                      <a:r>
                        <a:rPr sz="8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35" dirty="0">
                          <a:latin typeface="Trebuchet MS"/>
                          <a:cs typeface="Trebuchet MS"/>
                        </a:rPr>
                        <a:t>al</a:t>
                      </a:r>
                      <a:r>
                        <a:rPr sz="8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5" dirty="0">
                          <a:latin typeface="Trebuchet MS"/>
                          <a:cs typeface="Trebuchet MS"/>
                        </a:rPr>
                        <a:t>cierre</a:t>
                      </a:r>
                      <a:r>
                        <a:rPr sz="8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40" dirty="0">
                          <a:latin typeface="Trebuchet MS"/>
                          <a:cs typeface="Trebuchet MS"/>
                        </a:rPr>
                        <a:t>del</a:t>
                      </a:r>
                      <a:r>
                        <a:rPr sz="800" spc="-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10" dirty="0">
                          <a:latin typeface="Trebuchet MS"/>
                          <a:cs typeface="Trebuchet MS"/>
                        </a:rPr>
                        <a:t>contrato.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7F7F7F"/>
                      </a:solidFill>
                      <a:prstDash val="solid"/>
                    </a:lnT>
                    <a:lnB w="6350">
                      <a:solidFill>
                        <a:srgbClr val="7F7F7F"/>
                      </a:solidFill>
                      <a:prstDash val="solid"/>
                    </a:lnB>
                    <a:solidFill>
                      <a:srgbClr val="E9FD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3594" y="3976016"/>
            <a:ext cx="9613511" cy="38098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937324" y="2143673"/>
            <a:ext cx="1565275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10" dirty="0">
                <a:solidFill>
                  <a:srgbClr val="008080"/>
                </a:solidFill>
                <a:latin typeface="Trebuchet MS"/>
                <a:cs typeface="Trebuchet MS"/>
              </a:rPr>
              <a:t>Decreto</a:t>
            </a:r>
            <a:r>
              <a:rPr sz="1000" b="1" spc="-35" dirty="0">
                <a:solidFill>
                  <a:srgbClr val="008080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008080"/>
                </a:solidFill>
                <a:latin typeface="Trebuchet MS"/>
                <a:cs typeface="Trebuchet MS"/>
              </a:rPr>
              <a:t>Legislativo</a:t>
            </a:r>
            <a:r>
              <a:rPr sz="1000" b="1" spc="-30" dirty="0">
                <a:solidFill>
                  <a:srgbClr val="008080"/>
                </a:solidFill>
                <a:latin typeface="Trebuchet MS"/>
                <a:cs typeface="Trebuchet MS"/>
              </a:rPr>
              <a:t> </a:t>
            </a:r>
            <a:r>
              <a:rPr sz="1000" b="1" spc="-80" dirty="0">
                <a:solidFill>
                  <a:srgbClr val="008080"/>
                </a:solidFill>
                <a:latin typeface="Trebuchet MS"/>
                <a:cs typeface="Trebuchet MS"/>
              </a:rPr>
              <a:t>N°</a:t>
            </a:r>
            <a:r>
              <a:rPr sz="1000" b="1" spc="-40" dirty="0">
                <a:solidFill>
                  <a:srgbClr val="008080"/>
                </a:solidFill>
                <a:latin typeface="Trebuchet MS"/>
                <a:cs typeface="Trebuchet MS"/>
              </a:rPr>
              <a:t> </a:t>
            </a:r>
            <a:r>
              <a:rPr sz="1000" b="1" spc="-25" dirty="0">
                <a:solidFill>
                  <a:srgbClr val="008080"/>
                </a:solidFill>
                <a:latin typeface="Trebuchet MS"/>
                <a:cs typeface="Trebuchet MS"/>
              </a:rPr>
              <a:t>674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530756" y="2000597"/>
            <a:ext cx="9619615" cy="1900555"/>
            <a:chOff x="530756" y="2000597"/>
            <a:chExt cx="9619615" cy="1900555"/>
          </a:xfrm>
        </p:grpSpPr>
        <p:sp>
          <p:nvSpPr>
            <p:cNvPr id="9" name="object 9"/>
            <p:cNvSpPr/>
            <p:nvPr/>
          </p:nvSpPr>
          <p:spPr>
            <a:xfrm>
              <a:off x="872016" y="2355130"/>
              <a:ext cx="3607435" cy="0"/>
            </a:xfrm>
            <a:custGeom>
              <a:avLst/>
              <a:gdLst/>
              <a:ahLst/>
              <a:cxnLst/>
              <a:rect l="l" t="t" r="r" b="b"/>
              <a:pathLst>
                <a:path w="3607435">
                  <a:moveTo>
                    <a:pt x="0" y="0"/>
                  </a:moveTo>
                  <a:lnTo>
                    <a:pt x="3606975" y="0"/>
                  </a:lnTo>
                </a:path>
              </a:pathLst>
            </a:custGeom>
            <a:ln w="16263">
              <a:solidFill>
                <a:srgbClr val="009E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39011" y="2008852"/>
              <a:ext cx="9603105" cy="1884045"/>
            </a:xfrm>
            <a:custGeom>
              <a:avLst/>
              <a:gdLst/>
              <a:ahLst/>
              <a:cxnLst/>
              <a:rect l="l" t="t" r="r" b="b"/>
              <a:pathLst>
                <a:path w="9603105" h="1884045">
                  <a:moveTo>
                    <a:pt x="0" y="0"/>
                  </a:moveTo>
                  <a:lnTo>
                    <a:pt x="9602675" y="0"/>
                  </a:lnTo>
                  <a:lnTo>
                    <a:pt x="9602675" y="1883756"/>
                  </a:lnTo>
                  <a:lnTo>
                    <a:pt x="0" y="1883756"/>
                  </a:lnTo>
                  <a:lnTo>
                    <a:pt x="0" y="0"/>
                  </a:lnTo>
                  <a:close/>
                </a:path>
              </a:pathLst>
            </a:custGeom>
            <a:ln w="16262">
              <a:solidFill>
                <a:srgbClr val="4E95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604321" y="1780961"/>
            <a:ext cx="1042035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215F9A"/>
                </a:solidFill>
                <a:latin typeface="Trebuchet MS"/>
                <a:cs typeface="Trebuchet MS"/>
              </a:rPr>
              <a:t>Marco</a:t>
            </a:r>
            <a:r>
              <a:rPr sz="1000" b="1" spc="15" dirty="0">
                <a:solidFill>
                  <a:srgbClr val="215F9A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215F9A"/>
                </a:solidFill>
                <a:latin typeface="Trebuchet MS"/>
                <a:cs typeface="Trebuchet MS"/>
              </a:rPr>
              <a:t>Normativo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37324" y="2427654"/>
            <a:ext cx="3479800" cy="131826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6985">
              <a:lnSpc>
                <a:spcPts val="980"/>
              </a:lnSpc>
              <a:spcBef>
                <a:spcPts val="215"/>
              </a:spcBef>
            </a:pPr>
            <a:r>
              <a:rPr sz="900" b="1" spc="-25" dirty="0">
                <a:solidFill>
                  <a:srgbClr val="009E9A"/>
                </a:solidFill>
                <a:latin typeface="Trebuchet MS"/>
                <a:cs typeface="Trebuchet MS"/>
              </a:rPr>
              <a:t>“Ley</a:t>
            </a:r>
            <a:r>
              <a:rPr sz="900" b="1" spc="110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009E9A"/>
                </a:solidFill>
                <a:latin typeface="Trebuchet MS"/>
                <a:cs typeface="Trebuchet MS"/>
              </a:rPr>
              <a:t>de</a:t>
            </a:r>
            <a:r>
              <a:rPr sz="900" b="1" spc="110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spc="-20" dirty="0">
                <a:solidFill>
                  <a:srgbClr val="009E9A"/>
                </a:solidFill>
                <a:latin typeface="Trebuchet MS"/>
                <a:cs typeface="Trebuchet MS"/>
              </a:rPr>
              <a:t>Promoción</a:t>
            </a:r>
            <a:r>
              <a:rPr sz="900" b="1" spc="114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009E9A"/>
                </a:solidFill>
                <a:latin typeface="Trebuchet MS"/>
                <a:cs typeface="Trebuchet MS"/>
              </a:rPr>
              <a:t>de</a:t>
            </a:r>
            <a:r>
              <a:rPr sz="900" b="1" spc="110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009E9A"/>
                </a:solidFill>
                <a:latin typeface="Trebuchet MS"/>
                <a:cs typeface="Trebuchet MS"/>
              </a:rPr>
              <a:t>la</a:t>
            </a:r>
            <a:r>
              <a:rPr sz="900" b="1" spc="120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spc="-20" dirty="0">
                <a:solidFill>
                  <a:srgbClr val="009E9A"/>
                </a:solidFill>
                <a:latin typeface="Trebuchet MS"/>
                <a:cs typeface="Trebuchet MS"/>
              </a:rPr>
              <a:t>Inversión</a:t>
            </a:r>
            <a:r>
              <a:rPr sz="900" b="1" spc="110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spc="-10" dirty="0">
                <a:solidFill>
                  <a:srgbClr val="009E9A"/>
                </a:solidFill>
                <a:latin typeface="Trebuchet MS"/>
                <a:cs typeface="Trebuchet MS"/>
              </a:rPr>
              <a:t>Privada</a:t>
            </a:r>
            <a:r>
              <a:rPr sz="900" b="1" spc="114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009E9A"/>
                </a:solidFill>
                <a:latin typeface="Trebuchet MS"/>
                <a:cs typeface="Trebuchet MS"/>
              </a:rPr>
              <a:t>de</a:t>
            </a:r>
            <a:r>
              <a:rPr sz="900" b="1" spc="110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009E9A"/>
                </a:solidFill>
                <a:latin typeface="Trebuchet MS"/>
                <a:cs typeface="Trebuchet MS"/>
              </a:rPr>
              <a:t>las</a:t>
            </a:r>
            <a:r>
              <a:rPr sz="900" b="1" spc="120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009E9A"/>
                </a:solidFill>
                <a:latin typeface="Trebuchet MS"/>
                <a:cs typeface="Trebuchet MS"/>
              </a:rPr>
              <a:t>Empresas</a:t>
            </a:r>
            <a:r>
              <a:rPr sz="900" b="1" spc="114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spc="-25" dirty="0">
                <a:solidFill>
                  <a:srgbClr val="009E9A"/>
                </a:solidFill>
                <a:latin typeface="Trebuchet MS"/>
                <a:cs typeface="Trebuchet MS"/>
              </a:rPr>
              <a:t>del </a:t>
            </a:r>
            <a:r>
              <a:rPr sz="900" b="1" spc="-10" dirty="0">
                <a:solidFill>
                  <a:srgbClr val="009E9A"/>
                </a:solidFill>
                <a:latin typeface="Trebuchet MS"/>
                <a:cs typeface="Trebuchet MS"/>
              </a:rPr>
              <a:t>Estado”</a:t>
            </a:r>
            <a:endParaRPr sz="900">
              <a:latin typeface="Trebuchet MS"/>
              <a:cs typeface="Trebuchet MS"/>
            </a:endParaRPr>
          </a:p>
          <a:p>
            <a:pPr marL="12700" marR="8255">
              <a:lnSpc>
                <a:spcPts val="1010"/>
              </a:lnSpc>
              <a:spcBef>
                <a:spcPts val="10"/>
              </a:spcBef>
            </a:pPr>
            <a:r>
              <a:rPr sz="900" spc="-25" dirty="0">
                <a:latin typeface="Trebuchet MS"/>
                <a:cs typeface="Trebuchet MS"/>
              </a:rPr>
              <a:t>Establece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los</a:t>
            </a:r>
            <a:r>
              <a:rPr sz="900" spc="-10" dirty="0">
                <a:latin typeface="Trebuchet MS"/>
                <a:cs typeface="Trebuchet MS"/>
              </a:rPr>
              <a:t> mecanismos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para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incorporar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30" dirty="0">
                <a:latin typeface="Trebuchet MS"/>
                <a:cs typeface="Trebuchet MS"/>
              </a:rPr>
              <a:t>capital</a:t>
            </a:r>
            <a:r>
              <a:rPr sz="900" dirty="0">
                <a:latin typeface="Trebuchet MS"/>
                <a:cs typeface="Trebuchet MS"/>
              </a:rPr>
              <a:t> o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gestión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35" dirty="0">
                <a:latin typeface="Trebuchet MS"/>
                <a:cs typeface="Trebuchet MS"/>
              </a:rPr>
              <a:t>privada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en </a:t>
            </a:r>
            <a:r>
              <a:rPr sz="900" spc="-20" dirty="0">
                <a:latin typeface="Trebuchet MS"/>
                <a:cs typeface="Trebuchet MS"/>
              </a:rPr>
              <a:t>empresas</a:t>
            </a:r>
            <a:r>
              <a:rPr sz="900" spc="-10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estatales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mediante:</a:t>
            </a:r>
            <a:endParaRPr sz="900">
              <a:latin typeface="Trebuchet MS"/>
              <a:cs typeface="Trebuchet MS"/>
            </a:endParaRPr>
          </a:p>
          <a:p>
            <a:pPr marL="321310" indent="-235585">
              <a:lnSpc>
                <a:spcPts val="960"/>
              </a:lnSpc>
              <a:buClr>
                <a:srgbClr val="404040"/>
              </a:buClr>
              <a:buAutoNum type="alphaLcParenR"/>
              <a:tabLst>
                <a:tab pos="321310" algn="l"/>
              </a:tabLst>
            </a:pPr>
            <a:r>
              <a:rPr sz="900" spc="-50" dirty="0">
                <a:latin typeface="Trebuchet MS"/>
                <a:cs typeface="Trebuchet MS"/>
              </a:rPr>
              <a:t>Transferencia</a:t>
            </a:r>
            <a:r>
              <a:rPr sz="900" spc="-8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total</a:t>
            </a:r>
            <a:r>
              <a:rPr sz="900" spc="-6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o</a:t>
            </a:r>
            <a:r>
              <a:rPr sz="900" spc="-90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parcial</a:t>
            </a:r>
            <a:r>
              <a:rPr sz="900" spc="-7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de</a:t>
            </a:r>
            <a:r>
              <a:rPr sz="900" spc="-9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acciones</a:t>
            </a:r>
            <a:r>
              <a:rPr sz="900" spc="-8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y</a:t>
            </a:r>
            <a:r>
              <a:rPr sz="900" spc="-8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activos.</a:t>
            </a:r>
            <a:endParaRPr sz="900">
              <a:latin typeface="Trebuchet MS"/>
              <a:cs typeface="Trebuchet MS"/>
            </a:endParaRPr>
          </a:p>
          <a:p>
            <a:pPr marL="321310" indent="-235585">
              <a:lnSpc>
                <a:spcPts val="1045"/>
              </a:lnSpc>
              <a:spcBef>
                <a:spcPts val="20"/>
              </a:spcBef>
              <a:buClr>
                <a:srgbClr val="404040"/>
              </a:buClr>
              <a:buAutoNum type="alphaLcParenR"/>
              <a:tabLst>
                <a:tab pos="321310" algn="l"/>
              </a:tabLst>
            </a:pPr>
            <a:r>
              <a:rPr sz="900" spc="-40" dirty="0">
                <a:latin typeface="Trebuchet MS"/>
                <a:cs typeface="Trebuchet MS"/>
              </a:rPr>
              <a:t>Aumento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de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capital.</a:t>
            </a:r>
            <a:endParaRPr sz="900">
              <a:latin typeface="Trebuchet MS"/>
              <a:cs typeface="Trebuchet MS"/>
            </a:endParaRPr>
          </a:p>
          <a:p>
            <a:pPr marL="321310" marR="5080" indent="-236220">
              <a:lnSpc>
                <a:spcPts val="1010"/>
              </a:lnSpc>
              <a:spcBef>
                <a:spcPts val="60"/>
              </a:spcBef>
              <a:buClr>
                <a:srgbClr val="404040"/>
              </a:buClr>
              <a:buAutoNum type="alphaLcParenR"/>
              <a:tabLst>
                <a:tab pos="321310" algn="l"/>
              </a:tabLst>
            </a:pPr>
            <a:r>
              <a:rPr sz="900" spc="-30" dirty="0">
                <a:latin typeface="Trebuchet MS"/>
                <a:cs typeface="Trebuchet MS"/>
              </a:rPr>
              <a:t>Contratos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de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asociación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(joint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venture,</a:t>
            </a:r>
            <a:r>
              <a:rPr sz="900" spc="1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gerencia,</a:t>
            </a:r>
            <a:r>
              <a:rPr sz="900" spc="1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arrendamiento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u otros),</a:t>
            </a:r>
            <a:r>
              <a:rPr sz="900" spc="-60" dirty="0">
                <a:latin typeface="Trebuchet MS"/>
                <a:cs typeface="Trebuchet MS"/>
              </a:rPr>
              <a:t> </a:t>
            </a:r>
            <a:r>
              <a:rPr sz="900" spc="-30" dirty="0">
                <a:latin typeface="Trebuchet MS"/>
                <a:cs typeface="Trebuchet MS"/>
              </a:rPr>
              <a:t>gestionados</a:t>
            </a:r>
            <a:r>
              <a:rPr sz="900" spc="-75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por</a:t>
            </a:r>
            <a:r>
              <a:rPr sz="900" spc="-60" dirty="0">
                <a:latin typeface="Trebuchet MS"/>
                <a:cs typeface="Trebuchet MS"/>
              </a:rPr>
              <a:t> </a:t>
            </a:r>
            <a:r>
              <a:rPr sz="900" b="1" spc="-10" dirty="0">
                <a:latin typeface="Trebuchet MS"/>
                <a:cs typeface="Trebuchet MS"/>
              </a:rPr>
              <a:t>PROINVERSIÓN</a:t>
            </a:r>
            <a:r>
              <a:rPr sz="900" spc="-10" dirty="0">
                <a:latin typeface="Trebuchet MS"/>
                <a:cs typeface="Trebuchet MS"/>
              </a:rPr>
              <a:t>.</a:t>
            </a:r>
            <a:endParaRPr sz="900">
              <a:latin typeface="Trebuchet MS"/>
              <a:cs typeface="Trebuchet MS"/>
            </a:endParaRPr>
          </a:p>
          <a:p>
            <a:pPr marL="321310" indent="-235585">
              <a:lnSpc>
                <a:spcPts val="925"/>
              </a:lnSpc>
              <a:buClr>
                <a:srgbClr val="404040"/>
              </a:buClr>
              <a:buAutoNum type="alphaLcParenR"/>
              <a:tabLst>
                <a:tab pos="321310" algn="l"/>
              </a:tabLst>
            </a:pPr>
            <a:r>
              <a:rPr sz="900" spc="-10" dirty="0">
                <a:latin typeface="Trebuchet MS"/>
                <a:cs typeface="Trebuchet MS"/>
              </a:rPr>
              <a:t>Venta</a:t>
            </a:r>
            <a:r>
              <a:rPr sz="900" spc="15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o</a:t>
            </a:r>
            <a:r>
              <a:rPr sz="900" spc="15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disposición</a:t>
            </a:r>
            <a:r>
              <a:rPr sz="900" spc="15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15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activos</a:t>
            </a:r>
            <a:r>
              <a:rPr sz="900" spc="15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en</a:t>
            </a:r>
            <a:r>
              <a:rPr sz="900" spc="15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procesos</a:t>
            </a:r>
            <a:r>
              <a:rPr sz="900" spc="16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15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disolución</a:t>
            </a:r>
            <a:r>
              <a:rPr sz="900" spc="15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o</a:t>
            </a:r>
            <a:endParaRPr sz="900">
              <a:latin typeface="Trebuchet MS"/>
              <a:cs typeface="Trebuchet MS"/>
            </a:endParaRPr>
          </a:p>
          <a:p>
            <a:pPr marL="321310">
              <a:lnSpc>
                <a:spcPts val="1045"/>
              </a:lnSpc>
            </a:pPr>
            <a:r>
              <a:rPr sz="900" spc="-10" dirty="0">
                <a:latin typeface="Trebuchet MS"/>
                <a:cs typeface="Trebuchet MS"/>
              </a:rPr>
              <a:t>liquidación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341125" y="2143673"/>
            <a:ext cx="769620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40" dirty="0">
                <a:solidFill>
                  <a:srgbClr val="008080"/>
                </a:solidFill>
                <a:latin typeface="Trebuchet MS"/>
                <a:cs typeface="Trebuchet MS"/>
              </a:rPr>
              <a:t>Ley</a:t>
            </a:r>
            <a:r>
              <a:rPr sz="1000" b="1" spc="-60" dirty="0">
                <a:solidFill>
                  <a:srgbClr val="008080"/>
                </a:solidFill>
                <a:latin typeface="Trebuchet MS"/>
                <a:cs typeface="Trebuchet MS"/>
              </a:rPr>
              <a:t> </a:t>
            </a:r>
            <a:r>
              <a:rPr sz="1000" b="1" spc="-80" dirty="0">
                <a:solidFill>
                  <a:srgbClr val="008080"/>
                </a:solidFill>
                <a:latin typeface="Trebuchet MS"/>
                <a:cs typeface="Trebuchet MS"/>
              </a:rPr>
              <a:t>N°</a:t>
            </a:r>
            <a:r>
              <a:rPr sz="1000" b="1" spc="-65" dirty="0">
                <a:solidFill>
                  <a:srgbClr val="008080"/>
                </a:solidFill>
                <a:latin typeface="Trebuchet MS"/>
                <a:cs typeface="Trebuchet MS"/>
              </a:rPr>
              <a:t> </a:t>
            </a:r>
            <a:r>
              <a:rPr sz="1000" b="1" spc="-35" dirty="0">
                <a:solidFill>
                  <a:srgbClr val="008080"/>
                </a:solidFill>
                <a:latin typeface="Trebuchet MS"/>
                <a:cs typeface="Trebuchet MS"/>
              </a:rPr>
              <a:t>32441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275816" y="2355130"/>
            <a:ext cx="3607435" cy="0"/>
          </a:xfrm>
          <a:custGeom>
            <a:avLst/>
            <a:gdLst/>
            <a:ahLst/>
            <a:cxnLst/>
            <a:rect l="l" t="t" r="r" b="b"/>
            <a:pathLst>
              <a:path w="3607434">
                <a:moveTo>
                  <a:pt x="0" y="0"/>
                </a:moveTo>
                <a:lnTo>
                  <a:pt x="3606975" y="0"/>
                </a:lnTo>
              </a:path>
            </a:pathLst>
          </a:custGeom>
          <a:ln w="16263">
            <a:solidFill>
              <a:srgbClr val="009E9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341125" y="2427654"/>
            <a:ext cx="3480435" cy="118999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>
              <a:lnSpc>
                <a:spcPts val="980"/>
              </a:lnSpc>
              <a:spcBef>
                <a:spcPts val="215"/>
              </a:spcBef>
            </a:pPr>
            <a:r>
              <a:rPr sz="900" b="1" spc="-20" dirty="0">
                <a:solidFill>
                  <a:srgbClr val="009E9A"/>
                </a:solidFill>
                <a:latin typeface="Trebuchet MS"/>
                <a:cs typeface="Trebuchet MS"/>
              </a:rPr>
              <a:t>“Ley</a:t>
            </a:r>
            <a:r>
              <a:rPr sz="900" b="1" spc="130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009E9A"/>
                </a:solidFill>
                <a:latin typeface="Trebuchet MS"/>
                <a:cs typeface="Trebuchet MS"/>
              </a:rPr>
              <a:t>que</a:t>
            </a:r>
            <a:r>
              <a:rPr sz="900" b="1" spc="130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009E9A"/>
                </a:solidFill>
                <a:latin typeface="Trebuchet MS"/>
                <a:cs typeface="Trebuchet MS"/>
              </a:rPr>
              <a:t>regula</a:t>
            </a:r>
            <a:r>
              <a:rPr sz="900" b="1" spc="135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009E9A"/>
                </a:solidFill>
                <a:latin typeface="Trebuchet MS"/>
                <a:cs typeface="Trebuchet MS"/>
              </a:rPr>
              <a:t>la</a:t>
            </a:r>
            <a:r>
              <a:rPr sz="900" b="1" spc="135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spc="-20" dirty="0">
                <a:solidFill>
                  <a:srgbClr val="009E9A"/>
                </a:solidFill>
                <a:latin typeface="Trebuchet MS"/>
                <a:cs typeface="Trebuchet MS"/>
              </a:rPr>
              <a:t>promoción</a:t>
            </a:r>
            <a:r>
              <a:rPr sz="900" b="1" spc="135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009E9A"/>
                </a:solidFill>
                <a:latin typeface="Trebuchet MS"/>
                <a:cs typeface="Trebuchet MS"/>
              </a:rPr>
              <a:t>de</a:t>
            </a:r>
            <a:r>
              <a:rPr sz="900" b="1" spc="130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009E9A"/>
                </a:solidFill>
                <a:latin typeface="Trebuchet MS"/>
                <a:cs typeface="Trebuchet MS"/>
              </a:rPr>
              <a:t>la</a:t>
            </a:r>
            <a:r>
              <a:rPr sz="900" b="1" spc="135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spc="-25" dirty="0">
                <a:solidFill>
                  <a:srgbClr val="009E9A"/>
                </a:solidFill>
                <a:latin typeface="Trebuchet MS"/>
                <a:cs typeface="Trebuchet MS"/>
              </a:rPr>
              <a:t>inversión</a:t>
            </a:r>
            <a:r>
              <a:rPr sz="900" b="1" spc="130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spc="-10" dirty="0">
                <a:solidFill>
                  <a:srgbClr val="009E9A"/>
                </a:solidFill>
                <a:latin typeface="Trebuchet MS"/>
                <a:cs typeface="Trebuchet MS"/>
              </a:rPr>
              <a:t>privada</a:t>
            </a:r>
            <a:r>
              <a:rPr sz="900" b="1" spc="135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spc="-25" dirty="0">
                <a:solidFill>
                  <a:srgbClr val="009E9A"/>
                </a:solidFill>
                <a:latin typeface="Trebuchet MS"/>
                <a:cs typeface="Trebuchet MS"/>
              </a:rPr>
              <a:t>mediante </a:t>
            </a:r>
            <a:r>
              <a:rPr sz="900" b="1" spc="-20" dirty="0">
                <a:solidFill>
                  <a:srgbClr val="009E9A"/>
                </a:solidFill>
                <a:latin typeface="Trebuchet MS"/>
                <a:cs typeface="Trebuchet MS"/>
              </a:rPr>
              <a:t>Asociaciones</a:t>
            </a:r>
            <a:r>
              <a:rPr sz="900" b="1" spc="-85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spc="-30" dirty="0">
                <a:solidFill>
                  <a:srgbClr val="009E9A"/>
                </a:solidFill>
                <a:latin typeface="Trebuchet MS"/>
                <a:cs typeface="Trebuchet MS"/>
              </a:rPr>
              <a:t>Público</a:t>
            </a:r>
            <a:r>
              <a:rPr sz="900" b="1" spc="-80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spc="-30" dirty="0">
                <a:solidFill>
                  <a:srgbClr val="009E9A"/>
                </a:solidFill>
                <a:latin typeface="Trebuchet MS"/>
                <a:cs typeface="Trebuchet MS"/>
              </a:rPr>
              <a:t>Privadas</a:t>
            </a:r>
            <a:r>
              <a:rPr sz="900" b="1" spc="-80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spc="-40" dirty="0">
                <a:solidFill>
                  <a:srgbClr val="009E9A"/>
                </a:solidFill>
                <a:latin typeface="Trebuchet MS"/>
                <a:cs typeface="Trebuchet MS"/>
              </a:rPr>
              <a:t>y</a:t>
            </a:r>
            <a:r>
              <a:rPr sz="900" b="1" spc="-80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spc="-35" dirty="0">
                <a:solidFill>
                  <a:srgbClr val="009E9A"/>
                </a:solidFill>
                <a:latin typeface="Trebuchet MS"/>
                <a:cs typeface="Trebuchet MS"/>
              </a:rPr>
              <a:t>Proyectos</a:t>
            </a:r>
            <a:r>
              <a:rPr sz="900" b="1" spc="-80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spc="-40" dirty="0">
                <a:solidFill>
                  <a:srgbClr val="009E9A"/>
                </a:solidFill>
                <a:latin typeface="Trebuchet MS"/>
                <a:cs typeface="Trebuchet MS"/>
              </a:rPr>
              <a:t>en</a:t>
            </a:r>
            <a:r>
              <a:rPr sz="900" b="1" spc="-85" dirty="0">
                <a:solidFill>
                  <a:srgbClr val="009E9A"/>
                </a:solidFill>
                <a:latin typeface="Trebuchet MS"/>
                <a:cs typeface="Trebuchet MS"/>
              </a:rPr>
              <a:t> </a:t>
            </a:r>
            <a:r>
              <a:rPr sz="900" b="1" spc="-10" dirty="0">
                <a:solidFill>
                  <a:srgbClr val="009E9A"/>
                </a:solidFill>
                <a:latin typeface="Trebuchet MS"/>
                <a:cs typeface="Trebuchet MS"/>
              </a:rPr>
              <a:t>Activos”</a:t>
            </a:r>
            <a:endParaRPr sz="900">
              <a:latin typeface="Trebuchet MS"/>
              <a:cs typeface="Trebuchet MS"/>
            </a:endParaRPr>
          </a:p>
          <a:p>
            <a:pPr marL="157480" marR="5715" indent="-145415" algn="just">
              <a:lnSpc>
                <a:spcPct val="96700"/>
              </a:lnSpc>
              <a:spcBef>
                <a:spcPts val="960"/>
              </a:spcBef>
              <a:buClr>
                <a:srgbClr val="595959"/>
              </a:buClr>
              <a:buFont typeface="Wingdings"/>
              <a:buChar char=""/>
              <a:tabLst>
                <a:tab pos="158750" algn="l"/>
              </a:tabLst>
            </a:pPr>
            <a:r>
              <a:rPr sz="900" dirty="0">
                <a:latin typeface="Trebuchet MS"/>
                <a:cs typeface="Trebuchet MS"/>
              </a:rPr>
              <a:t>Regula</a:t>
            </a:r>
            <a:r>
              <a:rPr sz="900" spc="4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la</a:t>
            </a:r>
            <a:r>
              <a:rPr sz="900" spc="4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participación</a:t>
            </a:r>
            <a:r>
              <a:rPr sz="900" spc="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privada</a:t>
            </a:r>
            <a:r>
              <a:rPr sz="900" spc="4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sobre</a:t>
            </a:r>
            <a:r>
              <a:rPr sz="900" spc="3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activos</a:t>
            </a:r>
            <a:r>
              <a:rPr sz="900" spc="3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públicos,</a:t>
            </a:r>
            <a:r>
              <a:rPr sz="900" spc="4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mediante 	</a:t>
            </a:r>
            <a:r>
              <a:rPr sz="900" dirty="0">
                <a:latin typeface="Trebuchet MS"/>
                <a:cs typeface="Trebuchet MS"/>
              </a:rPr>
              <a:t>esquemas</a:t>
            </a:r>
            <a:r>
              <a:rPr sz="900" spc="8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85" dirty="0">
                <a:latin typeface="Trebuchet MS"/>
                <a:cs typeface="Trebuchet MS"/>
              </a:rPr>
              <a:t> </a:t>
            </a:r>
            <a:r>
              <a:rPr sz="900" b="1" dirty="0">
                <a:latin typeface="Trebuchet MS"/>
                <a:cs typeface="Trebuchet MS"/>
              </a:rPr>
              <a:t>disposición</a:t>
            </a:r>
            <a:r>
              <a:rPr sz="900" b="1" spc="80" dirty="0">
                <a:latin typeface="Trebuchet MS"/>
                <a:cs typeface="Trebuchet MS"/>
              </a:rPr>
              <a:t> </a:t>
            </a:r>
            <a:r>
              <a:rPr sz="900" b="1" dirty="0">
                <a:latin typeface="Trebuchet MS"/>
                <a:cs typeface="Trebuchet MS"/>
              </a:rPr>
              <a:t>o</a:t>
            </a:r>
            <a:r>
              <a:rPr sz="900" b="1" spc="85" dirty="0">
                <a:latin typeface="Trebuchet MS"/>
                <a:cs typeface="Trebuchet MS"/>
              </a:rPr>
              <a:t> </a:t>
            </a:r>
            <a:r>
              <a:rPr sz="900" b="1" spc="-25" dirty="0">
                <a:latin typeface="Trebuchet MS"/>
                <a:cs typeface="Trebuchet MS"/>
              </a:rPr>
              <a:t>contrato</a:t>
            </a:r>
            <a:r>
              <a:rPr sz="900" spc="-25" dirty="0">
                <a:latin typeface="Trebuchet MS"/>
                <a:cs typeface="Trebuchet MS"/>
              </a:rPr>
              <a:t>,</a:t>
            </a:r>
            <a:r>
              <a:rPr sz="900" spc="9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sin</a:t>
            </a:r>
            <a:r>
              <a:rPr sz="900" spc="8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comprometer</a:t>
            </a:r>
            <a:r>
              <a:rPr sz="900" spc="9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recursos 	</a:t>
            </a:r>
            <a:r>
              <a:rPr sz="900" spc="-25" dirty="0">
                <a:latin typeface="Trebuchet MS"/>
                <a:cs typeface="Trebuchet MS"/>
              </a:rPr>
              <a:t>públicos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ni</a:t>
            </a:r>
            <a:r>
              <a:rPr sz="900" spc="-8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que</a:t>
            </a:r>
            <a:r>
              <a:rPr sz="900" spc="-95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el</a:t>
            </a:r>
            <a:r>
              <a:rPr sz="900" spc="-8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Estado</a:t>
            </a:r>
            <a:r>
              <a:rPr sz="900" spc="-10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asuma</a:t>
            </a:r>
            <a:r>
              <a:rPr sz="900" spc="-9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riesgos.</a:t>
            </a:r>
            <a:endParaRPr sz="900">
              <a:latin typeface="Trebuchet MS"/>
              <a:cs typeface="Trebuchet MS"/>
            </a:endParaRPr>
          </a:p>
          <a:p>
            <a:pPr marL="157480" marR="7620" indent="-145415" algn="just">
              <a:lnSpc>
                <a:spcPct val="92200"/>
              </a:lnSpc>
              <a:spcBef>
                <a:spcPts val="10"/>
              </a:spcBef>
              <a:buClr>
                <a:srgbClr val="595959"/>
              </a:buClr>
              <a:buFont typeface="Wingdings"/>
              <a:buChar char=""/>
              <a:tabLst>
                <a:tab pos="158750" algn="l"/>
              </a:tabLst>
            </a:pPr>
            <a:r>
              <a:rPr sz="900" dirty="0">
                <a:latin typeface="Trebuchet MS"/>
                <a:cs typeface="Trebuchet MS"/>
              </a:rPr>
              <a:t>Los</a:t>
            </a:r>
            <a:r>
              <a:rPr sz="900" spc="3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proyectos</a:t>
            </a:r>
            <a:r>
              <a:rPr sz="900" spc="4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pueden</a:t>
            </a:r>
            <a:r>
              <a:rPr sz="900" spc="30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originarse</a:t>
            </a:r>
            <a:r>
              <a:rPr sz="900" spc="3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por</a:t>
            </a:r>
            <a:r>
              <a:rPr sz="900" spc="45" dirty="0">
                <a:latin typeface="Trebuchet MS"/>
                <a:cs typeface="Trebuchet MS"/>
              </a:rPr>
              <a:t> </a:t>
            </a:r>
            <a:r>
              <a:rPr sz="900" b="1" spc="-20" dirty="0">
                <a:latin typeface="Trebuchet MS"/>
                <a:cs typeface="Trebuchet MS"/>
              </a:rPr>
              <a:t>iniciativa</a:t>
            </a:r>
            <a:r>
              <a:rPr sz="900" b="1" spc="35" dirty="0">
                <a:latin typeface="Trebuchet MS"/>
                <a:cs typeface="Trebuchet MS"/>
              </a:rPr>
              <a:t> </a:t>
            </a:r>
            <a:r>
              <a:rPr sz="900" b="1" dirty="0">
                <a:latin typeface="Trebuchet MS"/>
                <a:cs typeface="Trebuchet MS"/>
              </a:rPr>
              <a:t>estatal</a:t>
            </a:r>
            <a:r>
              <a:rPr sz="900" b="1" spc="45" dirty="0">
                <a:latin typeface="Trebuchet MS"/>
                <a:cs typeface="Trebuchet MS"/>
              </a:rPr>
              <a:t> </a:t>
            </a:r>
            <a:r>
              <a:rPr sz="900" b="1" dirty="0">
                <a:latin typeface="Trebuchet MS"/>
                <a:cs typeface="Trebuchet MS"/>
              </a:rPr>
              <a:t>o</a:t>
            </a:r>
            <a:r>
              <a:rPr sz="900" b="1" spc="35" dirty="0">
                <a:latin typeface="Trebuchet MS"/>
                <a:cs typeface="Trebuchet MS"/>
              </a:rPr>
              <a:t> </a:t>
            </a:r>
            <a:r>
              <a:rPr sz="900" b="1" spc="-25" dirty="0">
                <a:latin typeface="Trebuchet MS"/>
                <a:cs typeface="Trebuchet MS"/>
              </a:rPr>
              <a:t>privada</a:t>
            </a:r>
            <a:r>
              <a:rPr sz="900" spc="-25" dirty="0">
                <a:latin typeface="Trebuchet MS"/>
                <a:cs typeface="Trebuchet MS"/>
              </a:rPr>
              <a:t>, 	</a:t>
            </a:r>
            <a:r>
              <a:rPr sz="900" spc="-20" dirty="0">
                <a:latin typeface="Trebuchet MS"/>
                <a:cs typeface="Trebuchet MS"/>
              </a:rPr>
              <a:t>fomentando</a:t>
            </a:r>
            <a:r>
              <a:rPr sz="900" spc="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la</a:t>
            </a:r>
            <a:r>
              <a:rPr sz="900" spc="4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valorización</a:t>
            </a:r>
            <a:r>
              <a:rPr sz="900" spc="3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activos</a:t>
            </a:r>
            <a:r>
              <a:rPr sz="900" spc="3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estatales</a:t>
            </a:r>
            <a:r>
              <a:rPr sz="900" spc="4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bajo</a:t>
            </a:r>
            <a:r>
              <a:rPr sz="900" spc="30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criterios</a:t>
            </a:r>
            <a:r>
              <a:rPr sz="900" spc="4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de 	</a:t>
            </a:r>
            <a:r>
              <a:rPr sz="900" spc="-35" dirty="0">
                <a:latin typeface="Trebuchet MS"/>
                <a:cs typeface="Trebuchet MS"/>
              </a:rPr>
              <a:t>sostenibilidad</a:t>
            </a:r>
            <a:r>
              <a:rPr sz="900" spc="-8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y</a:t>
            </a:r>
            <a:r>
              <a:rPr sz="900" spc="-8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eficiencia.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61925">
              <a:lnSpc>
                <a:spcPct val="100000"/>
              </a:lnSpc>
              <a:spcBef>
                <a:spcPts val="280"/>
              </a:spcBef>
            </a:pPr>
            <a:fld id="{81D60167-4931-47E6-BA6A-407CBD079E47}" type="slidenum">
              <a:rPr spc="-25" dirty="0"/>
              <a:t>22</a:t>
            </a:fld>
            <a:endParaRPr spc="-25" dirty="0"/>
          </a:p>
        </p:txBody>
      </p:sp>
      <p:sp>
        <p:nvSpPr>
          <p:cNvPr id="16" name="object 16"/>
          <p:cNvSpPr txBox="1"/>
          <p:nvPr/>
        </p:nvSpPr>
        <p:spPr>
          <a:xfrm>
            <a:off x="2231882" y="6126091"/>
            <a:ext cx="6504940" cy="372745"/>
          </a:xfrm>
          <a:prstGeom prst="rect">
            <a:avLst/>
          </a:prstGeom>
          <a:solidFill>
            <a:srgbClr val="F2F2F2"/>
          </a:solidFill>
          <a:ln w="10842">
            <a:solidFill>
              <a:srgbClr val="00D5D0"/>
            </a:solidFill>
          </a:ln>
        </p:spPr>
        <p:txBody>
          <a:bodyPr vert="horz" wrap="square" lIns="0" tIns="20320" rIns="0" bIns="0" rtlCol="0">
            <a:spAutoFit/>
          </a:bodyPr>
          <a:lstStyle/>
          <a:p>
            <a:pPr marL="393065" marR="283845" indent="-104139">
              <a:lnSpc>
                <a:spcPct val="108000"/>
              </a:lnSpc>
              <a:spcBef>
                <a:spcPts val="160"/>
              </a:spcBef>
            </a:pP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Estos</a:t>
            </a:r>
            <a:r>
              <a:rPr sz="1000" spc="-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mecanismos </a:t>
            </a:r>
            <a:r>
              <a:rPr sz="1000" spc="-25" dirty="0">
                <a:solidFill>
                  <a:srgbClr val="0D0D0D"/>
                </a:solidFill>
                <a:latin typeface="Trebuchet MS"/>
                <a:cs typeface="Trebuchet MS"/>
              </a:rPr>
              <a:t>permiten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desarrollar</a:t>
            </a:r>
            <a:r>
              <a:rPr sz="1000" spc="-1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proyectos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 sin</a:t>
            </a:r>
            <a:r>
              <a:rPr sz="1000" spc="-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uso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de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 recursos públicos,</a:t>
            </a:r>
            <a:r>
              <a:rPr sz="1000" spc="-2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sujetos a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0D0D0D"/>
                </a:solidFill>
                <a:latin typeface="Trebuchet MS"/>
                <a:cs typeface="Trebuchet MS"/>
              </a:rPr>
              <a:t>autorización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25" dirty="0">
                <a:solidFill>
                  <a:srgbClr val="0D0D0D"/>
                </a:solidFill>
                <a:latin typeface="Trebuchet MS"/>
                <a:cs typeface="Trebuchet MS"/>
              </a:rPr>
              <a:t>de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FONAFE.</a:t>
            </a:r>
            <a:r>
              <a:rPr sz="1000" spc="-4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Solo</a:t>
            </a:r>
            <a:r>
              <a:rPr sz="1000" spc="-2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los</a:t>
            </a:r>
            <a:r>
              <a:rPr sz="1000" spc="-2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que</a:t>
            </a:r>
            <a:r>
              <a:rPr sz="1000" spc="-2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cumplen</a:t>
            </a:r>
            <a:r>
              <a:rPr sz="1000" spc="-2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los</a:t>
            </a:r>
            <a:r>
              <a:rPr sz="1000" spc="-2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requisitos</a:t>
            </a:r>
            <a:r>
              <a:rPr sz="1000" spc="-2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de</a:t>
            </a:r>
            <a:r>
              <a:rPr sz="1000" spc="-25" dirty="0">
                <a:solidFill>
                  <a:srgbClr val="0D0D0D"/>
                </a:solidFill>
                <a:latin typeface="Trebuchet MS"/>
                <a:cs typeface="Trebuchet MS"/>
              </a:rPr>
              <a:t> la Ley</a:t>
            </a:r>
            <a:r>
              <a:rPr sz="1000" spc="-4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N.º</a:t>
            </a:r>
            <a:r>
              <a:rPr sz="1000" spc="-2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32441</a:t>
            </a:r>
            <a:r>
              <a:rPr sz="1000" spc="-3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0D0D0D"/>
                </a:solidFill>
                <a:latin typeface="Trebuchet MS"/>
                <a:cs typeface="Trebuchet MS"/>
              </a:rPr>
              <a:t>califican</a:t>
            </a:r>
            <a:r>
              <a:rPr sz="1000" spc="-2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como</a:t>
            </a:r>
            <a:r>
              <a:rPr sz="1000" spc="-2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Proyectos</a:t>
            </a:r>
            <a:r>
              <a:rPr sz="1000" spc="-2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en</a:t>
            </a:r>
            <a:r>
              <a:rPr sz="1000" spc="-2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Activos.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51943" y="2185255"/>
            <a:ext cx="3420745" cy="381000"/>
          </a:xfrm>
          <a:custGeom>
            <a:avLst/>
            <a:gdLst/>
            <a:ahLst/>
            <a:cxnLst/>
            <a:rect l="l" t="t" r="r" b="b"/>
            <a:pathLst>
              <a:path w="3420745" h="381000">
                <a:moveTo>
                  <a:pt x="3420594" y="0"/>
                </a:moveTo>
                <a:lnTo>
                  <a:pt x="0" y="0"/>
                </a:lnTo>
                <a:lnTo>
                  <a:pt x="0" y="380992"/>
                </a:lnTo>
                <a:lnTo>
                  <a:pt x="3420594" y="380992"/>
                </a:lnTo>
                <a:lnTo>
                  <a:pt x="3420594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217252" y="2274737"/>
            <a:ext cx="2681605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10" dirty="0">
                <a:solidFill>
                  <a:srgbClr val="FFFFFF"/>
                </a:solidFill>
                <a:latin typeface="Trebuchet MS"/>
                <a:cs typeface="Trebuchet MS"/>
              </a:rPr>
              <a:t>Reorganización de</a:t>
            </a:r>
            <a:r>
              <a:rPr sz="1000" b="1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dirty="0">
                <a:solidFill>
                  <a:srgbClr val="FFFFFF"/>
                </a:solidFill>
                <a:latin typeface="Trebuchet MS"/>
                <a:cs typeface="Trebuchet MS"/>
              </a:rPr>
              <a:t>las</a:t>
            </a:r>
            <a:r>
              <a:rPr sz="1000" b="1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dirty="0">
                <a:solidFill>
                  <a:srgbClr val="FFFFFF"/>
                </a:solidFill>
                <a:latin typeface="Trebuchet MS"/>
                <a:cs typeface="Trebuchet MS"/>
              </a:rPr>
              <a:t>gerencias</a:t>
            </a:r>
            <a:r>
              <a:rPr sz="1000" b="1" spc="-10" dirty="0">
                <a:solidFill>
                  <a:srgbClr val="FFFFFF"/>
                </a:solidFill>
                <a:latin typeface="Trebuchet MS"/>
                <a:cs typeface="Trebuchet MS"/>
              </a:rPr>
              <a:t> comerciales</a:t>
            </a:r>
            <a:endParaRPr sz="10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51676" y="2064348"/>
            <a:ext cx="200532" cy="200657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098612" y="2051200"/>
            <a:ext cx="107314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0" dirty="0">
                <a:latin typeface="Trebuchet MS"/>
                <a:cs typeface="Trebuchet MS"/>
              </a:rPr>
              <a:t>1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782059" y="2405379"/>
            <a:ext cx="3161030" cy="3161030"/>
            <a:chOff x="3782059" y="2405379"/>
            <a:chExt cx="3161030" cy="316103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82059" y="2405379"/>
              <a:ext cx="3160776" cy="316077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04724" y="2426349"/>
              <a:ext cx="3071495" cy="3073400"/>
            </a:xfrm>
            <a:custGeom>
              <a:avLst/>
              <a:gdLst/>
              <a:ahLst/>
              <a:cxnLst/>
              <a:rect l="l" t="t" r="r" b="b"/>
              <a:pathLst>
                <a:path w="3071495" h="3073400">
                  <a:moveTo>
                    <a:pt x="1535624" y="0"/>
                  </a:moveTo>
                  <a:lnTo>
                    <a:pt x="1487793" y="731"/>
                  </a:lnTo>
                  <a:lnTo>
                    <a:pt x="1440327" y="2910"/>
                  </a:lnTo>
                  <a:lnTo>
                    <a:pt x="1393246" y="6517"/>
                  </a:lnTo>
                  <a:lnTo>
                    <a:pt x="1346571" y="11529"/>
                  </a:lnTo>
                  <a:lnTo>
                    <a:pt x="1300325" y="17926"/>
                  </a:lnTo>
                  <a:lnTo>
                    <a:pt x="1254528" y="25686"/>
                  </a:lnTo>
                  <a:lnTo>
                    <a:pt x="1209201" y="34788"/>
                  </a:lnTo>
                  <a:lnTo>
                    <a:pt x="1164366" y="45211"/>
                  </a:lnTo>
                  <a:lnTo>
                    <a:pt x="1120043" y="56934"/>
                  </a:lnTo>
                  <a:lnTo>
                    <a:pt x="1076255" y="69935"/>
                  </a:lnTo>
                  <a:lnTo>
                    <a:pt x="1033023" y="84192"/>
                  </a:lnTo>
                  <a:lnTo>
                    <a:pt x="990366" y="99686"/>
                  </a:lnTo>
                  <a:lnTo>
                    <a:pt x="948308" y="116394"/>
                  </a:lnTo>
                  <a:lnTo>
                    <a:pt x="906869" y="134296"/>
                  </a:lnTo>
                  <a:lnTo>
                    <a:pt x="866070" y="153369"/>
                  </a:lnTo>
                  <a:lnTo>
                    <a:pt x="825933" y="173593"/>
                  </a:lnTo>
                  <a:lnTo>
                    <a:pt x="786478" y="194947"/>
                  </a:lnTo>
                  <a:lnTo>
                    <a:pt x="747727" y="217409"/>
                  </a:lnTo>
                  <a:lnTo>
                    <a:pt x="709702" y="240958"/>
                  </a:lnTo>
                  <a:lnTo>
                    <a:pt x="672423" y="265573"/>
                  </a:lnTo>
                  <a:lnTo>
                    <a:pt x="635912" y="291232"/>
                  </a:lnTo>
                  <a:lnTo>
                    <a:pt x="600190" y="317914"/>
                  </a:lnTo>
                  <a:lnTo>
                    <a:pt x="565278" y="345599"/>
                  </a:lnTo>
                  <a:lnTo>
                    <a:pt x="531198" y="374264"/>
                  </a:lnTo>
                  <a:lnTo>
                    <a:pt x="497970" y="403889"/>
                  </a:lnTo>
                  <a:lnTo>
                    <a:pt x="465616" y="434452"/>
                  </a:lnTo>
                  <a:lnTo>
                    <a:pt x="434157" y="465932"/>
                  </a:lnTo>
                  <a:lnTo>
                    <a:pt x="403615" y="498308"/>
                  </a:lnTo>
                  <a:lnTo>
                    <a:pt x="374010" y="531559"/>
                  </a:lnTo>
                  <a:lnTo>
                    <a:pt x="345364" y="565662"/>
                  </a:lnTo>
                  <a:lnTo>
                    <a:pt x="317698" y="600598"/>
                  </a:lnTo>
                  <a:lnTo>
                    <a:pt x="291034" y="636344"/>
                  </a:lnTo>
                  <a:lnTo>
                    <a:pt x="265392" y="672880"/>
                  </a:lnTo>
                  <a:lnTo>
                    <a:pt x="240794" y="710184"/>
                  </a:lnTo>
                  <a:lnTo>
                    <a:pt x="217261" y="748235"/>
                  </a:lnTo>
                  <a:lnTo>
                    <a:pt x="194814" y="787012"/>
                  </a:lnTo>
                  <a:lnTo>
                    <a:pt x="173475" y="826494"/>
                  </a:lnTo>
                  <a:lnTo>
                    <a:pt x="153265" y="866658"/>
                  </a:lnTo>
                  <a:lnTo>
                    <a:pt x="134204" y="907485"/>
                  </a:lnTo>
                  <a:lnTo>
                    <a:pt x="116315" y="948952"/>
                  </a:lnTo>
                  <a:lnTo>
                    <a:pt x="99618" y="991039"/>
                  </a:lnTo>
                  <a:lnTo>
                    <a:pt x="84135" y="1033724"/>
                  </a:lnTo>
                  <a:lnTo>
                    <a:pt x="69887" y="1076986"/>
                  </a:lnTo>
                  <a:lnTo>
                    <a:pt x="56895" y="1120804"/>
                  </a:lnTo>
                  <a:lnTo>
                    <a:pt x="45181" y="1165156"/>
                  </a:lnTo>
                  <a:lnTo>
                    <a:pt x="34765" y="1210022"/>
                  </a:lnTo>
                  <a:lnTo>
                    <a:pt x="25669" y="1255380"/>
                  </a:lnTo>
                  <a:lnTo>
                    <a:pt x="17914" y="1301208"/>
                  </a:lnTo>
                  <a:lnTo>
                    <a:pt x="11521" y="1347486"/>
                  </a:lnTo>
                  <a:lnTo>
                    <a:pt x="6512" y="1394192"/>
                  </a:lnTo>
                  <a:lnTo>
                    <a:pt x="2908" y="1441305"/>
                  </a:lnTo>
                  <a:lnTo>
                    <a:pt x="730" y="1488803"/>
                  </a:lnTo>
                  <a:lnTo>
                    <a:pt x="0" y="1536666"/>
                  </a:lnTo>
                  <a:lnTo>
                    <a:pt x="730" y="1584530"/>
                  </a:lnTo>
                  <a:lnTo>
                    <a:pt x="2908" y="1632028"/>
                  </a:lnTo>
                  <a:lnTo>
                    <a:pt x="6512" y="1679141"/>
                  </a:lnTo>
                  <a:lnTo>
                    <a:pt x="11521" y="1725847"/>
                  </a:lnTo>
                  <a:lnTo>
                    <a:pt x="17914" y="1772125"/>
                  </a:lnTo>
                  <a:lnTo>
                    <a:pt x="25669" y="1817953"/>
                  </a:lnTo>
                  <a:lnTo>
                    <a:pt x="34765" y="1863311"/>
                  </a:lnTo>
                  <a:lnTo>
                    <a:pt x="45181" y="1908177"/>
                  </a:lnTo>
                  <a:lnTo>
                    <a:pt x="56895" y="1952529"/>
                  </a:lnTo>
                  <a:lnTo>
                    <a:pt x="69887" y="1996347"/>
                  </a:lnTo>
                  <a:lnTo>
                    <a:pt x="84135" y="2039609"/>
                  </a:lnTo>
                  <a:lnTo>
                    <a:pt x="99618" y="2082294"/>
                  </a:lnTo>
                  <a:lnTo>
                    <a:pt x="116315" y="2124381"/>
                  </a:lnTo>
                  <a:lnTo>
                    <a:pt x="134204" y="2165848"/>
                  </a:lnTo>
                  <a:lnTo>
                    <a:pt x="153265" y="2206675"/>
                  </a:lnTo>
                  <a:lnTo>
                    <a:pt x="173475" y="2246839"/>
                  </a:lnTo>
                  <a:lnTo>
                    <a:pt x="194814" y="2286321"/>
                  </a:lnTo>
                  <a:lnTo>
                    <a:pt x="217261" y="2325098"/>
                  </a:lnTo>
                  <a:lnTo>
                    <a:pt x="240794" y="2363149"/>
                  </a:lnTo>
                  <a:lnTo>
                    <a:pt x="265392" y="2400453"/>
                  </a:lnTo>
                  <a:lnTo>
                    <a:pt x="291034" y="2436989"/>
                  </a:lnTo>
                  <a:lnTo>
                    <a:pt x="317698" y="2472735"/>
                  </a:lnTo>
                  <a:lnTo>
                    <a:pt x="345364" y="2507671"/>
                  </a:lnTo>
                  <a:lnTo>
                    <a:pt x="374010" y="2541774"/>
                  </a:lnTo>
                  <a:lnTo>
                    <a:pt x="403615" y="2575025"/>
                  </a:lnTo>
                  <a:lnTo>
                    <a:pt x="434157" y="2607401"/>
                  </a:lnTo>
                  <a:lnTo>
                    <a:pt x="465616" y="2638881"/>
                  </a:lnTo>
                  <a:lnTo>
                    <a:pt x="497970" y="2669444"/>
                  </a:lnTo>
                  <a:lnTo>
                    <a:pt x="531198" y="2699069"/>
                  </a:lnTo>
                  <a:lnTo>
                    <a:pt x="565278" y="2727734"/>
                  </a:lnTo>
                  <a:lnTo>
                    <a:pt x="600190" y="2755419"/>
                  </a:lnTo>
                  <a:lnTo>
                    <a:pt x="635912" y="2782101"/>
                  </a:lnTo>
                  <a:lnTo>
                    <a:pt x="672423" y="2807760"/>
                  </a:lnTo>
                  <a:lnTo>
                    <a:pt x="709702" y="2832375"/>
                  </a:lnTo>
                  <a:lnTo>
                    <a:pt x="747727" y="2855924"/>
                  </a:lnTo>
                  <a:lnTo>
                    <a:pt x="786478" y="2878386"/>
                  </a:lnTo>
                  <a:lnTo>
                    <a:pt x="825933" y="2899740"/>
                  </a:lnTo>
                  <a:lnTo>
                    <a:pt x="866070" y="2919964"/>
                  </a:lnTo>
                  <a:lnTo>
                    <a:pt x="906869" y="2939037"/>
                  </a:lnTo>
                  <a:lnTo>
                    <a:pt x="948308" y="2956939"/>
                  </a:lnTo>
                  <a:lnTo>
                    <a:pt x="990366" y="2973647"/>
                  </a:lnTo>
                  <a:lnTo>
                    <a:pt x="1033023" y="2989141"/>
                  </a:lnTo>
                  <a:lnTo>
                    <a:pt x="1076255" y="3003398"/>
                  </a:lnTo>
                  <a:lnTo>
                    <a:pt x="1120043" y="3016399"/>
                  </a:lnTo>
                  <a:lnTo>
                    <a:pt x="1164366" y="3028122"/>
                  </a:lnTo>
                  <a:lnTo>
                    <a:pt x="1209201" y="3038545"/>
                  </a:lnTo>
                  <a:lnTo>
                    <a:pt x="1254528" y="3047647"/>
                  </a:lnTo>
                  <a:lnTo>
                    <a:pt x="1300325" y="3055407"/>
                  </a:lnTo>
                  <a:lnTo>
                    <a:pt x="1346571" y="3061804"/>
                  </a:lnTo>
                  <a:lnTo>
                    <a:pt x="1393246" y="3066816"/>
                  </a:lnTo>
                  <a:lnTo>
                    <a:pt x="1440327" y="3070423"/>
                  </a:lnTo>
                  <a:lnTo>
                    <a:pt x="1487793" y="3072602"/>
                  </a:lnTo>
                  <a:lnTo>
                    <a:pt x="1535624" y="3073333"/>
                  </a:lnTo>
                  <a:lnTo>
                    <a:pt x="1583455" y="3072602"/>
                  </a:lnTo>
                  <a:lnTo>
                    <a:pt x="1630921" y="3070423"/>
                  </a:lnTo>
                  <a:lnTo>
                    <a:pt x="1678002" y="3066816"/>
                  </a:lnTo>
                  <a:lnTo>
                    <a:pt x="1724676" y="3061804"/>
                  </a:lnTo>
                  <a:lnTo>
                    <a:pt x="1770923" y="3055407"/>
                  </a:lnTo>
                  <a:lnTo>
                    <a:pt x="1816720" y="3047647"/>
                  </a:lnTo>
                  <a:lnTo>
                    <a:pt x="1862047" y="3038545"/>
                  </a:lnTo>
                  <a:lnTo>
                    <a:pt x="1906882" y="3028122"/>
                  </a:lnTo>
                  <a:lnTo>
                    <a:pt x="1951204" y="3016399"/>
                  </a:lnTo>
                  <a:lnTo>
                    <a:pt x="1994992" y="3003398"/>
                  </a:lnTo>
                  <a:lnTo>
                    <a:pt x="2038225" y="2989141"/>
                  </a:lnTo>
                  <a:lnTo>
                    <a:pt x="2080881" y="2973647"/>
                  </a:lnTo>
                  <a:lnTo>
                    <a:pt x="2122940" y="2956939"/>
                  </a:lnTo>
                  <a:lnTo>
                    <a:pt x="2164379" y="2939037"/>
                  </a:lnTo>
                  <a:lnTo>
                    <a:pt x="2205178" y="2919964"/>
                  </a:lnTo>
                  <a:lnTo>
                    <a:pt x="2245315" y="2899740"/>
                  </a:lnTo>
                  <a:lnTo>
                    <a:pt x="2284770" y="2878386"/>
                  </a:lnTo>
                  <a:lnTo>
                    <a:pt x="2323521" y="2855924"/>
                  </a:lnTo>
                  <a:lnTo>
                    <a:pt x="2361546" y="2832375"/>
                  </a:lnTo>
                  <a:lnTo>
                    <a:pt x="2398825" y="2807760"/>
                  </a:lnTo>
                  <a:lnTo>
                    <a:pt x="2435336" y="2782101"/>
                  </a:lnTo>
                  <a:lnTo>
                    <a:pt x="2471058" y="2755419"/>
                  </a:lnTo>
                  <a:lnTo>
                    <a:pt x="2505970" y="2727734"/>
                  </a:lnTo>
                  <a:lnTo>
                    <a:pt x="2540051" y="2699069"/>
                  </a:lnTo>
                  <a:lnTo>
                    <a:pt x="2573278" y="2669444"/>
                  </a:lnTo>
                  <a:lnTo>
                    <a:pt x="2605632" y="2638881"/>
                  </a:lnTo>
                  <a:lnTo>
                    <a:pt x="2637091" y="2607401"/>
                  </a:lnTo>
                  <a:lnTo>
                    <a:pt x="2667633" y="2575025"/>
                  </a:lnTo>
                  <a:lnTo>
                    <a:pt x="2697238" y="2541774"/>
                  </a:lnTo>
                  <a:lnTo>
                    <a:pt x="2725884" y="2507671"/>
                  </a:lnTo>
                  <a:lnTo>
                    <a:pt x="2753550" y="2472735"/>
                  </a:lnTo>
                  <a:lnTo>
                    <a:pt x="2780214" y="2436989"/>
                  </a:lnTo>
                  <a:lnTo>
                    <a:pt x="2805856" y="2400453"/>
                  </a:lnTo>
                  <a:lnTo>
                    <a:pt x="2830454" y="2363149"/>
                  </a:lnTo>
                  <a:lnTo>
                    <a:pt x="2853987" y="2325098"/>
                  </a:lnTo>
                  <a:lnTo>
                    <a:pt x="2876434" y="2286321"/>
                  </a:lnTo>
                  <a:lnTo>
                    <a:pt x="2897773" y="2246839"/>
                  </a:lnTo>
                  <a:lnTo>
                    <a:pt x="2917984" y="2206675"/>
                  </a:lnTo>
                  <a:lnTo>
                    <a:pt x="2937044" y="2165848"/>
                  </a:lnTo>
                  <a:lnTo>
                    <a:pt x="2954934" y="2124381"/>
                  </a:lnTo>
                  <a:lnTo>
                    <a:pt x="2971630" y="2082294"/>
                  </a:lnTo>
                  <a:lnTo>
                    <a:pt x="2987113" y="2039609"/>
                  </a:lnTo>
                  <a:lnTo>
                    <a:pt x="3001362" y="1996347"/>
                  </a:lnTo>
                  <a:lnTo>
                    <a:pt x="3014354" y="1952529"/>
                  </a:lnTo>
                  <a:lnTo>
                    <a:pt x="3026068" y="1908177"/>
                  </a:lnTo>
                  <a:lnTo>
                    <a:pt x="3036484" y="1863311"/>
                  </a:lnTo>
                  <a:lnTo>
                    <a:pt x="3045580" y="1817953"/>
                  </a:lnTo>
                  <a:lnTo>
                    <a:pt x="3053335" y="1772125"/>
                  </a:lnTo>
                  <a:lnTo>
                    <a:pt x="3059728" y="1725847"/>
                  </a:lnTo>
                  <a:lnTo>
                    <a:pt x="3064737" y="1679141"/>
                  </a:lnTo>
                  <a:lnTo>
                    <a:pt x="3068341" y="1632028"/>
                  </a:lnTo>
                  <a:lnTo>
                    <a:pt x="3070519" y="1584530"/>
                  </a:lnTo>
                  <a:lnTo>
                    <a:pt x="3071249" y="1536666"/>
                  </a:lnTo>
                  <a:lnTo>
                    <a:pt x="3070519" y="1488803"/>
                  </a:lnTo>
                  <a:lnTo>
                    <a:pt x="3068341" y="1441305"/>
                  </a:lnTo>
                  <a:lnTo>
                    <a:pt x="3064737" y="1394192"/>
                  </a:lnTo>
                  <a:lnTo>
                    <a:pt x="3059728" y="1347486"/>
                  </a:lnTo>
                  <a:lnTo>
                    <a:pt x="3053335" y="1301208"/>
                  </a:lnTo>
                  <a:lnTo>
                    <a:pt x="3045580" y="1255380"/>
                  </a:lnTo>
                  <a:lnTo>
                    <a:pt x="3036484" y="1210022"/>
                  </a:lnTo>
                  <a:lnTo>
                    <a:pt x="3026068" y="1165156"/>
                  </a:lnTo>
                  <a:lnTo>
                    <a:pt x="3014354" y="1120804"/>
                  </a:lnTo>
                  <a:lnTo>
                    <a:pt x="3001362" y="1076986"/>
                  </a:lnTo>
                  <a:lnTo>
                    <a:pt x="2987113" y="1033724"/>
                  </a:lnTo>
                  <a:lnTo>
                    <a:pt x="2971630" y="991039"/>
                  </a:lnTo>
                  <a:lnTo>
                    <a:pt x="2954934" y="948952"/>
                  </a:lnTo>
                  <a:lnTo>
                    <a:pt x="2937044" y="907485"/>
                  </a:lnTo>
                  <a:lnTo>
                    <a:pt x="2917984" y="866658"/>
                  </a:lnTo>
                  <a:lnTo>
                    <a:pt x="2897773" y="826494"/>
                  </a:lnTo>
                  <a:lnTo>
                    <a:pt x="2876434" y="787012"/>
                  </a:lnTo>
                  <a:lnTo>
                    <a:pt x="2853987" y="748235"/>
                  </a:lnTo>
                  <a:lnTo>
                    <a:pt x="2830454" y="710184"/>
                  </a:lnTo>
                  <a:lnTo>
                    <a:pt x="2805856" y="672880"/>
                  </a:lnTo>
                  <a:lnTo>
                    <a:pt x="2780214" y="636344"/>
                  </a:lnTo>
                  <a:lnTo>
                    <a:pt x="2753550" y="600598"/>
                  </a:lnTo>
                  <a:lnTo>
                    <a:pt x="2725884" y="565662"/>
                  </a:lnTo>
                  <a:lnTo>
                    <a:pt x="2697238" y="531559"/>
                  </a:lnTo>
                  <a:lnTo>
                    <a:pt x="2667633" y="498308"/>
                  </a:lnTo>
                  <a:lnTo>
                    <a:pt x="2637091" y="465932"/>
                  </a:lnTo>
                  <a:lnTo>
                    <a:pt x="2605632" y="434452"/>
                  </a:lnTo>
                  <a:lnTo>
                    <a:pt x="2573278" y="403889"/>
                  </a:lnTo>
                  <a:lnTo>
                    <a:pt x="2540051" y="374264"/>
                  </a:lnTo>
                  <a:lnTo>
                    <a:pt x="2505970" y="345599"/>
                  </a:lnTo>
                  <a:lnTo>
                    <a:pt x="2471058" y="317914"/>
                  </a:lnTo>
                  <a:lnTo>
                    <a:pt x="2435336" y="291232"/>
                  </a:lnTo>
                  <a:lnTo>
                    <a:pt x="2398825" y="265573"/>
                  </a:lnTo>
                  <a:lnTo>
                    <a:pt x="2361546" y="240958"/>
                  </a:lnTo>
                  <a:lnTo>
                    <a:pt x="2323521" y="217409"/>
                  </a:lnTo>
                  <a:lnTo>
                    <a:pt x="2284770" y="194947"/>
                  </a:lnTo>
                  <a:lnTo>
                    <a:pt x="2245315" y="173593"/>
                  </a:lnTo>
                  <a:lnTo>
                    <a:pt x="2205178" y="153369"/>
                  </a:lnTo>
                  <a:lnTo>
                    <a:pt x="2164379" y="134296"/>
                  </a:lnTo>
                  <a:lnTo>
                    <a:pt x="2122940" y="116394"/>
                  </a:lnTo>
                  <a:lnTo>
                    <a:pt x="2080881" y="99686"/>
                  </a:lnTo>
                  <a:lnTo>
                    <a:pt x="2038225" y="84192"/>
                  </a:lnTo>
                  <a:lnTo>
                    <a:pt x="1994992" y="69935"/>
                  </a:lnTo>
                  <a:lnTo>
                    <a:pt x="1951204" y="56934"/>
                  </a:lnTo>
                  <a:lnTo>
                    <a:pt x="1906882" y="45211"/>
                  </a:lnTo>
                  <a:lnTo>
                    <a:pt x="1862047" y="34788"/>
                  </a:lnTo>
                  <a:lnTo>
                    <a:pt x="1816720" y="25686"/>
                  </a:lnTo>
                  <a:lnTo>
                    <a:pt x="1770923" y="17926"/>
                  </a:lnTo>
                  <a:lnTo>
                    <a:pt x="1724676" y="11529"/>
                  </a:lnTo>
                  <a:lnTo>
                    <a:pt x="1678002" y="6517"/>
                  </a:lnTo>
                  <a:lnTo>
                    <a:pt x="1630921" y="2910"/>
                  </a:lnTo>
                  <a:lnTo>
                    <a:pt x="1583455" y="731"/>
                  </a:lnTo>
                  <a:lnTo>
                    <a:pt x="1535624" y="0"/>
                  </a:lnTo>
                  <a:close/>
                </a:path>
              </a:pathLst>
            </a:custGeom>
            <a:solidFill>
              <a:srgbClr val="E6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72537" y="3191927"/>
              <a:ext cx="1536065" cy="1536700"/>
            </a:xfrm>
            <a:custGeom>
              <a:avLst/>
              <a:gdLst/>
              <a:ahLst/>
              <a:cxnLst/>
              <a:rect l="l" t="t" r="r" b="b"/>
              <a:pathLst>
                <a:path w="1536064" h="1536700">
                  <a:moveTo>
                    <a:pt x="767811" y="0"/>
                  </a:moveTo>
                  <a:lnTo>
                    <a:pt x="719253" y="1511"/>
                  </a:lnTo>
                  <a:lnTo>
                    <a:pt x="671498" y="5986"/>
                  </a:lnTo>
                  <a:lnTo>
                    <a:pt x="624636" y="13334"/>
                  </a:lnTo>
                  <a:lnTo>
                    <a:pt x="578756" y="23465"/>
                  </a:lnTo>
                  <a:lnTo>
                    <a:pt x="533948" y="36290"/>
                  </a:lnTo>
                  <a:lnTo>
                    <a:pt x="490303" y="51717"/>
                  </a:lnTo>
                  <a:lnTo>
                    <a:pt x="447910" y="69658"/>
                  </a:lnTo>
                  <a:lnTo>
                    <a:pt x="406859" y="90022"/>
                  </a:lnTo>
                  <a:lnTo>
                    <a:pt x="367240" y="112719"/>
                  </a:lnTo>
                  <a:lnTo>
                    <a:pt x="329144" y="137659"/>
                  </a:lnTo>
                  <a:lnTo>
                    <a:pt x="292659" y="164753"/>
                  </a:lnTo>
                  <a:lnTo>
                    <a:pt x="257877" y="193909"/>
                  </a:lnTo>
                  <a:lnTo>
                    <a:pt x="224886" y="225039"/>
                  </a:lnTo>
                  <a:lnTo>
                    <a:pt x="193778" y="258052"/>
                  </a:lnTo>
                  <a:lnTo>
                    <a:pt x="164641" y="292858"/>
                  </a:lnTo>
                  <a:lnTo>
                    <a:pt x="137566" y="329368"/>
                  </a:lnTo>
                  <a:lnTo>
                    <a:pt x="112642" y="367490"/>
                  </a:lnTo>
                  <a:lnTo>
                    <a:pt x="89961" y="407136"/>
                  </a:lnTo>
                  <a:lnTo>
                    <a:pt x="69611" y="448214"/>
                  </a:lnTo>
                  <a:lnTo>
                    <a:pt x="51682" y="490636"/>
                  </a:lnTo>
                  <a:lnTo>
                    <a:pt x="36265" y="534311"/>
                  </a:lnTo>
                  <a:lnTo>
                    <a:pt x="23449" y="579149"/>
                  </a:lnTo>
                  <a:lnTo>
                    <a:pt x="13325" y="625061"/>
                  </a:lnTo>
                  <a:lnTo>
                    <a:pt x="5982" y="671955"/>
                  </a:lnTo>
                  <a:lnTo>
                    <a:pt x="1510" y="719742"/>
                  </a:lnTo>
                  <a:lnTo>
                    <a:pt x="0" y="768333"/>
                  </a:lnTo>
                  <a:lnTo>
                    <a:pt x="1510" y="816924"/>
                  </a:lnTo>
                  <a:lnTo>
                    <a:pt x="5982" y="864711"/>
                  </a:lnTo>
                  <a:lnTo>
                    <a:pt x="13325" y="911605"/>
                  </a:lnTo>
                  <a:lnTo>
                    <a:pt x="23449" y="957517"/>
                  </a:lnTo>
                  <a:lnTo>
                    <a:pt x="36265" y="1002355"/>
                  </a:lnTo>
                  <a:lnTo>
                    <a:pt x="51682" y="1046030"/>
                  </a:lnTo>
                  <a:lnTo>
                    <a:pt x="69611" y="1088452"/>
                  </a:lnTo>
                  <a:lnTo>
                    <a:pt x="89961" y="1129530"/>
                  </a:lnTo>
                  <a:lnTo>
                    <a:pt x="112642" y="1169176"/>
                  </a:lnTo>
                  <a:lnTo>
                    <a:pt x="137566" y="1207298"/>
                  </a:lnTo>
                  <a:lnTo>
                    <a:pt x="164641" y="1243808"/>
                  </a:lnTo>
                  <a:lnTo>
                    <a:pt x="193778" y="1278614"/>
                  </a:lnTo>
                  <a:lnTo>
                    <a:pt x="224886" y="1311627"/>
                  </a:lnTo>
                  <a:lnTo>
                    <a:pt x="257877" y="1342757"/>
                  </a:lnTo>
                  <a:lnTo>
                    <a:pt x="292659" y="1371913"/>
                  </a:lnTo>
                  <a:lnTo>
                    <a:pt x="329144" y="1399007"/>
                  </a:lnTo>
                  <a:lnTo>
                    <a:pt x="367240" y="1423947"/>
                  </a:lnTo>
                  <a:lnTo>
                    <a:pt x="406859" y="1446644"/>
                  </a:lnTo>
                  <a:lnTo>
                    <a:pt x="447910" y="1467008"/>
                  </a:lnTo>
                  <a:lnTo>
                    <a:pt x="490303" y="1484949"/>
                  </a:lnTo>
                  <a:lnTo>
                    <a:pt x="533948" y="1500376"/>
                  </a:lnTo>
                  <a:lnTo>
                    <a:pt x="578756" y="1513201"/>
                  </a:lnTo>
                  <a:lnTo>
                    <a:pt x="624636" y="1523332"/>
                  </a:lnTo>
                  <a:lnTo>
                    <a:pt x="671498" y="1530680"/>
                  </a:lnTo>
                  <a:lnTo>
                    <a:pt x="719253" y="1535155"/>
                  </a:lnTo>
                  <a:lnTo>
                    <a:pt x="767811" y="1536666"/>
                  </a:lnTo>
                  <a:lnTo>
                    <a:pt x="816369" y="1535155"/>
                  </a:lnTo>
                  <a:lnTo>
                    <a:pt x="864124" y="1530680"/>
                  </a:lnTo>
                  <a:lnTo>
                    <a:pt x="910987" y="1523332"/>
                  </a:lnTo>
                  <a:lnTo>
                    <a:pt x="956867" y="1513201"/>
                  </a:lnTo>
                  <a:lnTo>
                    <a:pt x="1001674" y="1500376"/>
                  </a:lnTo>
                  <a:lnTo>
                    <a:pt x="1045320" y="1484949"/>
                  </a:lnTo>
                  <a:lnTo>
                    <a:pt x="1087713" y="1467008"/>
                  </a:lnTo>
                  <a:lnTo>
                    <a:pt x="1128764" y="1446644"/>
                  </a:lnTo>
                  <a:lnTo>
                    <a:pt x="1168383" y="1423947"/>
                  </a:lnTo>
                  <a:lnTo>
                    <a:pt x="1206479" y="1399007"/>
                  </a:lnTo>
                  <a:lnTo>
                    <a:pt x="1242964" y="1371913"/>
                  </a:lnTo>
                  <a:lnTo>
                    <a:pt x="1277746" y="1342757"/>
                  </a:lnTo>
                  <a:lnTo>
                    <a:pt x="1310737" y="1311627"/>
                  </a:lnTo>
                  <a:lnTo>
                    <a:pt x="1341846" y="1278614"/>
                  </a:lnTo>
                  <a:lnTo>
                    <a:pt x="1370982" y="1243808"/>
                  </a:lnTo>
                  <a:lnTo>
                    <a:pt x="1398057" y="1207298"/>
                  </a:lnTo>
                  <a:lnTo>
                    <a:pt x="1422981" y="1169176"/>
                  </a:lnTo>
                  <a:lnTo>
                    <a:pt x="1445663" y="1129530"/>
                  </a:lnTo>
                  <a:lnTo>
                    <a:pt x="1466013" y="1088452"/>
                  </a:lnTo>
                  <a:lnTo>
                    <a:pt x="1483941" y="1046030"/>
                  </a:lnTo>
                  <a:lnTo>
                    <a:pt x="1499358" y="1002355"/>
                  </a:lnTo>
                  <a:lnTo>
                    <a:pt x="1512174" y="957517"/>
                  </a:lnTo>
                  <a:lnTo>
                    <a:pt x="1522298" y="911605"/>
                  </a:lnTo>
                  <a:lnTo>
                    <a:pt x="1529641" y="864711"/>
                  </a:lnTo>
                  <a:lnTo>
                    <a:pt x="1534113" y="816924"/>
                  </a:lnTo>
                  <a:lnTo>
                    <a:pt x="1535624" y="768333"/>
                  </a:lnTo>
                  <a:lnTo>
                    <a:pt x="1534113" y="719742"/>
                  </a:lnTo>
                  <a:lnTo>
                    <a:pt x="1529641" y="671955"/>
                  </a:lnTo>
                  <a:lnTo>
                    <a:pt x="1522298" y="625061"/>
                  </a:lnTo>
                  <a:lnTo>
                    <a:pt x="1512174" y="579149"/>
                  </a:lnTo>
                  <a:lnTo>
                    <a:pt x="1499358" y="534311"/>
                  </a:lnTo>
                  <a:lnTo>
                    <a:pt x="1483941" y="490636"/>
                  </a:lnTo>
                  <a:lnTo>
                    <a:pt x="1466013" y="448214"/>
                  </a:lnTo>
                  <a:lnTo>
                    <a:pt x="1445663" y="407136"/>
                  </a:lnTo>
                  <a:lnTo>
                    <a:pt x="1422981" y="367490"/>
                  </a:lnTo>
                  <a:lnTo>
                    <a:pt x="1398057" y="329368"/>
                  </a:lnTo>
                  <a:lnTo>
                    <a:pt x="1370982" y="292858"/>
                  </a:lnTo>
                  <a:lnTo>
                    <a:pt x="1341846" y="258052"/>
                  </a:lnTo>
                  <a:lnTo>
                    <a:pt x="1310737" y="225039"/>
                  </a:lnTo>
                  <a:lnTo>
                    <a:pt x="1277746" y="193909"/>
                  </a:lnTo>
                  <a:lnTo>
                    <a:pt x="1242964" y="164753"/>
                  </a:lnTo>
                  <a:lnTo>
                    <a:pt x="1206479" y="137659"/>
                  </a:lnTo>
                  <a:lnTo>
                    <a:pt x="1168383" y="112719"/>
                  </a:lnTo>
                  <a:lnTo>
                    <a:pt x="1128764" y="90022"/>
                  </a:lnTo>
                  <a:lnTo>
                    <a:pt x="1087713" y="69658"/>
                  </a:lnTo>
                  <a:lnTo>
                    <a:pt x="1045320" y="51717"/>
                  </a:lnTo>
                  <a:lnTo>
                    <a:pt x="1001674" y="36290"/>
                  </a:lnTo>
                  <a:lnTo>
                    <a:pt x="956867" y="23465"/>
                  </a:lnTo>
                  <a:lnTo>
                    <a:pt x="910987" y="13334"/>
                  </a:lnTo>
                  <a:lnTo>
                    <a:pt x="864124" y="5986"/>
                  </a:lnTo>
                  <a:lnTo>
                    <a:pt x="816369" y="1511"/>
                  </a:lnTo>
                  <a:lnTo>
                    <a:pt x="767811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/>
          <p:nvPr/>
        </p:nvSpPr>
        <p:spPr>
          <a:xfrm>
            <a:off x="139700" y="6642282"/>
            <a:ext cx="10401300" cy="63500"/>
          </a:xfrm>
          <a:custGeom>
            <a:avLst/>
            <a:gdLst/>
            <a:ahLst/>
            <a:cxnLst/>
            <a:rect l="l" t="t" r="r" b="b"/>
            <a:pathLst>
              <a:path w="10401300" h="63500">
                <a:moveTo>
                  <a:pt x="0" y="63317"/>
                </a:moveTo>
                <a:lnTo>
                  <a:pt x="0" y="0"/>
                </a:lnTo>
                <a:lnTo>
                  <a:pt x="10401300" y="0"/>
                </a:lnTo>
                <a:lnTo>
                  <a:pt x="10401300" y="63317"/>
                </a:lnTo>
                <a:lnTo>
                  <a:pt x="0" y="63317"/>
                </a:lnTo>
                <a:close/>
              </a:path>
            </a:pathLst>
          </a:custGeom>
          <a:solidFill>
            <a:srgbClr val="33CCC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9700" y="1667717"/>
            <a:ext cx="9385547" cy="3903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981679" y="985611"/>
            <a:ext cx="1427213" cy="534864"/>
          </a:xfrm>
          <a:prstGeom prst="rect">
            <a:avLst/>
          </a:prstGeom>
        </p:spPr>
      </p:pic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Cambios</a:t>
            </a:r>
            <a:r>
              <a:rPr spc="-140" dirty="0"/>
              <a:t> </a:t>
            </a:r>
            <a:r>
              <a:rPr spc="-50" dirty="0"/>
              <a:t>en</a:t>
            </a:r>
            <a:r>
              <a:rPr spc="-140" dirty="0"/>
              <a:t> </a:t>
            </a:r>
            <a:r>
              <a:rPr spc="-35" dirty="0"/>
              <a:t>el</a:t>
            </a:r>
            <a:r>
              <a:rPr spc="-140" dirty="0"/>
              <a:t> </a:t>
            </a:r>
            <a:r>
              <a:rPr spc="-45" dirty="0"/>
              <a:t>Enfoque</a:t>
            </a:r>
            <a:r>
              <a:rPr spc="-140" dirty="0"/>
              <a:t> </a:t>
            </a:r>
            <a:r>
              <a:rPr spc="-10" dirty="0"/>
              <a:t>Comercial</a:t>
            </a:r>
            <a:r>
              <a:rPr spc="-140" dirty="0"/>
              <a:t> </a:t>
            </a:r>
            <a:r>
              <a:rPr spc="-90" dirty="0"/>
              <a:t>y</a:t>
            </a:r>
            <a:r>
              <a:rPr spc="-135" dirty="0"/>
              <a:t> </a:t>
            </a:r>
            <a:r>
              <a:rPr dirty="0"/>
              <a:t>la</a:t>
            </a:r>
            <a:r>
              <a:rPr spc="-140" dirty="0"/>
              <a:t> </a:t>
            </a:r>
            <a:r>
              <a:rPr spc="-40" dirty="0"/>
              <a:t>Estructura</a:t>
            </a:r>
            <a:r>
              <a:rPr spc="-145" dirty="0"/>
              <a:t> </a:t>
            </a:r>
            <a:r>
              <a:rPr spc="-10" dirty="0"/>
              <a:t>Corporativa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1151943" y="2573897"/>
            <a:ext cx="3420745" cy="512445"/>
          </a:xfrm>
          <a:prstGeom prst="rect">
            <a:avLst/>
          </a:prstGeom>
          <a:solidFill>
            <a:srgbClr val="F9F9F9"/>
          </a:solidFill>
        </p:spPr>
        <p:txBody>
          <a:bodyPr vert="horz" wrap="square" lIns="0" tIns="40005" rIns="0" bIns="0" rtlCol="0">
            <a:spAutoFit/>
          </a:bodyPr>
          <a:lstStyle/>
          <a:p>
            <a:pPr marL="222885" indent="-145415">
              <a:lnSpc>
                <a:spcPct val="100000"/>
              </a:lnSpc>
              <a:spcBef>
                <a:spcPts val="315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222885" algn="l"/>
              </a:tabLst>
            </a:pPr>
            <a:r>
              <a:rPr sz="900" spc="60" dirty="0">
                <a:latin typeface="Trebuchet MS"/>
                <a:cs typeface="Trebuchet MS"/>
              </a:rPr>
              <a:t>Más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recursos.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60" dirty="0">
                <a:latin typeface="Trebuchet MS"/>
                <a:cs typeface="Trebuchet MS"/>
              </a:rPr>
              <a:t>Más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personas.</a:t>
            </a:r>
            <a:endParaRPr sz="900">
              <a:latin typeface="Trebuchet MS"/>
              <a:cs typeface="Trebuchet MS"/>
            </a:endParaRPr>
          </a:p>
          <a:p>
            <a:pPr marL="222885" indent="-145415">
              <a:lnSpc>
                <a:spcPct val="100000"/>
              </a:lnSpc>
              <a:spcBef>
                <a:spcPts val="25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222885" algn="l"/>
              </a:tabLst>
            </a:pPr>
            <a:r>
              <a:rPr sz="900" dirty="0">
                <a:latin typeface="Trebuchet MS"/>
                <a:cs typeface="Trebuchet MS"/>
              </a:rPr>
              <a:t>Segmentación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por</a:t>
            </a:r>
            <a:r>
              <a:rPr sz="900" spc="-30" dirty="0">
                <a:latin typeface="Trebuchet MS"/>
                <a:cs typeface="Trebuchet MS"/>
              </a:rPr>
              <a:t> tipo</a:t>
            </a:r>
            <a:r>
              <a:rPr sz="900" dirty="0">
                <a:latin typeface="Trebuchet MS"/>
                <a:cs typeface="Trebuchet MS"/>
              </a:rPr>
              <a:t> de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clientes.</a:t>
            </a:r>
            <a:endParaRPr sz="900">
              <a:latin typeface="Trebuchet MS"/>
              <a:cs typeface="Trebuchet MS"/>
            </a:endParaRPr>
          </a:p>
          <a:p>
            <a:pPr marL="222885" indent="-145415">
              <a:lnSpc>
                <a:spcPct val="100000"/>
              </a:lnSpc>
              <a:spcBef>
                <a:spcPts val="25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222885" algn="l"/>
              </a:tabLst>
            </a:pPr>
            <a:r>
              <a:rPr sz="900" spc="-10" dirty="0">
                <a:latin typeface="Trebuchet MS"/>
                <a:cs typeface="Trebuchet MS"/>
              </a:rPr>
              <a:t>Distinguir </a:t>
            </a:r>
            <a:r>
              <a:rPr sz="900" dirty="0">
                <a:latin typeface="Trebuchet MS"/>
                <a:cs typeface="Trebuchet MS"/>
              </a:rPr>
              <a:t>las</a:t>
            </a:r>
            <a:r>
              <a:rPr sz="900" spc="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relaciones</a:t>
            </a:r>
            <a:r>
              <a:rPr sz="900" spc="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downstream</a:t>
            </a:r>
            <a:r>
              <a:rPr sz="900" spc="2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del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“upstream”.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282833" y="2185255"/>
            <a:ext cx="3420745" cy="381000"/>
          </a:xfrm>
          <a:custGeom>
            <a:avLst/>
            <a:gdLst/>
            <a:ahLst/>
            <a:cxnLst/>
            <a:rect l="l" t="t" r="r" b="b"/>
            <a:pathLst>
              <a:path w="3420745" h="381000">
                <a:moveTo>
                  <a:pt x="3420592" y="0"/>
                </a:moveTo>
                <a:lnTo>
                  <a:pt x="0" y="0"/>
                </a:lnTo>
                <a:lnTo>
                  <a:pt x="0" y="380992"/>
                </a:lnTo>
                <a:lnTo>
                  <a:pt x="3420592" y="380992"/>
                </a:lnTo>
                <a:lnTo>
                  <a:pt x="3420592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348141" y="2274737"/>
            <a:ext cx="2526030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FFFFFF"/>
                </a:solidFill>
                <a:latin typeface="Trebuchet MS"/>
                <a:cs typeface="Trebuchet MS"/>
              </a:rPr>
              <a:t>Nacimiento</a:t>
            </a:r>
            <a:r>
              <a:rPr sz="1000" b="1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000" b="1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dirty="0">
                <a:solidFill>
                  <a:srgbClr val="FFFFFF"/>
                </a:solidFill>
                <a:latin typeface="Trebuchet MS"/>
                <a:cs typeface="Trebuchet MS"/>
              </a:rPr>
              <a:t>las</a:t>
            </a:r>
            <a:r>
              <a:rPr sz="1000" b="1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dirty="0">
                <a:solidFill>
                  <a:srgbClr val="FFFFFF"/>
                </a:solidFill>
                <a:latin typeface="Trebuchet MS"/>
                <a:cs typeface="Trebuchet MS"/>
              </a:rPr>
              <a:t>gerencias</a:t>
            </a:r>
            <a:r>
              <a:rPr sz="1000" b="1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000" b="1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Trebuchet MS"/>
                <a:cs typeface="Trebuchet MS"/>
              </a:rPr>
              <a:t>regulación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282833" y="2573897"/>
            <a:ext cx="3420745" cy="657225"/>
          </a:xfrm>
          <a:prstGeom prst="rect">
            <a:avLst/>
          </a:prstGeom>
          <a:solidFill>
            <a:srgbClr val="F9F9F9"/>
          </a:solidFill>
        </p:spPr>
        <p:txBody>
          <a:bodyPr vert="horz" wrap="square" lIns="0" tIns="40005" rIns="0" bIns="0" rtlCol="0">
            <a:spAutoFit/>
          </a:bodyPr>
          <a:lstStyle/>
          <a:p>
            <a:pPr marL="222885" indent="-145415">
              <a:lnSpc>
                <a:spcPct val="100000"/>
              </a:lnSpc>
              <a:spcBef>
                <a:spcPts val="315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222885" algn="l"/>
              </a:tabLst>
            </a:pPr>
            <a:r>
              <a:rPr sz="900" dirty="0">
                <a:latin typeface="Trebuchet MS"/>
                <a:cs typeface="Trebuchet MS"/>
              </a:rPr>
              <a:t>Los</a:t>
            </a:r>
            <a:r>
              <a:rPr sz="900" spc="6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aspectos</a:t>
            </a:r>
            <a:r>
              <a:rPr sz="900" spc="6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normativos</a:t>
            </a:r>
            <a:r>
              <a:rPr sz="900" spc="6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son</a:t>
            </a:r>
            <a:r>
              <a:rPr sz="900" spc="6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claves.</a:t>
            </a:r>
            <a:endParaRPr sz="900">
              <a:latin typeface="Trebuchet MS"/>
              <a:cs typeface="Trebuchet MS"/>
            </a:endParaRPr>
          </a:p>
          <a:p>
            <a:pPr marL="222885" marR="74295" indent="-145415">
              <a:lnSpc>
                <a:spcPct val="102200"/>
              </a:lnSpc>
              <a:buClr>
                <a:srgbClr val="00D0CB"/>
              </a:buClr>
              <a:buSzPct val="144444"/>
              <a:buFont typeface="Wingdings"/>
              <a:buChar char=""/>
              <a:tabLst>
                <a:tab pos="224154" algn="l"/>
              </a:tabLst>
            </a:pPr>
            <a:r>
              <a:rPr sz="900" spc="-10" dirty="0">
                <a:latin typeface="Trebuchet MS"/>
                <a:cs typeface="Trebuchet MS"/>
              </a:rPr>
              <a:t>Participación</a:t>
            </a:r>
            <a:r>
              <a:rPr sz="900" spc="30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activa</a:t>
            </a:r>
            <a:r>
              <a:rPr sz="900" spc="2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en</a:t>
            </a:r>
            <a:r>
              <a:rPr sz="900" spc="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los</a:t>
            </a:r>
            <a:r>
              <a:rPr sz="900" spc="2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cambios</a:t>
            </a:r>
            <a:r>
              <a:rPr sz="900" spc="2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regulatorios.</a:t>
            </a:r>
            <a:r>
              <a:rPr sz="900" spc="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No</a:t>
            </a:r>
            <a:r>
              <a:rPr sz="900" spc="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ser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solo 	</a:t>
            </a:r>
            <a:r>
              <a:rPr sz="900" dirty="0">
                <a:latin typeface="Trebuchet MS"/>
                <a:cs typeface="Trebuchet MS"/>
              </a:rPr>
              <a:t>meros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tomadores</a:t>
            </a:r>
            <a:r>
              <a:rPr sz="900" spc="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 </a:t>
            </a:r>
            <a:r>
              <a:rPr sz="900" spc="-10" dirty="0">
                <a:latin typeface="Trebuchet MS"/>
                <a:cs typeface="Trebuchet MS"/>
              </a:rPr>
              <a:t>regulación.</a:t>
            </a:r>
            <a:endParaRPr sz="900">
              <a:latin typeface="Trebuchet MS"/>
              <a:cs typeface="Trebuchet MS"/>
            </a:endParaRPr>
          </a:p>
          <a:p>
            <a:pPr marL="222885" indent="-145415">
              <a:lnSpc>
                <a:spcPct val="100000"/>
              </a:lnSpc>
              <a:spcBef>
                <a:spcPts val="25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222885" algn="l"/>
              </a:tabLst>
            </a:pPr>
            <a:r>
              <a:rPr sz="900" dirty="0">
                <a:latin typeface="Trebuchet MS"/>
                <a:cs typeface="Trebuchet MS"/>
              </a:rPr>
              <a:t>Ubicación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entre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las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áreas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legales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y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comerciales.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139726" y="4239869"/>
            <a:ext cx="3420745" cy="381000"/>
          </a:xfrm>
          <a:custGeom>
            <a:avLst/>
            <a:gdLst/>
            <a:ahLst/>
            <a:cxnLst/>
            <a:rect l="l" t="t" r="r" b="b"/>
            <a:pathLst>
              <a:path w="3420745" h="381000">
                <a:moveTo>
                  <a:pt x="3420593" y="0"/>
                </a:moveTo>
                <a:lnTo>
                  <a:pt x="0" y="0"/>
                </a:lnTo>
                <a:lnTo>
                  <a:pt x="0" y="380992"/>
                </a:lnTo>
                <a:lnTo>
                  <a:pt x="3420593" y="380992"/>
                </a:lnTo>
                <a:lnTo>
                  <a:pt x="3420593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205035" y="4329089"/>
            <a:ext cx="1357630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FFFFFF"/>
                </a:solidFill>
                <a:latin typeface="Trebuchet MS"/>
                <a:cs typeface="Trebuchet MS"/>
              </a:rPr>
              <a:t>Actuación</a:t>
            </a:r>
            <a:r>
              <a:rPr sz="1000" b="1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dirty="0">
                <a:solidFill>
                  <a:srgbClr val="FFFFFF"/>
                </a:solidFill>
                <a:latin typeface="Trebuchet MS"/>
                <a:cs typeface="Trebuchet MS"/>
              </a:rPr>
              <a:t>como</a:t>
            </a:r>
            <a:r>
              <a:rPr sz="1000" b="1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20" dirty="0">
                <a:solidFill>
                  <a:srgbClr val="FFFFFF"/>
                </a:solidFill>
                <a:latin typeface="Trebuchet MS"/>
                <a:cs typeface="Trebuchet MS"/>
              </a:rPr>
              <a:t>grupo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139726" y="4628512"/>
            <a:ext cx="3420745" cy="657225"/>
          </a:xfrm>
          <a:prstGeom prst="rect">
            <a:avLst/>
          </a:prstGeom>
          <a:solidFill>
            <a:srgbClr val="F9F9F9"/>
          </a:solidFill>
        </p:spPr>
        <p:txBody>
          <a:bodyPr vert="horz" wrap="square" lIns="0" tIns="43180" rIns="0" bIns="0" rtlCol="0">
            <a:spAutoFit/>
          </a:bodyPr>
          <a:lstStyle/>
          <a:p>
            <a:pPr marL="222885" indent="-145415">
              <a:lnSpc>
                <a:spcPct val="100000"/>
              </a:lnSpc>
              <a:spcBef>
                <a:spcPts val="340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222885" algn="l"/>
              </a:tabLst>
            </a:pPr>
            <a:r>
              <a:rPr sz="900" dirty="0">
                <a:latin typeface="Trebuchet MS"/>
                <a:cs typeface="Trebuchet MS"/>
              </a:rPr>
              <a:t>Retos </a:t>
            </a:r>
            <a:r>
              <a:rPr sz="900" spc="-10" dirty="0">
                <a:latin typeface="Trebuchet MS"/>
                <a:cs typeface="Trebuchet MS"/>
              </a:rPr>
              <a:t>logísticos.</a:t>
            </a:r>
            <a:endParaRPr sz="900">
              <a:latin typeface="Trebuchet MS"/>
              <a:cs typeface="Trebuchet MS"/>
            </a:endParaRPr>
          </a:p>
          <a:p>
            <a:pPr marL="222885" indent="-145415">
              <a:lnSpc>
                <a:spcPct val="100000"/>
              </a:lnSpc>
              <a:spcBef>
                <a:spcPts val="20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222885" algn="l"/>
              </a:tabLst>
            </a:pPr>
            <a:r>
              <a:rPr sz="900" spc="-10" dirty="0">
                <a:latin typeface="Trebuchet MS"/>
                <a:cs typeface="Trebuchet MS"/>
              </a:rPr>
              <a:t>Participación</a:t>
            </a:r>
            <a:r>
              <a:rPr sz="900" spc="15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activa</a:t>
            </a:r>
            <a:r>
              <a:rPr sz="900" spc="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 FONAFE.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Lineamientos</a:t>
            </a:r>
            <a:r>
              <a:rPr sz="900" spc="1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claros.</a:t>
            </a:r>
            <a:endParaRPr sz="900">
              <a:latin typeface="Trebuchet MS"/>
              <a:cs typeface="Trebuchet MS"/>
            </a:endParaRPr>
          </a:p>
          <a:p>
            <a:pPr marL="222885" indent="-145415">
              <a:lnSpc>
                <a:spcPct val="100000"/>
              </a:lnSpc>
              <a:spcBef>
                <a:spcPts val="25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222885" algn="l"/>
              </a:tabLst>
            </a:pPr>
            <a:r>
              <a:rPr sz="900" dirty="0">
                <a:latin typeface="Trebuchet MS"/>
                <a:cs typeface="Trebuchet MS"/>
              </a:rPr>
              <a:t>Coordinación</a:t>
            </a:r>
            <a:r>
              <a:rPr sz="900" spc="11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mayor.</a:t>
            </a:r>
            <a:endParaRPr sz="900">
              <a:latin typeface="Trebuchet MS"/>
              <a:cs typeface="Trebuchet MS"/>
            </a:endParaRPr>
          </a:p>
          <a:p>
            <a:pPr marL="222885" indent="-145415">
              <a:lnSpc>
                <a:spcPct val="100000"/>
              </a:lnSpc>
              <a:buClr>
                <a:srgbClr val="00D0CB"/>
              </a:buClr>
              <a:buSzPct val="144444"/>
              <a:buFont typeface="Wingdings"/>
              <a:buChar char=""/>
              <a:tabLst>
                <a:tab pos="222885" algn="l"/>
              </a:tabLst>
            </a:pPr>
            <a:r>
              <a:rPr sz="900" dirty="0">
                <a:latin typeface="Trebuchet MS"/>
                <a:cs typeface="Trebuchet MS"/>
              </a:rPr>
              <a:t>¿Holding</a:t>
            </a:r>
            <a:r>
              <a:rPr sz="900" spc="14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comercial?</a:t>
            </a:r>
            <a:endParaRPr sz="900">
              <a:latin typeface="Trebuchet MS"/>
              <a:cs typeface="Trebuchet MS"/>
            </a:endParaRPr>
          </a:p>
        </p:txBody>
      </p:sp>
      <p:pic>
        <p:nvPicPr>
          <p:cNvPr id="21" name="object 2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174440" y="2064348"/>
            <a:ext cx="200532" cy="200657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6221376" y="2051200"/>
            <a:ext cx="107314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0" dirty="0">
                <a:latin typeface="Trebuchet MS"/>
                <a:cs typeface="Trebuchet MS"/>
              </a:rPr>
              <a:t>2</a:t>
            </a:r>
            <a:endParaRPr sz="1200">
              <a:latin typeface="Trebuchet MS"/>
              <a:cs typeface="Trebuchet MS"/>
            </a:endParaRPr>
          </a:p>
        </p:txBody>
      </p:sp>
      <p:pic>
        <p:nvPicPr>
          <p:cNvPr id="23" name="object 2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1333" y="4139541"/>
            <a:ext cx="200532" cy="200657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1066758" y="4100954"/>
            <a:ext cx="12763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50" dirty="0">
                <a:latin typeface="Trebuchet MS"/>
                <a:cs typeface="Trebuchet MS"/>
              </a:rPr>
              <a:t>3</a:t>
            </a:r>
            <a:endParaRPr sz="1500">
              <a:latin typeface="Trebuchet MS"/>
              <a:cs typeface="Trebuchet M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625473" y="4254500"/>
            <a:ext cx="3420745" cy="381000"/>
          </a:xfrm>
          <a:custGeom>
            <a:avLst/>
            <a:gdLst/>
            <a:ahLst/>
            <a:cxnLst/>
            <a:rect l="l" t="t" r="r" b="b"/>
            <a:pathLst>
              <a:path w="3420745" h="381000">
                <a:moveTo>
                  <a:pt x="3420592" y="0"/>
                </a:moveTo>
                <a:lnTo>
                  <a:pt x="0" y="0"/>
                </a:lnTo>
                <a:lnTo>
                  <a:pt x="0" y="380992"/>
                </a:lnTo>
                <a:lnTo>
                  <a:pt x="3420592" y="380992"/>
                </a:lnTo>
                <a:lnTo>
                  <a:pt x="3420592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6690783" y="4344329"/>
            <a:ext cx="1964689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FFFFFF"/>
                </a:solidFill>
                <a:latin typeface="Trebuchet MS"/>
                <a:cs typeface="Trebuchet MS"/>
              </a:rPr>
              <a:t>Hay</a:t>
            </a:r>
            <a:r>
              <a:rPr sz="1000" b="1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25" dirty="0">
                <a:solidFill>
                  <a:srgbClr val="FFFFFF"/>
                </a:solidFill>
                <a:latin typeface="Trebuchet MS"/>
                <a:cs typeface="Trebuchet MS"/>
              </a:rPr>
              <a:t>libertad</a:t>
            </a:r>
            <a:r>
              <a:rPr sz="1000" b="1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000" b="1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Trebuchet MS"/>
                <a:cs typeface="Trebuchet MS"/>
              </a:rPr>
              <a:t>comercialización</a:t>
            </a:r>
            <a:endParaRPr sz="1000">
              <a:latin typeface="Trebuchet MS"/>
              <a:cs typeface="Trebuchet MS"/>
            </a:endParaRPr>
          </a:p>
        </p:txBody>
      </p:sp>
      <p:pic>
        <p:nvPicPr>
          <p:cNvPr id="27" name="object 2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525205" y="4133593"/>
            <a:ext cx="200532" cy="200657"/>
          </a:xfrm>
          <a:prstGeom prst="rect">
            <a:avLst/>
          </a:prstGeom>
        </p:spPr>
      </p:pic>
      <p:sp>
        <p:nvSpPr>
          <p:cNvPr id="28" name="object 28"/>
          <p:cNvSpPr txBox="1"/>
          <p:nvPr/>
        </p:nvSpPr>
        <p:spPr>
          <a:xfrm>
            <a:off x="6572142" y="4120792"/>
            <a:ext cx="107314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0" dirty="0">
                <a:latin typeface="Trebuchet MS"/>
                <a:cs typeface="Trebuchet MS"/>
              </a:rPr>
              <a:t>4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61925">
              <a:lnSpc>
                <a:spcPct val="100000"/>
              </a:lnSpc>
              <a:spcBef>
                <a:spcPts val="280"/>
              </a:spcBef>
            </a:pPr>
            <a:fld id="{81D60167-4931-47E6-BA6A-407CBD079E47}" type="slidenum">
              <a:rPr spc="-25" dirty="0"/>
              <a:t>23</a:t>
            </a:fld>
            <a:endParaRPr spc="-25" dirty="0"/>
          </a:p>
        </p:txBody>
      </p:sp>
      <p:sp>
        <p:nvSpPr>
          <p:cNvPr id="29" name="object 29"/>
          <p:cNvSpPr txBox="1"/>
          <p:nvPr/>
        </p:nvSpPr>
        <p:spPr>
          <a:xfrm>
            <a:off x="6625473" y="4643143"/>
            <a:ext cx="3420745" cy="657225"/>
          </a:xfrm>
          <a:prstGeom prst="rect">
            <a:avLst/>
          </a:prstGeom>
          <a:solidFill>
            <a:srgbClr val="F9F9F9"/>
          </a:solidFill>
        </p:spPr>
        <p:txBody>
          <a:bodyPr vert="horz" wrap="square" lIns="0" tIns="43180" rIns="0" bIns="0" rtlCol="0">
            <a:spAutoFit/>
          </a:bodyPr>
          <a:lstStyle/>
          <a:p>
            <a:pPr marL="222885" marR="73025" indent="-145415">
              <a:lnSpc>
                <a:spcPct val="100000"/>
              </a:lnSpc>
              <a:spcBef>
                <a:spcPts val="340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224154" algn="l"/>
              </a:tabLst>
            </a:pPr>
            <a:r>
              <a:rPr sz="900" dirty="0">
                <a:latin typeface="Trebuchet MS"/>
                <a:cs typeface="Trebuchet MS"/>
              </a:rPr>
              <a:t>Hay</a:t>
            </a:r>
            <a:r>
              <a:rPr sz="900" spc="12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libertad</a:t>
            </a:r>
            <a:r>
              <a:rPr sz="900" spc="12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para</a:t>
            </a:r>
            <a:r>
              <a:rPr sz="900" spc="13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comercializar.</a:t>
            </a:r>
            <a:r>
              <a:rPr sz="900" spc="1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No</a:t>
            </a:r>
            <a:r>
              <a:rPr sz="900" spc="1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se</a:t>
            </a:r>
            <a:r>
              <a:rPr sz="900" spc="12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requieren</a:t>
            </a:r>
            <a:r>
              <a:rPr sz="900" spc="13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cambios 	normativos.</a:t>
            </a:r>
            <a:endParaRPr sz="900">
              <a:latin typeface="Trebuchet MS"/>
              <a:cs typeface="Trebuchet MS"/>
            </a:endParaRPr>
          </a:p>
          <a:p>
            <a:pPr marL="222885" indent="-145415">
              <a:lnSpc>
                <a:spcPct val="100000"/>
              </a:lnSpc>
              <a:spcBef>
                <a:spcPts val="25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222885" algn="l"/>
              </a:tabLst>
            </a:pPr>
            <a:r>
              <a:rPr sz="900" dirty="0">
                <a:latin typeface="Trebuchet MS"/>
                <a:cs typeface="Trebuchet MS"/>
              </a:rPr>
              <a:t>Complementar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15" dirty="0">
                <a:latin typeface="Trebuchet MS"/>
                <a:cs typeface="Trebuchet MS"/>
              </a:rPr>
              <a:t>el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modelo</a:t>
            </a:r>
            <a:r>
              <a:rPr sz="900" spc="2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comercial </a:t>
            </a:r>
            <a:r>
              <a:rPr sz="900" spc="-10" dirty="0">
                <a:latin typeface="Trebuchet MS"/>
                <a:cs typeface="Trebuchet MS"/>
              </a:rPr>
              <a:t>vigente.</a:t>
            </a:r>
            <a:endParaRPr sz="900">
              <a:latin typeface="Trebuchet MS"/>
              <a:cs typeface="Trebuchet MS"/>
            </a:endParaRPr>
          </a:p>
          <a:p>
            <a:pPr marL="222885" indent="-145415">
              <a:lnSpc>
                <a:spcPct val="100000"/>
              </a:lnSpc>
              <a:spcBef>
                <a:spcPts val="25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222885" algn="l"/>
              </a:tabLst>
            </a:pPr>
            <a:r>
              <a:rPr sz="900" spc="-10" dirty="0">
                <a:latin typeface="Trebuchet MS"/>
                <a:cs typeface="Trebuchet MS"/>
              </a:rPr>
              <a:t>El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30" dirty="0">
                <a:latin typeface="Trebuchet MS"/>
                <a:cs typeface="Trebuchet MS"/>
              </a:rPr>
              <a:t>reto</a:t>
            </a:r>
            <a:r>
              <a:rPr sz="900" dirty="0">
                <a:latin typeface="Trebuchet MS"/>
                <a:cs typeface="Trebuchet MS"/>
              </a:rPr>
              <a:t> de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la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transición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nos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puede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dar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sorpresas</a:t>
            </a:r>
            <a:r>
              <a:rPr sz="900" spc="-10" dirty="0">
                <a:latin typeface="Trebuchet MS"/>
                <a:cs typeface="Trebuchet MS"/>
              </a:rPr>
              <a:t> negativas.</a:t>
            </a:r>
            <a:endParaRPr sz="9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51676" y="2064348"/>
            <a:ext cx="3521075" cy="502284"/>
            <a:chOff x="1051676" y="2064348"/>
            <a:chExt cx="3521075" cy="502284"/>
          </a:xfrm>
        </p:grpSpPr>
        <p:sp>
          <p:nvSpPr>
            <p:cNvPr id="3" name="object 3"/>
            <p:cNvSpPr/>
            <p:nvPr/>
          </p:nvSpPr>
          <p:spPr>
            <a:xfrm>
              <a:off x="1151943" y="2185255"/>
              <a:ext cx="3420745" cy="381000"/>
            </a:xfrm>
            <a:custGeom>
              <a:avLst/>
              <a:gdLst/>
              <a:ahLst/>
              <a:cxnLst/>
              <a:rect l="l" t="t" r="r" b="b"/>
              <a:pathLst>
                <a:path w="3420745" h="381000">
                  <a:moveTo>
                    <a:pt x="3420594" y="0"/>
                  </a:moveTo>
                  <a:lnTo>
                    <a:pt x="0" y="0"/>
                  </a:lnTo>
                  <a:lnTo>
                    <a:pt x="0" y="380992"/>
                  </a:lnTo>
                  <a:lnTo>
                    <a:pt x="3420594" y="380992"/>
                  </a:lnTo>
                  <a:lnTo>
                    <a:pt x="3420594" y="0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51676" y="2064348"/>
              <a:ext cx="200532" cy="200657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1098612" y="2051200"/>
            <a:ext cx="3147695" cy="487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290"/>
              </a:lnSpc>
              <a:spcBef>
                <a:spcPts val="100"/>
              </a:spcBef>
            </a:pPr>
            <a:r>
              <a:rPr sz="1200" b="1" spc="-50" dirty="0">
                <a:latin typeface="Trebuchet MS"/>
                <a:cs typeface="Trebuchet MS"/>
              </a:rPr>
              <a:t>1</a:t>
            </a:r>
            <a:endParaRPr sz="1200">
              <a:latin typeface="Trebuchet MS"/>
              <a:cs typeface="Trebuchet MS"/>
            </a:endParaRPr>
          </a:p>
          <a:p>
            <a:pPr marL="130810">
              <a:lnSpc>
                <a:spcPts val="1050"/>
              </a:lnSpc>
            </a:pPr>
            <a:r>
              <a:rPr sz="1000" b="1" dirty="0">
                <a:solidFill>
                  <a:srgbClr val="FFFFFF"/>
                </a:solidFill>
                <a:latin typeface="Trebuchet MS"/>
                <a:cs typeface="Trebuchet MS"/>
              </a:rPr>
              <a:t>Compra</a:t>
            </a:r>
            <a:r>
              <a:rPr sz="1000" b="1" spc="-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000" b="1" spc="-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Trebuchet MS"/>
                <a:cs typeface="Trebuchet MS"/>
              </a:rPr>
              <a:t>potencia</a:t>
            </a:r>
            <a:r>
              <a:rPr sz="1000" b="1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30" dirty="0">
                <a:solidFill>
                  <a:srgbClr val="FFFFFF"/>
                </a:solidFill>
                <a:latin typeface="Trebuchet MS"/>
                <a:cs typeface="Trebuchet MS"/>
              </a:rPr>
              <a:t>firme</a:t>
            </a:r>
            <a:r>
              <a:rPr sz="1000" b="1" spc="-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20" dirty="0">
                <a:solidFill>
                  <a:srgbClr val="FFFFFF"/>
                </a:solidFill>
                <a:latin typeface="Trebuchet MS"/>
                <a:cs typeface="Trebuchet MS"/>
              </a:rPr>
              <a:t>para</a:t>
            </a:r>
            <a:r>
              <a:rPr sz="1000" b="1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25" dirty="0">
                <a:solidFill>
                  <a:srgbClr val="FFFFFF"/>
                </a:solidFill>
                <a:latin typeface="Trebuchet MS"/>
                <a:cs typeface="Trebuchet MS"/>
              </a:rPr>
              <a:t>vender</a:t>
            </a:r>
            <a:r>
              <a:rPr sz="1000" b="1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50" dirty="0">
                <a:solidFill>
                  <a:srgbClr val="FFFFFF"/>
                </a:solidFill>
                <a:latin typeface="Trebuchet MS"/>
                <a:cs typeface="Trebuchet MS"/>
              </a:rPr>
              <a:t>más</a:t>
            </a:r>
            <a:r>
              <a:rPr sz="1000" b="1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Trebuchet MS"/>
                <a:cs typeface="Trebuchet MS"/>
              </a:rPr>
              <a:t>energía</a:t>
            </a:r>
            <a:endParaRPr sz="1000">
              <a:latin typeface="Trebuchet MS"/>
              <a:cs typeface="Trebuchet MS"/>
            </a:endParaRPr>
          </a:p>
          <a:p>
            <a:pPr marL="130810">
              <a:lnSpc>
                <a:spcPct val="100000"/>
              </a:lnSpc>
              <a:spcBef>
                <a:spcPts val="95"/>
              </a:spcBef>
            </a:pPr>
            <a:r>
              <a:rPr sz="1000" b="1" spc="-20" dirty="0">
                <a:solidFill>
                  <a:srgbClr val="FFFFFF"/>
                </a:solidFill>
                <a:latin typeface="Trebuchet MS"/>
                <a:cs typeface="Trebuchet MS"/>
              </a:rPr>
              <a:t>bajo</a:t>
            </a:r>
            <a:r>
              <a:rPr sz="1000" b="1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dirty="0">
                <a:solidFill>
                  <a:srgbClr val="FFFFFF"/>
                </a:solidFill>
                <a:latin typeface="Trebuchet MS"/>
                <a:cs typeface="Trebuchet MS"/>
              </a:rPr>
              <a:t>contratos</a:t>
            </a:r>
            <a:r>
              <a:rPr sz="1000" b="1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20" dirty="0">
                <a:solidFill>
                  <a:srgbClr val="FFFFFF"/>
                </a:solidFill>
                <a:latin typeface="Trebuchet MS"/>
                <a:cs typeface="Trebuchet MS"/>
              </a:rPr>
              <a:t>PPA’s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782059" y="2405379"/>
            <a:ext cx="3161030" cy="3161030"/>
            <a:chOff x="3782059" y="2405379"/>
            <a:chExt cx="3161030" cy="316103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82059" y="2405379"/>
              <a:ext cx="3160776" cy="316077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04724" y="2426349"/>
              <a:ext cx="3071495" cy="3073400"/>
            </a:xfrm>
            <a:custGeom>
              <a:avLst/>
              <a:gdLst/>
              <a:ahLst/>
              <a:cxnLst/>
              <a:rect l="l" t="t" r="r" b="b"/>
              <a:pathLst>
                <a:path w="3071495" h="3073400">
                  <a:moveTo>
                    <a:pt x="1535624" y="0"/>
                  </a:moveTo>
                  <a:lnTo>
                    <a:pt x="1487793" y="731"/>
                  </a:lnTo>
                  <a:lnTo>
                    <a:pt x="1440327" y="2910"/>
                  </a:lnTo>
                  <a:lnTo>
                    <a:pt x="1393246" y="6517"/>
                  </a:lnTo>
                  <a:lnTo>
                    <a:pt x="1346571" y="11529"/>
                  </a:lnTo>
                  <a:lnTo>
                    <a:pt x="1300325" y="17926"/>
                  </a:lnTo>
                  <a:lnTo>
                    <a:pt x="1254528" y="25686"/>
                  </a:lnTo>
                  <a:lnTo>
                    <a:pt x="1209201" y="34788"/>
                  </a:lnTo>
                  <a:lnTo>
                    <a:pt x="1164366" y="45211"/>
                  </a:lnTo>
                  <a:lnTo>
                    <a:pt x="1120043" y="56934"/>
                  </a:lnTo>
                  <a:lnTo>
                    <a:pt x="1076255" y="69935"/>
                  </a:lnTo>
                  <a:lnTo>
                    <a:pt x="1033023" y="84192"/>
                  </a:lnTo>
                  <a:lnTo>
                    <a:pt x="990366" y="99686"/>
                  </a:lnTo>
                  <a:lnTo>
                    <a:pt x="948308" y="116394"/>
                  </a:lnTo>
                  <a:lnTo>
                    <a:pt x="906869" y="134296"/>
                  </a:lnTo>
                  <a:lnTo>
                    <a:pt x="866070" y="153369"/>
                  </a:lnTo>
                  <a:lnTo>
                    <a:pt x="825933" y="173593"/>
                  </a:lnTo>
                  <a:lnTo>
                    <a:pt x="786478" y="194947"/>
                  </a:lnTo>
                  <a:lnTo>
                    <a:pt x="747727" y="217409"/>
                  </a:lnTo>
                  <a:lnTo>
                    <a:pt x="709702" y="240958"/>
                  </a:lnTo>
                  <a:lnTo>
                    <a:pt x="672423" y="265573"/>
                  </a:lnTo>
                  <a:lnTo>
                    <a:pt x="635912" y="291232"/>
                  </a:lnTo>
                  <a:lnTo>
                    <a:pt x="600190" y="317914"/>
                  </a:lnTo>
                  <a:lnTo>
                    <a:pt x="565278" y="345599"/>
                  </a:lnTo>
                  <a:lnTo>
                    <a:pt x="531198" y="374264"/>
                  </a:lnTo>
                  <a:lnTo>
                    <a:pt x="497970" y="403889"/>
                  </a:lnTo>
                  <a:lnTo>
                    <a:pt x="465616" y="434452"/>
                  </a:lnTo>
                  <a:lnTo>
                    <a:pt x="434157" y="465932"/>
                  </a:lnTo>
                  <a:lnTo>
                    <a:pt x="403615" y="498308"/>
                  </a:lnTo>
                  <a:lnTo>
                    <a:pt x="374010" y="531559"/>
                  </a:lnTo>
                  <a:lnTo>
                    <a:pt x="345364" y="565662"/>
                  </a:lnTo>
                  <a:lnTo>
                    <a:pt x="317698" y="600598"/>
                  </a:lnTo>
                  <a:lnTo>
                    <a:pt x="291034" y="636344"/>
                  </a:lnTo>
                  <a:lnTo>
                    <a:pt x="265392" y="672880"/>
                  </a:lnTo>
                  <a:lnTo>
                    <a:pt x="240794" y="710184"/>
                  </a:lnTo>
                  <a:lnTo>
                    <a:pt x="217261" y="748235"/>
                  </a:lnTo>
                  <a:lnTo>
                    <a:pt x="194814" y="787012"/>
                  </a:lnTo>
                  <a:lnTo>
                    <a:pt x="173475" y="826494"/>
                  </a:lnTo>
                  <a:lnTo>
                    <a:pt x="153265" y="866658"/>
                  </a:lnTo>
                  <a:lnTo>
                    <a:pt x="134204" y="907485"/>
                  </a:lnTo>
                  <a:lnTo>
                    <a:pt x="116315" y="948952"/>
                  </a:lnTo>
                  <a:lnTo>
                    <a:pt x="99618" y="991039"/>
                  </a:lnTo>
                  <a:lnTo>
                    <a:pt x="84135" y="1033724"/>
                  </a:lnTo>
                  <a:lnTo>
                    <a:pt x="69887" y="1076986"/>
                  </a:lnTo>
                  <a:lnTo>
                    <a:pt x="56895" y="1120804"/>
                  </a:lnTo>
                  <a:lnTo>
                    <a:pt x="45181" y="1165156"/>
                  </a:lnTo>
                  <a:lnTo>
                    <a:pt x="34765" y="1210022"/>
                  </a:lnTo>
                  <a:lnTo>
                    <a:pt x="25669" y="1255380"/>
                  </a:lnTo>
                  <a:lnTo>
                    <a:pt x="17914" y="1301208"/>
                  </a:lnTo>
                  <a:lnTo>
                    <a:pt x="11521" y="1347486"/>
                  </a:lnTo>
                  <a:lnTo>
                    <a:pt x="6512" y="1394192"/>
                  </a:lnTo>
                  <a:lnTo>
                    <a:pt x="2908" y="1441305"/>
                  </a:lnTo>
                  <a:lnTo>
                    <a:pt x="730" y="1488803"/>
                  </a:lnTo>
                  <a:lnTo>
                    <a:pt x="0" y="1536666"/>
                  </a:lnTo>
                  <a:lnTo>
                    <a:pt x="730" y="1584530"/>
                  </a:lnTo>
                  <a:lnTo>
                    <a:pt x="2908" y="1632028"/>
                  </a:lnTo>
                  <a:lnTo>
                    <a:pt x="6512" y="1679141"/>
                  </a:lnTo>
                  <a:lnTo>
                    <a:pt x="11521" y="1725847"/>
                  </a:lnTo>
                  <a:lnTo>
                    <a:pt x="17914" y="1772125"/>
                  </a:lnTo>
                  <a:lnTo>
                    <a:pt x="25669" y="1817953"/>
                  </a:lnTo>
                  <a:lnTo>
                    <a:pt x="34765" y="1863311"/>
                  </a:lnTo>
                  <a:lnTo>
                    <a:pt x="45181" y="1908177"/>
                  </a:lnTo>
                  <a:lnTo>
                    <a:pt x="56895" y="1952529"/>
                  </a:lnTo>
                  <a:lnTo>
                    <a:pt x="69887" y="1996347"/>
                  </a:lnTo>
                  <a:lnTo>
                    <a:pt x="84135" y="2039609"/>
                  </a:lnTo>
                  <a:lnTo>
                    <a:pt x="99618" y="2082294"/>
                  </a:lnTo>
                  <a:lnTo>
                    <a:pt x="116315" y="2124381"/>
                  </a:lnTo>
                  <a:lnTo>
                    <a:pt x="134204" y="2165848"/>
                  </a:lnTo>
                  <a:lnTo>
                    <a:pt x="153265" y="2206675"/>
                  </a:lnTo>
                  <a:lnTo>
                    <a:pt x="173475" y="2246839"/>
                  </a:lnTo>
                  <a:lnTo>
                    <a:pt x="194814" y="2286321"/>
                  </a:lnTo>
                  <a:lnTo>
                    <a:pt x="217261" y="2325098"/>
                  </a:lnTo>
                  <a:lnTo>
                    <a:pt x="240794" y="2363149"/>
                  </a:lnTo>
                  <a:lnTo>
                    <a:pt x="265392" y="2400453"/>
                  </a:lnTo>
                  <a:lnTo>
                    <a:pt x="291034" y="2436989"/>
                  </a:lnTo>
                  <a:lnTo>
                    <a:pt x="317698" y="2472735"/>
                  </a:lnTo>
                  <a:lnTo>
                    <a:pt x="345364" y="2507671"/>
                  </a:lnTo>
                  <a:lnTo>
                    <a:pt x="374010" y="2541774"/>
                  </a:lnTo>
                  <a:lnTo>
                    <a:pt x="403615" y="2575025"/>
                  </a:lnTo>
                  <a:lnTo>
                    <a:pt x="434157" y="2607401"/>
                  </a:lnTo>
                  <a:lnTo>
                    <a:pt x="465616" y="2638881"/>
                  </a:lnTo>
                  <a:lnTo>
                    <a:pt x="497970" y="2669444"/>
                  </a:lnTo>
                  <a:lnTo>
                    <a:pt x="531198" y="2699069"/>
                  </a:lnTo>
                  <a:lnTo>
                    <a:pt x="565278" y="2727734"/>
                  </a:lnTo>
                  <a:lnTo>
                    <a:pt x="600190" y="2755419"/>
                  </a:lnTo>
                  <a:lnTo>
                    <a:pt x="635912" y="2782101"/>
                  </a:lnTo>
                  <a:lnTo>
                    <a:pt x="672423" y="2807760"/>
                  </a:lnTo>
                  <a:lnTo>
                    <a:pt x="709702" y="2832375"/>
                  </a:lnTo>
                  <a:lnTo>
                    <a:pt x="747727" y="2855924"/>
                  </a:lnTo>
                  <a:lnTo>
                    <a:pt x="786478" y="2878386"/>
                  </a:lnTo>
                  <a:lnTo>
                    <a:pt x="825933" y="2899740"/>
                  </a:lnTo>
                  <a:lnTo>
                    <a:pt x="866070" y="2919964"/>
                  </a:lnTo>
                  <a:lnTo>
                    <a:pt x="906869" y="2939037"/>
                  </a:lnTo>
                  <a:lnTo>
                    <a:pt x="948308" y="2956939"/>
                  </a:lnTo>
                  <a:lnTo>
                    <a:pt x="990366" y="2973647"/>
                  </a:lnTo>
                  <a:lnTo>
                    <a:pt x="1033023" y="2989141"/>
                  </a:lnTo>
                  <a:lnTo>
                    <a:pt x="1076255" y="3003398"/>
                  </a:lnTo>
                  <a:lnTo>
                    <a:pt x="1120043" y="3016399"/>
                  </a:lnTo>
                  <a:lnTo>
                    <a:pt x="1164366" y="3028122"/>
                  </a:lnTo>
                  <a:lnTo>
                    <a:pt x="1209201" y="3038545"/>
                  </a:lnTo>
                  <a:lnTo>
                    <a:pt x="1254528" y="3047647"/>
                  </a:lnTo>
                  <a:lnTo>
                    <a:pt x="1300325" y="3055407"/>
                  </a:lnTo>
                  <a:lnTo>
                    <a:pt x="1346571" y="3061804"/>
                  </a:lnTo>
                  <a:lnTo>
                    <a:pt x="1393246" y="3066816"/>
                  </a:lnTo>
                  <a:lnTo>
                    <a:pt x="1440327" y="3070423"/>
                  </a:lnTo>
                  <a:lnTo>
                    <a:pt x="1487793" y="3072602"/>
                  </a:lnTo>
                  <a:lnTo>
                    <a:pt x="1535624" y="3073333"/>
                  </a:lnTo>
                  <a:lnTo>
                    <a:pt x="1583455" y="3072602"/>
                  </a:lnTo>
                  <a:lnTo>
                    <a:pt x="1630921" y="3070423"/>
                  </a:lnTo>
                  <a:lnTo>
                    <a:pt x="1678002" y="3066816"/>
                  </a:lnTo>
                  <a:lnTo>
                    <a:pt x="1724676" y="3061804"/>
                  </a:lnTo>
                  <a:lnTo>
                    <a:pt x="1770923" y="3055407"/>
                  </a:lnTo>
                  <a:lnTo>
                    <a:pt x="1816720" y="3047647"/>
                  </a:lnTo>
                  <a:lnTo>
                    <a:pt x="1862047" y="3038545"/>
                  </a:lnTo>
                  <a:lnTo>
                    <a:pt x="1906882" y="3028122"/>
                  </a:lnTo>
                  <a:lnTo>
                    <a:pt x="1951204" y="3016399"/>
                  </a:lnTo>
                  <a:lnTo>
                    <a:pt x="1994992" y="3003398"/>
                  </a:lnTo>
                  <a:lnTo>
                    <a:pt x="2038225" y="2989141"/>
                  </a:lnTo>
                  <a:lnTo>
                    <a:pt x="2080881" y="2973647"/>
                  </a:lnTo>
                  <a:lnTo>
                    <a:pt x="2122940" y="2956939"/>
                  </a:lnTo>
                  <a:lnTo>
                    <a:pt x="2164379" y="2939037"/>
                  </a:lnTo>
                  <a:lnTo>
                    <a:pt x="2205178" y="2919964"/>
                  </a:lnTo>
                  <a:lnTo>
                    <a:pt x="2245315" y="2899740"/>
                  </a:lnTo>
                  <a:lnTo>
                    <a:pt x="2284770" y="2878386"/>
                  </a:lnTo>
                  <a:lnTo>
                    <a:pt x="2323521" y="2855924"/>
                  </a:lnTo>
                  <a:lnTo>
                    <a:pt x="2361546" y="2832375"/>
                  </a:lnTo>
                  <a:lnTo>
                    <a:pt x="2398825" y="2807760"/>
                  </a:lnTo>
                  <a:lnTo>
                    <a:pt x="2435336" y="2782101"/>
                  </a:lnTo>
                  <a:lnTo>
                    <a:pt x="2471058" y="2755419"/>
                  </a:lnTo>
                  <a:lnTo>
                    <a:pt x="2505970" y="2727734"/>
                  </a:lnTo>
                  <a:lnTo>
                    <a:pt x="2540051" y="2699069"/>
                  </a:lnTo>
                  <a:lnTo>
                    <a:pt x="2573278" y="2669444"/>
                  </a:lnTo>
                  <a:lnTo>
                    <a:pt x="2605632" y="2638881"/>
                  </a:lnTo>
                  <a:lnTo>
                    <a:pt x="2637091" y="2607401"/>
                  </a:lnTo>
                  <a:lnTo>
                    <a:pt x="2667633" y="2575025"/>
                  </a:lnTo>
                  <a:lnTo>
                    <a:pt x="2697238" y="2541774"/>
                  </a:lnTo>
                  <a:lnTo>
                    <a:pt x="2725884" y="2507671"/>
                  </a:lnTo>
                  <a:lnTo>
                    <a:pt x="2753550" y="2472735"/>
                  </a:lnTo>
                  <a:lnTo>
                    <a:pt x="2780214" y="2436989"/>
                  </a:lnTo>
                  <a:lnTo>
                    <a:pt x="2805856" y="2400453"/>
                  </a:lnTo>
                  <a:lnTo>
                    <a:pt x="2830454" y="2363149"/>
                  </a:lnTo>
                  <a:lnTo>
                    <a:pt x="2853987" y="2325098"/>
                  </a:lnTo>
                  <a:lnTo>
                    <a:pt x="2876434" y="2286321"/>
                  </a:lnTo>
                  <a:lnTo>
                    <a:pt x="2897773" y="2246839"/>
                  </a:lnTo>
                  <a:lnTo>
                    <a:pt x="2917984" y="2206675"/>
                  </a:lnTo>
                  <a:lnTo>
                    <a:pt x="2937044" y="2165848"/>
                  </a:lnTo>
                  <a:lnTo>
                    <a:pt x="2954934" y="2124381"/>
                  </a:lnTo>
                  <a:lnTo>
                    <a:pt x="2971630" y="2082294"/>
                  </a:lnTo>
                  <a:lnTo>
                    <a:pt x="2987113" y="2039609"/>
                  </a:lnTo>
                  <a:lnTo>
                    <a:pt x="3001362" y="1996347"/>
                  </a:lnTo>
                  <a:lnTo>
                    <a:pt x="3014354" y="1952529"/>
                  </a:lnTo>
                  <a:lnTo>
                    <a:pt x="3026068" y="1908177"/>
                  </a:lnTo>
                  <a:lnTo>
                    <a:pt x="3036484" y="1863311"/>
                  </a:lnTo>
                  <a:lnTo>
                    <a:pt x="3045580" y="1817953"/>
                  </a:lnTo>
                  <a:lnTo>
                    <a:pt x="3053335" y="1772125"/>
                  </a:lnTo>
                  <a:lnTo>
                    <a:pt x="3059728" y="1725847"/>
                  </a:lnTo>
                  <a:lnTo>
                    <a:pt x="3064737" y="1679141"/>
                  </a:lnTo>
                  <a:lnTo>
                    <a:pt x="3068341" y="1632028"/>
                  </a:lnTo>
                  <a:lnTo>
                    <a:pt x="3070519" y="1584530"/>
                  </a:lnTo>
                  <a:lnTo>
                    <a:pt x="3071249" y="1536666"/>
                  </a:lnTo>
                  <a:lnTo>
                    <a:pt x="3070519" y="1488803"/>
                  </a:lnTo>
                  <a:lnTo>
                    <a:pt x="3068341" y="1441305"/>
                  </a:lnTo>
                  <a:lnTo>
                    <a:pt x="3064737" y="1394192"/>
                  </a:lnTo>
                  <a:lnTo>
                    <a:pt x="3059728" y="1347486"/>
                  </a:lnTo>
                  <a:lnTo>
                    <a:pt x="3053335" y="1301208"/>
                  </a:lnTo>
                  <a:lnTo>
                    <a:pt x="3045580" y="1255380"/>
                  </a:lnTo>
                  <a:lnTo>
                    <a:pt x="3036484" y="1210022"/>
                  </a:lnTo>
                  <a:lnTo>
                    <a:pt x="3026068" y="1165156"/>
                  </a:lnTo>
                  <a:lnTo>
                    <a:pt x="3014354" y="1120804"/>
                  </a:lnTo>
                  <a:lnTo>
                    <a:pt x="3001362" y="1076986"/>
                  </a:lnTo>
                  <a:lnTo>
                    <a:pt x="2987113" y="1033724"/>
                  </a:lnTo>
                  <a:lnTo>
                    <a:pt x="2971630" y="991039"/>
                  </a:lnTo>
                  <a:lnTo>
                    <a:pt x="2954934" y="948952"/>
                  </a:lnTo>
                  <a:lnTo>
                    <a:pt x="2937044" y="907485"/>
                  </a:lnTo>
                  <a:lnTo>
                    <a:pt x="2917984" y="866658"/>
                  </a:lnTo>
                  <a:lnTo>
                    <a:pt x="2897773" y="826494"/>
                  </a:lnTo>
                  <a:lnTo>
                    <a:pt x="2876434" y="787012"/>
                  </a:lnTo>
                  <a:lnTo>
                    <a:pt x="2853987" y="748235"/>
                  </a:lnTo>
                  <a:lnTo>
                    <a:pt x="2830454" y="710184"/>
                  </a:lnTo>
                  <a:lnTo>
                    <a:pt x="2805856" y="672880"/>
                  </a:lnTo>
                  <a:lnTo>
                    <a:pt x="2780214" y="636344"/>
                  </a:lnTo>
                  <a:lnTo>
                    <a:pt x="2753550" y="600598"/>
                  </a:lnTo>
                  <a:lnTo>
                    <a:pt x="2725884" y="565662"/>
                  </a:lnTo>
                  <a:lnTo>
                    <a:pt x="2697238" y="531559"/>
                  </a:lnTo>
                  <a:lnTo>
                    <a:pt x="2667633" y="498308"/>
                  </a:lnTo>
                  <a:lnTo>
                    <a:pt x="2637091" y="465932"/>
                  </a:lnTo>
                  <a:lnTo>
                    <a:pt x="2605632" y="434452"/>
                  </a:lnTo>
                  <a:lnTo>
                    <a:pt x="2573278" y="403889"/>
                  </a:lnTo>
                  <a:lnTo>
                    <a:pt x="2540051" y="374264"/>
                  </a:lnTo>
                  <a:lnTo>
                    <a:pt x="2505970" y="345599"/>
                  </a:lnTo>
                  <a:lnTo>
                    <a:pt x="2471058" y="317914"/>
                  </a:lnTo>
                  <a:lnTo>
                    <a:pt x="2435336" y="291232"/>
                  </a:lnTo>
                  <a:lnTo>
                    <a:pt x="2398825" y="265573"/>
                  </a:lnTo>
                  <a:lnTo>
                    <a:pt x="2361546" y="240958"/>
                  </a:lnTo>
                  <a:lnTo>
                    <a:pt x="2323521" y="217409"/>
                  </a:lnTo>
                  <a:lnTo>
                    <a:pt x="2284770" y="194947"/>
                  </a:lnTo>
                  <a:lnTo>
                    <a:pt x="2245315" y="173593"/>
                  </a:lnTo>
                  <a:lnTo>
                    <a:pt x="2205178" y="153369"/>
                  </a:lnTo>
                  <a:lnTo>
                    <a:pt x="2164379" y="134296"/>
                  </a:lnTo>
                  <a:lnTo>
                    <a:pt x="2122940" y="116394"/>
                  </a:lnTo>
                  <a:lnTo>
                    <a:pt x="2080881" y="99686"/>
                  </a:lnTo>
                  <a:lnTo>
                    <a:pt x="2038225" y="84192"/>
                  </a:lnTo>
                  <a:lnTo>
                    <a:pt x="1994992" y="69935"/>
                  </a:lnTo>
                  <a:lnTo>
                    <a:pt x="1951204" y="56934"/>
                  </a:lnTo>
                  <a:lnTo>
                    <a:pt x="1906882" y="45211"/>
                  </a:lnTo>
                  <a:lnTo>
                    <a:pt x="1862047" y="34788"/>
                  </a:lnTo>
                  <a:lnTo>
                    <a:pt x="1816720" y="25686"/>
                  </a:lnTo>
                  <a:lnTo>
                    <a:pt x="1770923" y="17926"/>
                  </a:lnTo>
                  <a:lnTo>
                    <a:pt x="1724676" y="11529"/>
                  </a:lnTo>
                  <a:lnTo>
                    <a:pt x="1678002" y="6517"/>
                  </a:lnTo>
                  <a:lnTo>
                    <a:pt x="1630921" y="2910"/>
                  </a:lnTo>
                  <a:lnTo>
                    <a:pt x="1583455" y="731"/>
                  </a:lnTo>
                  <a:lnTo>
                    <a:pt x="1535624" y="0"/>
                  </a:lnTo>
                  <a:close/>
                </a:path>
              </a:pathLst>
            </a:custGeom>
            <a:solidFill>
              <a:srgbClr val="E6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72537" y="3191927"/>
              <a:ext cx="1536065" cy="1536700"/>
            </a:xfrm>
            <a:custGeom>
              <a:avLst/>
              <a:gdLst/>
              <a:ahLst/>
              <a:cxnLst/>
              <a:rect l="l" t="t" r="r" b="b"/>
              <a:pathLst>
                <a:path w="1536064" h="1536700">
                  <a:moveTo>
                    <a:pt x="767811" y="0"/>
                  </a:moveTo>
                  <a:lnTo>
                    <a:pt x="719253" y="1511"/>
                  </a:lnTo>
                  <a:lnTo>
                    <a:pt x="671498" y="5986"/>
                  </a:lnTo>
                  <a:lnTo>
                    <a:pt x="624636" y="13334"/>
                  </a:lnTo>
                  <a:lnTo>
                    <a:pt x="578756" y="23465"/>
                  </a:lnTo>
                  <a:lnTo>
                    <a:pt x="533948" y="36290"/>
                  </a:lnTo>
                  <a:lnTo>
                    <a:pt x="490303" y="51717"/>
                  </a:lnTo>
                  <a:lnTo>
                    <a:pt x="447910" y="69658"/>
                  </a:lnTo>
                  <a:lnTo>
                    <a:pt x="406859" y="90022"/>
                  </a:lnTo>
                  <a:lnTo>
                    <a:pt x="367240" y="112719"/>
                  </a:lnTo>
                  <a:lnTo>
                    <a:pt x="329144" y="137659"/>
                  </a:lnTo>
                  <a:lnTo>
                    <a:pt x="292659" y="164753"/>
                  </a:lnTo>
                  <a:lnTo>
                    <a:pt x="257877" y="193909"/>
                  </a:lnTo>
                  <a:lnTo>
                    <a:pt x="224886" y="225039"/>
                  </a:lnTo>
                  <a:lnTo>
                    <a:pt x="193778" y="258052"/>
                  </a:lnTo>
                  <a:lnTo>
                    <a:pt x="164641" y="292858"/>
                  </a:lnTo>
                  <a:lnTo>
                    <a:pt x="137566" y="329368"/>
                  </a:lnTo>
                  <a:lnTo>
                    <a:pt x="112642" y="367490"/>
                  </a:lnTo>
                  <a:lnTo>
                    <a:pt x="89961" y="407136"/>
                  </a:lnTo>
                  <a:lnTo>
                    <a:pt x="69611" y="448214"/>
                  </a:lnTo>
                  <a:lnTo>
                    <a:pt x="51682" y="490636"/>
                  </a:lnTo>
                  <a:lnTo>
                    <a:pt x="36265" y="534311"/>
                  </a:lnTo>
                  <a:lnTo>
                    <a:pt x="23449" y="579149"/>
                  </a:lnTo>
                  <a:lnTo>
                    <a:pt x="13325" y="625061"/>
                  </a:lnTo>
                  <a:lnTo>
                    <a:pt x="5982" y="671955"/>
                  </a:lnTo>
                  <a:lnTo>
                    <a:pt x="1510" y="719742"/>
                  </a:lnTo>
                  <a:lnTo>
                    <a:pt x="0" y="768333"/>
                  </a:lnTo>
                  <a:lnTo>
                    <a:pt x="1510" y="816924"/>
                  </a:lnTo>
                  <a:lnTo>
                    <a:pt x="5982" y="864711"/>
                  </a:lnTo>
                  <a:lnTo>
                    <a:pt x="13325" y="911605"/>
                  </a:lnTo>
                  <a:lnTo>
                    <a:pt x="23449" y="957517"/>
                  </a:lnTo>
                  <a:lnTo>
                    <a:pt x="36265" y="1002355"/>
                  </a:lnTo>
                  <a:lnTo>
                    <a:pt x="51682" y="1046030"/>
                  </a:lnTo>
                  <a:lnTo>
                    <a:pt x="69611" y="1088452"/>
                  </a:lnTo>
                  <a:lnTo>
                    <a:pt x="89961" y="1129530"/>
                  </a:lnTo>
                  <a:lnTo>
                    <a:pt x="112642" y="1169176"/>
                  </a:lnTo>
                  <a:lnTo>
                    <a:pt x="137566" y="1207298"/>
                  </a:lnTo>
                  <a:lnTo>
                    <a:pt x="164641" y="1243808"/>
                  </a:lnTo>
                  <a:lnTo>
                    <a:pt x="193778" y="1278614"/>
                  </a:lnTo>
                  <a:lnTo>
                    <a:pt x="224886" y="1311627"/>
                  </a:lnTo>
                  <a:lnTo>
                    <a:pt x="257877" y="1342757"/>
                  </a:lnTo>
                  <a:lnTo>
                    <a:pt x="292659" y="1371913"/>
                  </a:lnTo>
                  <a:lnTo>
                    <a:pt x="329144" y="1399007"/>
                  </a:lnTo>
                  <a:lnTo>
                    <a:pt x="367240" y="1423947"/>
                  </a:lnTo>
                  <a:lnTo>
                    <a:pt x="406859" y="1446644"/>
                  </a:lnTo>
                  <a:lnTo>
                    <a:pt x="447910" y="1467008"/>
                  </a:lnTo>
                  <a:lnTo>
                    <a:pt x="490303" y="1484949"/>
                  </a:lnTo>
                  <a:lnTo>
                    <a:pt x="533948" y="1500376"/>
                  </a:lnTo>
                  <a:lnTo>
                    <a:pt x="578756" y="1513201"/>
                  </a:lnTo>
                  <a:lnTo>
                    <a:pt x="624636" y="1523332"/>
                  </a:lnTo>
                  <a:lnTo>
                    <a:pt x="671498" y="1530680"/>
                  </a:lnTo>
                  <a:lnTo>
                    <a:pt x="719253" y="1535155"/>
                  </a:lnTo>
                  <a:lnTo>
                    <a:pt x="767811" y="1536666"/>
                  </a:lnTo>
                  <a:lnTo>
                    <a:pt x="816369" y="1535155"/>
                  </a:lnTo>
                  <a:lnTo>
                    <a:pt x="864124" y="1530680"/>
                  </a:lnTo>
                  <a:lnTo>
                    <a:pt x="910987" y="1523332"/>
                  </a:lnTo>
                  <a:lnTo>
                    <a:pt x="956867" y="1513201"/>
                  </a:lnTo>
                  <a:lnTo>
                    <a:pt x="1001674" y="1500376"/>
                  </a:lnTo>
                  <a:lnTo>
                    <a:pt x="1045320" y="1484949"/>
                  </a:lnTo>
                  <a:lnTo>
                    <a:pt x="1087713" y="1467008"/>
                  </a:lnTo>
                  <a:lnTo>
                    <a:pt x="1128764" y="1446644"/>
                  </a:lnTo>
                  <a:lnTo>
                    <a:pt x="1168383" y="1423947"/>
                  </a:lnTo>
                  <a:lnTo>
                    <a:pt x="1206479" y="1399007"/>
                  </a:lnTo>
                  <a:lnTo>
                    <a:pt x="1242964" y="1371913"/>
                  </a:lnTo>
                  <a:lnTo>
                    <a:pt x="1277746" y="1342757"/>
                  </a:lnTo>
                  <a:lnTo>
                    <a:pt x="1310737" y="1311627"/>
                  </a:lnTo>
                  <a:lnTo>
                    <a:pt x="1341846" y="1278614"/>
                  </a:lnTo>
                  <a:lnTo>
                    <a:pt x="1370982" y="1243808"/>
                  </a:lnTo>
                  <a:lnTo>
                    <a:pt x="1398057" y="1207298"/>
                  </a:lnTo>
                  <a:lnTo>
                    <a:pt x="1422981" y="1169176"/>
                  </a:lnTo>
                  <a:lnTo>
                    <a:pt x="1445663" y="1129530"/>
                  </a:lnTo>
                  <a:lnTo>
                    <a:pt x="1466013" y="1088452"/>
                  </a:lnTo>
                  <a:lnTo>
                    <a:pt x="1483941" y="1046030"/>
                  </a:lnTo>
                  <a:lnTo>
                    <a:pt x="1499358" y="1002355"/>
                  </a:lnTo>
                  <a:lnTo>
                    <a:pt x="1512174" y="957517"/>
                  </a:lnTo>
                  <a:lnTo>
                    <a:pt x="1522298" y="911605"/>
                  </a:lnTo>
                  <a:lnTo>
                    <a:pt x="1529641" y="864711"/>
                  </a:lnTo>
                  <a:lnTo>
                    <a:pt x="1534113" y="816924"/>
                  </a:lnTo>
                  <a:lnTo>
                    <a:pt x="1535624" y="768333"/>
                  </a:lnTo>
                  <a:lnTo>
                    <a:pt x="1534113" y="719742"/>
                  </a:lnTo>
                  <a:lnTo>
                    <a:pt x="1529641" y="671955"/>
                  </a:lnTo>
                  <a:lnTo>
                    <a:pt x="1522298" y="625061"/>
                  </a:lnTo>
                  <a:lnTo>
                    <a:pt x="1512174" y="579149"/>
                  </a:lnTo>
                  <a:lnTo>
                    <a:pt x="1499358" y="534311"/>
                  </a:lnTo>
                  <a:lnTo>
                    <a:pt x="1483941" y="490636"/>
                  </a:lnTo>
                  <a:lnTo>
                    <a:pt x="1466013" y="448214"/>
                  </a:lnTo>
                  <a:lnTo>
                    <a:pt x="1445663" y="407136"/>
                  </a:lnTo>
                  <a:lnTo>
                    <a:pt x="1422981" y="367490"/>
                  </a:lnTo>
                  <a:lnTo>
                    <a:pt x="1398057" y="329368"/>
                  </a:lnTo>
                  <a:lnTo>
                    <a:pt x="1370982" y="292858"/>
                  </a:lnTo>
                  <a:lnTo>
                    <a:pt x="1341846" y="258052"/>
                  </a:lnTo>
                  <a:lnTo>
                    <a:pt x="1310737" y="225039"/>
                  </a:lnTo>
                  <a:lnTo>
                    <a:pt x="1277746" y="193909"/>
                  </a:lnTo>
                  <a:lnTo>
                    <a:pt x="1242964" y="164753"/>
                  </a:lnTo>
                  <a:lnTo>
                    <a:pt x="1206479" y="137659"/>
                  </a:lnTo>
                  <a:lnTo>
                    <a:pt x="1168383" y="112719"/>
                  </a:lnTo>
                  <a:lnTo>
                    <a:pt x="1128764" y="90022"/>
                  </a:lnTo>
                  <a:lnTo>
                    <a:pt x="1087713" y="69658"/>
                  </a:lnTo>
                  <a:lnTo>
                    <a:pt x="1045320" y="51717"/>
                  </a:lnTo>
                  <a:lnTo>
                    <a:pt x="1001674" y="36290"/>
                  </a:lnTo>
                  <a:lnTo>
                    <a:pt x="956867" y="23465"/>
                  </a:lnTo>
                  <a:lnTo>
                    <a:pt x="910987" y="13334"/>
                  </a:lnTo>
                  <a:lnTo>
                    <a:pt x="864124" y="5986"/>
                  </a:lnTo>
                  <a:lnTo>
                    <a:pt x="816369" y="1511"/>
                  </a:lnTo>
                  <a:lnTo>
                    <a:pt x="767811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/>
          <p:nvPr/>
        </p:nvSpPr>
        <p:spPr>
          <a:xfrm>
            <a:off x="139700" y="6642282"/>
            <a:ext cx="10401300" cy="63500"/>
          </a:xfrm>
          <a:custGeom>
            <a:avLst/>
            <a:gdLst/>
            <a:ahLst/>
            <a:cxnLst/>
            <a:rect l="l" t="t" r="r" b="b"/>
            <a:pathLst>
              <a:path w="10401300" h="63500">
                <a:moveTo>
                  <a:pt x="0" y="63317"/>
                </a:moveTo>
                <a:lnTo>
                  <a:pt x="0" y="0"/>
                </a:lnTo>
                <a:lnTo>
                  <a:pt x="10401300" y="0"/>
                </a:lnTo>
                <a:lnTo>
                  <a:pt x="10401300" y="63317"/>
                </a:lnTo>
                <a:lnTo>
                  <a:pt x="0" y="63317"/>
                </a:lnTo>
                <a:close/>
              </a:path>
            </a:pathLst>
          </a:custGeom>
          <a:solidFill>
            <a:srgbClr val="33CCC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9700" y="1667717"/>
            <a:ext cx="9385547" cy="3903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981679" y="985611"/>
            <a:ext cx="1427213" cy="534864"/>
          </a:xfrm>
          <a:prstGeom prst="rect">
            <a:avLst/>
          </a:prstGeom>
        </p:spPr>
      </p:pic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Posibles</a:t>
            </a:r>
            <a:r>
              <a:rPr spc="-130" dirty="0"/>
              <a:t> </a:t>
            </a:r>
            <a:r>
              <a:rPr dirty="0"/>
              <a:t>mecanismos</a:t>
            </a:r>
            <a:r>
              <a:rPr spc="-135" dirty="0"/>
              <a:t> </a:t>
            </a:r>
            <a:r>
              <a:rPr dirty="0"/>
              <a:t>a</a:t>
            </a:r>
            <a:r>
              <a:rPr spc="-130" dirty="0"/>
              <a:t> </a:t>
            </a:r>
            <a:r>
              <a:rPr spc="-70" dirty="0"/>
              <a:t>futuro</a:t>
            </a:r>
            <a:r>
              <a:rPr spc="-135" dirty="0"/>
              <a:t> </a:t>
            </a:r>
            <a:r>
              <a:rPr spc="-50" dirty="0"/>
              <a:t>para</a:t>
            </a:r>
            <a:r>
              <a:rPr spc="-135" dirty="0"/>
              <a:t> </a:t>
            </a:r>
            <a:r>
              <a:rPr dirty="0"/>
              <a:t>la</a:t>
            </a:r>
            <a:r>
              <a:rPr spc="-130" dirty="0"/>
              <a:t> </a:t>
            </a:r>
            <a:r>
              <a:rPr spc="-30" dirty="0"/>
              <a:t>creación</a:t>
            </a:r>
            <a:r>
              <a:rPr spc="-135" dirty="0"/>
              <a:t> </a:t>
            </a:r>
            <a:r>
              <a:rPr spc="-30" dirty="0"/>
              <a:t>de</a:t>
            </a:r>
            <a:r>
              <a:rPr spc="-125" dirty="0"/>
              <a:t> </a:t>
            </a:r>
            <a:r>
              <a:rPr spc="-10" dirty="0"/>
              <a:t>valor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1151943" y="2573897"/>
            <a:ext cx="3420745" cy="1090930"/>
          </a:xfrm>
          <a:prstGeom prst="rect">
            <a:avLst/>
          </a:prstGeom>
          <a:solidFill>
            <a:srgbClr val="F9F9F9"/>
          </a:solidFill>
        </p:spPr>
        <p:txBody>
          <a:bodyPr vert="horz" wrap="square" lIns="0" tIns="36830" rIns="0" bIns="0" rtlCol="0">
            <a:spAutoFit/>
          </a:bodyPr>
          <a:lstStyle/>
          <a:p>
            <a:pPr marL="222885" marR="71755" indent="-145415">
              <a:lnSpc>
                <a:spcPct val="102200"/>
              </a:lnSpc>
              <a:spcBef>
                <a:spcPts val="290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224154" algn="l"/>
              </a:tabLst>
            </a:pPr>
            <a:r>
              <a:rPr sz="900" dirty="0">
                <a:latin typeface="Trebuchet MS"/>
                <a:cs typeface="Trebuchet MS"/>
              </a:rPr>
              <a:t>Asegura</a:t>
            </a:r>
            <a:r>
              <a:rPr sz="900" spc="409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el</a:t>
            </a:r>
            <a:r>
              <a:rPr sz="900" spc="40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cumplimiento</a:t>
            </a:r>
            <a:r>
              <a:rPr sz="900" spc="409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409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contratos</a:t>
            </a:r>
            <a:r>
              <a:rPr sz="900" spc="409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PPA</a:t>
            </a:r>
            <a:r>
              <a:rPr sz="900" spc="409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incluso</a:t>
            </a:r>
            <a:r>
              <a:rPr sz="900" spc="41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en 	</a:t>
            </a:r>
            <a:r>
              <a:rPr sz="900" dirty="0">
                <a:latin typeface="Trebuchet MS"/>
                <a:cs typeface="Trebuchet MS"/>
              </a:rPr>
              <a:t>periodos</a:t>
            </a:r>
            <a:r>
              <a:rPr sz="900" spc="1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secos.</a:t>
            </a:r>
            <a:endParaRPr sz="900">
              <a:latin typeface="Trebuchet MS"/>
              <a:cs typeface="Trebuchet MS"/>
            </a:endParaRPr>
          </a:p>
          <a:p>
            <a:pPr marL="222885" indent="-145415">
              <a:lnSpc>
                <a:spcPct val="100000"/>
              </a:lnSpc>
              <a:spcBef>
                <a:spcPts val="25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222885" algn="l"/>
              </a:tabLst>
            </a:pPr>
            <a:r>
              <a:rPr sz="900" spc="-20" dirty="0">
                <a:latin typeface="Trebuchet MS"/>
                <a:cs typeface="Trebuchet MS"/>
              </a:rPr>
              <a:t>Permite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contratar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mayor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energía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sin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nuevas </a:t>
            </a:r>
            <a:r>
              <a:rPr sz="900" spc="-10" dirty="0">
                <a:latin typeface="Trebuchet MS"/>
                <a:cs typeface="Trebuchet MS"/>
              </a:rPr>
              <a:t>inversiones.</a:t>
            </a:r>
            <a:endParaRPr sz="900">
              <a:latin typeface="Trebuchet MS"/>
              <a:cs typeface="Trebuchet MS"/>
            </a:endParaRPr>
          </a:p>
          <a:p>
            <a:pPr marL="222885" indent="-145415">
              <a:lnSpc>
                <a:spcPct val="100000"/>
              </a:lnSpc>
              <a:spcBef>
                <a:spcPts val="25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222885" algn="l"/>
              </a:tabLst>
            </a:pPr>
            <a:r>
              <a:rPr sz="900" dirty="0">
                <a:latin typeface="Trebuchet MS"/>
                <a:cs typeface="Trebuchet MS"/>
              </a:rPr>
              <a:t>Reduce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la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exposición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al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mercado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spot</a:t>
            </a:r>
            <a:r>
              <a:rPr sz="900" spc="-45" dirty="0">
                <a:latin typeface="Trebuchet MS"/>
                <a:cs typeface="Trebuchet MS"/>
              </a:rPr>
              <a:t> y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15" dirty="0">
                <a:latin typeface="Trebuchet MS"/>
                <a:cs typeface="Trebuchet MS"/>
              </a:rPr>
              <a:t>el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riesgo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operativo.</a:t>
            </a:r>
            <a:endParaRPr sz="900">
              <a:latin typeface="Trebuchet MS"/>
              <a:cs typeface="Trebuchet MS"/>
            </a:endParaRPr>
          </a:p>
          <a:p>
            <a:pPr marL="222885" indent="-145415">
              <a:lnSpc>
                <a:spcPct val="100000"/>
              </a:lnSpc>
              <a:spcBef>
                <a:spcPts val="25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222885" algn="l"/>
              </a:tabLst>
            </a:pPr>
            <a:r>
              <a:rPr sz="900" dirty="0">
                <a:latin typeface="Trebuchet MS"/>
                <a:cs typeface="Trebuchet MS"/>
              </a:rPr>
              <a:t>Fortalece</a:t>
            </a:r>
            <a:r>
              <a:rPr sz="900" spc="204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el</a:t>
            </a:r>
            <a:r>
              <a:rPr sz="900" spc="204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portafolio</a:t>
            </a:r>
            <a:r>
              <a:rPr sz="900" spc="21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comercial</a:t>
            </a:r>
            <a:r>
              <a:rPr sz="900" spc="204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con</a:t>
            </a:r>
            <a:r>
              <a:rPr sz="900" spc="22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ingresos</a:t>
            </a:r>
            <a:r>
              <a:rPr sz="900" spc="2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estables</a:t>
            </a:r>
            <a:r>
              <a:rPr sz="900" spc="21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y</a:t>
            </a:r>
            <a:endParaRPr sz="900">
              <a:latin typeface="Trebuchet MS"/>
              <a:cs typeface="Trebuchet MS"/>
            </a:endParaRPr>
          </a:p>
          <a:p>
            <a:pPr marL="224154">
              <a:lnSpc>
                <a:spcPct val="100000"/>
              </a:lnSpc>
              <a:spcBef>
                <a:spcPts val="120"/>
              </a:spcBef>
            </a:pPr>
            <a:r>
              <a:rPr sz="900" spc="-10" dirty="0">
                <a:latin typeface="Trebuchet MS"/>
                <a:cs typeface="Trebuchet MS"/>
              </a:rPr>
              <a:t>predecibles.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282833" y="2185255"/>
            <a:ext cx="3420745" cy="381000"/>
          </a:xfrm>
          <a:custGeom>
            <a:avLst/>
            <a:gdLst/>
            <a:ahLst/>
            <a:cxnLst/>
            <a:rect l="l" t="t" r="r" b="b"/>
            <a:pathLst>
              <a:path w="3420745" h="381000">
                <a:moveTo>
                  <a:pt x="3420592" y="0"/>
                </a:moveTo>
                <a:lnTo>
                  <a:pt x="0" y="0"/>
                </a:lnTo>
                <a:lnTo>
                  <a:pt x="0" y="380992"/>
                </a:lnTo>
                <a:lnTo>
                  <a:pt x="3420592" y="380992"/>
                </a:lnTo>
                <a:lnTo>
                  <a:pt x="3420592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282833" y="2573897"/>
            <a:ext cx="3420745" cy="946150"/>
          </a:xfrm>
          <a:prstGeom prst="rect">
            <a:avLst/>
          </a:prstGeom>
          <a:solidFill>
            <a:srgbClr val="F9F9F9"/>
          </a:solidFill>
        </p:spPr>
        <p:txBody>
          <a:bodyPr vert="horz" wrap="square" lIns="0" tIns="36830" rIns="0" bIns="0" rtlCol="0">
            <a:spAutoFit/>
          </a:bodyPr>
          <a:lstStyle/>
          <a:p>
            <a:pPr marL="222885" marR="74295" indent="-145415">
              <a:lnSpc>
                <a:spcPct val="102200"/>
              </a:lnSpc>
              <a:spcBef>
                <a:spcPts val="290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224154" algn="l"/>
              </a:tabLst>
            </a:pPr>
            <a:r>
              <a:rPr sz="900" dirty="0">
                <a:latin typeface="Trebuchet MS"/>
                <a:cs typeface="Trebuchet MS"/>
              </a:rPr>
              <a:t>Asegura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ingresos</a:t>
            </a:r>
            <a:r>
              <a:rPr sz="900" spc="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estables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spc="-30" dirty="0">
                <a:latin typeface="Trebuchet MS"/>
                <a:cs typeface="Trebuchet MS"/>
              </a:rPr>
              <a:t>frente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a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la</a:t>
            </a:r>
            <a:r>
              <a:rPr sz="900" spc="10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volatilidad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del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mercado 	spot.</a:t>
            </a:r>
            <a:endParaRPr sz="900">
              <a:latin typeface="Trebuchet MS"/>
              <a:cs typeface="Trebuchet MS"/>
            </a:endParaRPr>
          </a:p>
          <a:p>
            <a:pPr marL="222885" indent="-145415">
              <a:lnSpc>
                <a:spcPct val="100000"/>
              </a:lnSpc>
              <a:spcBef>
                <a:spcPts val="25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222885" algn="l"/>
              </a:tabLst>
            </a:pPr>
            <a:r>
              <a:rPr sz="900" dirty="0">
                <a:latin typeface="Trebuchet MS"/>
                <a:cs typeface="Trebuchet MS"/>
              </a:rPr>
              <a:t>Cubre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riesgos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precio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mediante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contratos</a:t>
            </a:r>
            <a:r>
              <a:rPr sz="900" spc="-10" dirty="0">
                <a:latin typeface="Trebuchet MS"/>
                <a:cs typeface="Trebuchet MS"/>
              </a:rPr>
              <a:t> por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diferencias.</a:t>
            </a:r>
            <a:endParaRPr sz="900">
              <a:latin typeface="Trebuchet MS"/>
              <a:cs typeface="Trebuchet MS"/>
            </a:endParaRPr>
          </a:p>
          <a:p>
            <a:pPr marL="222885" marR="73660" indent="-145415">
              <a:lnSpc>
                <a:spcPct val="102200"/>
              </a:lnSpc>
              <a:buClr>
                <a:srgbClr val="00D0CB"/>
              </a:buClr>
              <a:buSzPct val="144444"/>
              <a:buFont typeface="Wingdings"/>
              <a:buChar char=""/>
              <a:tabLst>
                <a:tab pos="224154" algn="l"/>
              </a:tabLst>
            </a:pPr>
            <a:r>
              <a:rPr sz="900" dirty="0">
                <a:latin typeface="Trebuchet MS"/>
                <a:cs typeface="Trebuchet MS"/>
              </a:rPr>
              <a:t>Aumenta</a:t>
            </a:r>
            <a:r>
              <a:rPr sz="900" spc="26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la</a:t>
            </a:r>
            <a:r>
              <a:rPr sz="900" spc="26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flexibilidad</a:t>
            </a:r>
            <a:r>
              <a:rPr sz="900" spc="26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comercial</a:t>
            </a:r>
            <a:r>
              <a:rPr sz="900" spc="25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al</a:t>
            </a:r>
            <a:r>
              <a:rPr sz="900" spc="254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combinar</a:t>
            </a:r>
            <a:r>
              <a:rPr sz="900" spc="25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cobertura 	financiera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y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venta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física.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1151943" y="4261723"/>
            <a:ext cx="3420745" cy="1623695"/>
            <a:chOff x="1151943" y="4261723"/>
            <a:chExt cx="3420745" cy="1623695"/>
          </a:xfrm>
        </p:grpSpPr>
        <p:sp>
          <p:nvSpPr>
            <p:cNvPr id="18" name="object 18"/>
            <p:cNvSpPr/>
            <p:nvPr/>
          </p:nvSpPr>
          <p:spPr>
            <a:xfrm>
              <a:off x="1151943" y="4261723"/>
              <a:ext cx="3420745" cy="381000"/>
            </a:xfrm>
            <a:custGeom>
              <a:avLst/>
              <a:gdLst/>
              <a:ahLst/>
              <a:cxnLst/>
              <a:rect l="l" t="t" r="r" b="b"/>
              <a:pathLst>
                <a:path w="3420745" h="381000">
                  <a:moveTo>
                    <a:pt x="3420594" y="0"/>
                  </a:moveTo>
                  <a:lnTo>
                    <a:pt x="0" y="0"/>
                  </a:lnTo>
                  <a:lnTo>
                    <a:pt x="0" y="380992"/>
                  </a:lnTo>
                  <a:lnTo>
                    <a:pt x="3420594" y="380992"/>
                  </a:lnTo>
                  <a:lnTo>
                    <a:pt x="3420594" y="0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151943" y="4650366"/>
              <a:ext cx="3420745" cy="1235075"/>
            </a:xfrm>
            <a:custGeom>
              <a:avLst/>
              <a:gdLst/>
              <a:ahLst/>
              <a:cxnLst/>
              <a:rect l="l" t="t" r="r" b="b"/>
              <a:pathLst>
                <a:path w="3420745" h="1235075">
                  <a:moveTo>
                    <a:pt x="3420594" y="0"/>
                  </a:moveTo>
                  <a:lnTo>
                    <a:pt x="0" y="0"/>
                  </a:lnTo>
                  <a:lnTo>
                    <a:pt x="0" y="1234925"/>
                  </a:lnTo>
                  <a:lnTo>
                    <a:pt x="3420594" y="1234925"/>
                  </a:lnTo>
                  <a:lnTo>
                    <a:pt x="3420594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229952" y="4680125"/>
            <a:ext cx="3277235" cy="87312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44780" marR="7620" indent="-145415">
              <a:lnSpc>
                <a:spcPct val="102200"/>
              </a:lnSpc>
              <a:spcBef>
                <a:spcPts val="75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146050" algn="l"/>
              </a:tabLst>
            </a:pPr>
            <a:r>
              <a:rPr sz="900" dirty="0">
                <a:latin typeface="Trebuchet MS"/>
                <a:cs typeface="Trebuchet MS"/>
              </a:rPr>
              <a:t>Optimiza</a:t>
            </a:r>
            <a:r>
              <a:rPr sz="900" spc="30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el</a:t>
            </a:r>
            <a:r>
              <a:rPr sz="900" spc="29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portafolio</a:t>
            </a:r>
            <a:r>
              <a:rPr sz="900" spc="3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al</a:t>
            </a:r>
            <a:r>
              <a:rPr sz="900" spc="29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combinar</a:t>
            </a:r>
            <a:r>
              <a:rPr sz="900" spc="29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generación</a:t>
            </a:r>
            <a:r>
              <a:rPr sz="900" spc="30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propia</a:t>
            </a:r>
            <a:r>
              <a:rPr sz="900" spc="30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y 	</a:t>
            </a:r>
            <a:r>
              <a:rPr sz="900" spc="-10" dirty="0">
                <a:latin typeface="Trebuchet MS"/>
                <a:cs typeface="Trebuchet MS"/>
              </a:rPr>
              <a:t>energía</a:t>
            </a:r>
            <a:r>
              <a:rPr sz="900" spc="-5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comprada.</a:t>
            </a:r>
            <a:endParaRPr sz="900">
              <a:latin typeface="Trebuchet MS"/>
              <a:cs typeface="Trebuchet MS"/>
            </a:endParaRPr>
          </a:p>
          <a:p>
            <a:pPr marL="144780" marR="5080" indent="-145415">
              <a:lnSpc>
                <a:spcPct val="102200"/>
              </a:lnSpc>
              <a:buClr>
                <a:srgbClr val="00D0CB"/>
              </a:buClr>
              <a:buSzPct val="144444"/>
              <a:buFont typeface="Wingdings"/>
              <a:buChar char=""/>
              <a:tabLst>
                <a:tab pos="146050" algn="l"/>
              </a:tabLst>
            </a:pPr>
            <a:r>
              <a:rPr sz="900" dirty="0">
                <a:latin typeface="Trebuchet MS"/>
                <a:cs typeface="Trebuchet MS"/>
              </a:rPr>
              <a:t>Mejora</a:t>
            </a:r>
            <a:r>
              <a:rPr sz="900" spc="44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el</a:t>
            </a:r>
            <a:r>
              <a:rPr sz="900" spc="4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margen</a:t>
            </a:r>
            <a:r>
              <a:rPr sz="900" spc="44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comercial</a:t>
            </a:r>
            <a:r>
              <a:rPr sz="900" spc="4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al</a:t>
            </a:r>
            <a:r>
              <a:rPr sz="900" spc="4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incorporar</a:t>
            </a:r>
            <a:r>
              <a:rPr sz="900" spc="4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energía</a:t>
            </a:r>
            <a:r>
              <a:rPr sz="900" spc="44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de 	</a:t>
            </a:r>
            <a:r>
              <a:rPr sz="900" dirty="0">
                <a:latin typeface="Trebuchet MS"/>
                <a:cs typeface="Trebuchet MS"/>
              </a:rPr>
              <a:t>proyectos renovables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con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precios</a:t>
            </a:r>
            <a:r>
              <a:rPr sz="900" spc="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competitivos.</a:t>
            </a:r>
            <a:endParaRPr sz="900">
              <a:latin typeface="Trebuchet MS"/>
              <a:cs typeface="Trebuchet MS"/>
            </a:endParaRPr>
          </a:p>
          <a:p>
            <a:pPr marL="145415" indent="-145415">
              <a:lnSpc>
                <a:spcPct val="100000"/>
              </a:lnSpc>
              <a:buClr>
                <a:srgbClr val="00D0CB"/>
              </a:buClr>
              <a:buSzPct val="144444"/>
              <a:buFont typeface="Wingdings"/>
              <a:buChar char=""/>
              <a:tabLst>
                <a:tab pos="145415" algn="l"/>
              </a:tabLst>
            </a:pPr>
            <a:r>
              <a:rPr sz="900" dirty="0">
                <a:latin typeface="Trebuchet MS"/>
                <a:cs typeface="Trebuchet MS"/>
              </a:rPr>
              <a:t>Impulsa</a:t>
            </a:r>
            <a:r>
              <a:rPr sz="900" spc="4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la</a:t>
            </a:r>
            <a:r>
              <a:rPr sz="900" spc="4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transición</a:t>
            </a:r>
            <a:r>
              <a:rPr sz="900" spc="4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energética</a:t>
            </a:r>
            <a:r>
              <a:rPr sz="900" spc="4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estatal</a:t>
            </a:r>
            <a:r>
              <a:rPr sz="900" spc="3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sin</a:t>
            </a:r>
            <a:r>
              <a:rPr sz="900" spc="4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requerir</a:t>
            </a:r>
            <a:r>
              <a:rPr sz="900" spc="3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nuevas</a:t>
            </a:r>
            <a:endParaRPr sz="900">
              <a:latin typeface="Trebuchet MS"/>
              <a:cs typeface="Trebuchet MS"/>
            </a:endParaRPr>
          </a:p>
          <a:p>
            <a:pPr marL="146050">
              <a:lnSpc>
                <a:spcPct val="100000"/>
              </a:lnSpc>
              <a:spcBef>
                <a:spcPts val="120"/>
              </a:spcBef>
            </a:pPr>
            <a:r>
              <a:rPr sz="900" dirty="0">
                <a:latin typeface="Trebuchet MS"/>
                <a:cs typeface="Trebuchet MS"/>
              </a:rPr>
              <a:t>inversiones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en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infraestructura.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282833" y="4261723"/>
            <a:ext cx="3420745" cy="381000"/>
          </a:xfrm>
          <a:custGeom>
            <a:avLst/>
            <a:gdLst/>
            <a:ahLst/>
            <a:cxnLst/>
            <a:rect l="l" t="t" r="r" b="b"/>
            <a:pathLst>
              <a:path w="3420745" h="381000">
                <a:moveTo>
                  <a:pt x="3420592" y="0"/>
                </a:moveTo>
                <a:lnTo>
                  <a:pt x="0" y="0"/>
                </a:lnTo>
                <a:lnTo>
                  <a:pt x="0" y="380992"/>
                </a:lnTo>
                <a:lnTo>
                  <a:pt x="3420592" y="380992"/>
                </a:lnTo>
                <a:lnTo>
                  <a:pt x="3420592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348141" y="4353473"/>
            <a:ext cx="1894205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FFFFFF"/>
                </a:solidFill>
                <a:latin typeface="Trebuchet MS"/>
                <a:cs typeface="Trebuchet MS"/>
              </a:rPr>
              <a:t>Compra</a:t>
            </a:r>
            <a:r>
              <a:rPr sz="1000" b="1" spc="-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000" b="1" spc="-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dirty="0">
                <a:solidFill>
                  <a:srgbClr val="FFFFFF"/>
                </a:solidFill>
                <a:latin typeface="Trebuchet MS"/>
                <a:cs typeface="Trebuchet MS"/>
              </a:rPr>
              <a:t>seguro</a:t>
            </a:r>
            <a:r>
              <a:rPr sz="1000" b="1" spc="-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000" b="1" spc="-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Trebuchet MS"/>
                <a:cs typeface="Trebuchet MS"/>
              </a:rPr>
              <a:t>hidrología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6282833" y="4650366"/>
            <a:ext cx="3420745" cy="1090930"/>
          </a:xfrm>
          <a:custGeom>
            <a:avLst/>
            <a:gdLst/>
            <a:ahLst/>
            <a:cxnLst/>
            <a:rect l="l" t="t" r="r" b="b"/>
            <a:pathLst>
              <a:path w="3420745" h="1090929">
                <a:moveTo>
                  <a:pt x="3420592" y="0"/>
                </a:moveTo>
                <a:lnTo>
                  <a:pt x="0" y="0"/>
                </a:lnTo>
                <a:lnTo>
                  <a:pt x="0" y="1090413"/>
                </a:lnTo>
                <a:lnTo>
                  <a:pt x="3420592" y="1090413"/>
                </a:lnTo>
                <a:lnTo>
                  <a:pt x="3420592" y="0"/>
                </a:lnTo>
                <a:close/>
              </a:path>
            </a:pathLst>
          </a:custGeom>
          <a:solidFill>
            <a:srgbClr val="F9F9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6507110" y="5100749"/>
            <a:ext cx="631825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latin typeface="Trebuchet MS"/>
                <a:cs typeface="Trebuchet MS"/>
              </a:rPr>
              <a:t>años</a:t>
            </a:r>
            <a:r>
              <a:rPr sz="900" spc="9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secos.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360841" y="4680125"/>
            <a:ext cx="3275329" cy="87312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44780" marR="5080" indent="-145415">
              <a:lnSpc>
                <a:spcPct val="102200"/>
              </a:lnSpc>
              <a:spcBef>
                <a:spcPts val="75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146050" algn="l"/>
              </a:tabLst>
            </a:pPr>
            <a:r>
              <a:rPr sz="900" spc="10" dirty="0">
                <a:latin typeface="Trebuchet MS"/>
                <a:cs typeface="Trebuchet MS"/>
              </a:rPr>
              <a:t>Reduce</a:t>
            </a:r>
            <a:r>
              <a:rPr sz="900" spc="50" dirty="0">
                <a:latin typeface="Trebuchet MS"/>
                <a:cs typeface="Trebuchet MS"/>
              </a:rPr>
              <a:t> </a:t>
            </a:r>
            <a:r>
              <a:rPr sz="900" spc="10" dirty="0">
                <a:latin typeface="Trebuchet MS"/>
                <a:cs typeface="Trebuchet MS"/>
              </a:rPr>
              <a:t>el</a:t>
            </a:r>
            <a:r>
              <a:rPr sz="900" spc="45" dirty="0">
                <a:latin typeface="Trebuchet MS"/>
                <a:cs typeface="Trebuchet MS"/>
              </a:rPr>
              <a:t> </a:t>
            </a:r>
            <a:r>
              <a:rPr sz="900" spc="10" dirty="0">
                <a:latin typeface="Trebuchet MS"/>
                <a:cs typeface="Trebuchet MS"/>
              </a:rPr>
              <a:t>riesgo</a:t>
            </a:r>
            <a:r>
              <a:rPr sz="900" spc="6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hidrológico</a:t>
            </a:r>
            <a:r>
              <a:rPr sz="900" spc="60" dirty="0">
                <a:latin typeface="Trebuchet MS"/>
                <a:cs typeface="Trebuchet MS"/>
              </a:rPr>
              <a:t> </a:t>
            </a:r>
            <a:r>
              <a:rPr sz="900" spc="10" dirty="0">
                <a:latin typeface="Trebuchet MS"/>
                <a:cs typeface="Trebuchet MS"/>
              </a:rPr>
              <a:t>y</a:t>
            </a:r>
            <a:r>
              <a:rPr sz="900" spc="60" dirty="0">
                <a:latin typeface="Trebuchet MS"/>
                <a:cs typeface="Trebuchet MS"/>
              </a:rPr>
              <a:t> </a:t>
            </a:r>
            <a:r>
              <a:rPr sz="900" spc="10" dirty="0">
                <a:latin typeface="Trebuchet MS"/>
                <a:cs typeface="Trebuchet MS"/>
              </a:rPr>
              <a:t>asegura</a:t>
            </a:r>
            <a:r>
              <a:rPr sz="900" spc="55" dirty="0">
                <a:latin typeface="Trebuchet MS"/>
                <a:cs typeface="Trebuchet MS"/>
              </a:rPr>
              <a:t> </a:t>
            </a:r>
            <a:r>
              <a:rPr sz="900" spc="10" dirty="0">
                <a:latin typeface="Trebuchet MS"/>
                <a:cs typeface="Trebuchet MS"/>
              </a:rPr>
              <a:t>compensaciones</a:t>
            </a:r>
            <a:r>
              <a:rPr sz="900" spc="5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en 	</a:t>
            </a:r>
            <a:r>
              <a:rPr sz="900" dirty="0">
                <a:latin typeface="Trebuchet MS"/>
                <a:cs typeface="Trebuchet MS"/>
              </a:rPr>
              <a:t>periodos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-25" dirty="0">
                <a:latin typeface="Trebuchet MS"/>
                <a:cs typeface="Trebuchet MS"/>
              </a:rPr>
              <a:t> baja </a:t>
            </a:r>
            <a:r>
              <a:rPr sz="900" spc="-10" dirty="0">
                <a:latin typeface="Trebuchet MS"/>
                <a:cs typeface="Trebuchet MS"/>
              </a:rPr>
              <a:t>generación.</a:t>
            </a:r>
            <a:endParaRPr sz="900">
              <a:latin typeface="Trebuchet MS"/>
              <a:cs typeface="Trebuchet MS"/>
            </a:endParaRPr>
          </a:p>
          <a:p>
            <a:pPr marL="145415" indent="-145415">
              <a:lnSpc>
                <a:spcPct val="100000"/>
              </a:lnSpc>
              <a:spcBef>
                <a:spcPts val="25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145415" algn="l"/>
              </a:tabLst>
            </a:pPr>
            <a:r>
              <a:rPr sz="900" dirty="0">
                <a:latin typeface="Trebuchet MS"/>
                <a:cs typeface="Trebuchet MS"/>
              </a:rPr>
              <a:t>Estabiliza</a:t>
            </a:r>
            <a:r>
              <a:rPr sz="900" spc="3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los</a:t>
            </a:r>
            <a:r>
              <a:rPr sz="900" spc="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ingresos</a:t>
            </a:r>
            <a:r>
              <a:rPr sz="900" spc="3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al</a:t>
            </a:r>
            <a:r>
              <a:rPr sz="900" spc="2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brindar</a:t>
            </a:r>
            <a:r>
              <a:rPr sz="900" spc="1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previsibilidad</a:t>
            </a:r>
            <a:r>
              <a:rPr sz="900" spc="3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financiera</a:t>
            </a:r>
            <a:r>
              <a:rPr sz="900" spc="3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en</a:t>
            </a:r>
            <a:endParaRPr sz="900">
              <a:latin typeface="Trebuchet MS"/>
              <a:cs typeface="Trebuchet MS"/>
            </a:endParaRPr>
          </a:p>
          <a:p>
            <a:pPr marL="144780" marR="6350" indent="-145415">
              <a:lnSpc>
                <a:spcPct val="111100"/>
              </a:lnSpc>
              <a:spcBef>
                <a:spcPts val="985"/>
              </a:spcBef>
              <a:buClr>
                <a:srgbClr val="00D0CB"/>
              </a:buClr>
              <a:buSzPct val="144444"/>
              <a:buFont typeface="Wingdings"/>
              <a:buChar char=""/>
              <a:tabLst>
                <a:tab pos="146050" algn="l"/>
              </a:tabLst>
            </a:pPr>
            <a:r>
              <a:rPr sz="900" dirty="0">
                <a:latin typeface="Trebuchet MS"/>
                <a:cs typeface="Trebuchet MS"/>
              </a:rPr>
              <a:t>Convierte</a:t>
            </a:r>
            <a:r>
              <a:rPr sz="900" spc="180" dirty="0">
                <a:latin typeface="Trebuchet MS"/>
                <a:cs typeface="Trebuchet MS"/>
              </a:rPr>
              <a:t>  </a:t>
            </a:r>
            <a:r>
              <a:rPr sz="900" dirty="0">
                <a:latin typeface="Trebuchet MS"/>
                <a:cs typeface="Trebuchet MS"/>
              </a:rPr>
              <a:t>el</a:t>
            </a:r>
            <a:r>
              <a:rPr sz="900" spc="175" dirty="0">
                <a:latin typeface="Trebuchet MS"/>
                <a:cs typeface="Trebuchet MS"/>
              </a:rPr>
              <a:t>  </a:t>
            </a:r>
            <a:r>
              <a:rPr sz="900" dirty="0">
                <a:latin typeface="Trebuchet MS"/>
                <a:cs typeface="Trebuchet MS"/>
              </a:rPr>
              <a:t>riesgo</a:t>
            </a:r>
            <a:r>
              <a:rPr sz="900" spc="185" dirty="0">
                <a:latin typeface="Trebuchet MS"/>
                <a:cs typeface="Trebuchet MS"/>
              </a:rPr>
              <a:t>  </a:t>
            </a:r>
            <a:r>
              <a:rPr sz="900" dirty="0">
                <a:latin typeface="Trebuchet MS"/>
                <a:cs typeface="Trebuchet MS"/>
              </a:rPr>
              <a:t>hidrológico</a:t>
            </a:r>
            <a:r>
              <a:rPr sz="900" spc="185" dirty="0">
                <a:latin typeface="Trebuchet MS"/>
                <a:cs typeface="Trebuchet MS"/>
              </a:rPr>
              <a:t>  </a:t>
            </a:r>
            <a:r>
              <a:rPr sz="900" dirty="0">
                <a:latin typeface="Trebuchet MS"/>
                <a:cs typeface="Trebuchet MS"/>
              </a:rPr>
              <a:t>en</a:t>
            </a:r>
            <a:r>
              <a:rPr sz="900" spc="190" dirty="0">
                <a:latin typeface="Trebuchet MS"/>
                <a:cs typeface="Trebuchet MS"/>
              </a:rPr>
              <a:t>  </a:t>
            </a:r>
            <a:r>
              <a:rPr sz="900" dirty="0">
                <a:latin typeface="Trebuchet MS"/>
                <a:cs typeface="Trebuchet MS"/>
              </a:rPr>
              <a:t>una</a:t>
            </a:r>
            <a:r>
              <a:rPr sz="900" spc="185" dirty="0">
                <a:latin typeface="Trebuchet MS"/>
                <a:cs typeface="Trebuchet MS"/>
              </a:rPr>
              <a:t>  </a:t>
            </a:r>
            <a:r>
              <a:rPr sz="900" spc="-10" dirty="0">
                <a:latin typeface="Trebuchet MS"/>
                <a:cs typeface="Trebuchet MS"/>
              </a:rPr>
              <a:t>herramienta 	estratégica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de</a:t>
            </a:r>
            <a:r>
              <a:rPr sz="900" spc="-4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estabilidad.</a:t>
            </a:r>
            <a:endParaRPr sz="900">
              <a:latin typeface="Trebuchet MS"/>
              <a:cs typeface="Trebuchet MS"/>
            </a:endParaRPr>
          </a:p>
        </p:txBody>
      </p:sp>
      <p:pic>
        <p:nvPicPr>
          <p:cNvPr id="26" name="object 2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51676" y="4161395"/>
            <a:ext cx="200532" cy="200657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1098612" y="4121529"/>
            <a:ext cx="3048000" cy="410209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10"/>
              </a:spcBef>
            </a:pPr>
            <a:r>
              <a:rPr sz="1200" b="1" spc="-50" dirty="0">
                <a:latin typeface="Trebuchet MS"/>
                <a:cs typeface="Trebuchet MS"/>
              </a:rPr>
              <a:t>2</a:t>
            </a:r>
            <a:endParaRPr sz="1200">
              <a:latin typeface="Trebuchet MS"/>
              <a:cs typeface="Trebuchet MS"/>
            </a:endParaRPr>
          </a:p>
          <a:p>
            <a:pPr marL="130810">
              <a:lnSpc>
                <a:spcPct val="100000"/>
              </a:lnSpc>
              <a:spcBef>
                <a:spcPts val="175"/>
              </a:spcBef>
            </a:pPr>
            <a:r>
              <a:rPr sz="1000" b="1" dirty="0">
                <a:solidFill>
                  <a:srgbClr val="FFFFFF"/>
                </a:solidFill>
                <a:latin typeface="Trebuchet MS"/>
                <a:cs typeface="Trebuchet MS"/>
              </a:rPr>
              <a:t>Modelo</a:t>
            </a:r>
            <a:r>
              <a:rPr sz="1000" b="1" spc="-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000" b="1" spc="-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dirty="0">
                <a:solidFill>
                  <a:srgbClr val="FFFFFF"/>
                </a:solidFill>
                <a:latin typeface="Trebuchet MS"/>
                <a:cs typeface="Trebuchet MS"/>
              </a:rPr>
              <a:t>compra</a:t>
            </a:r>
            <a:r>
              <a:rPr sz="1000" b="1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000" b="1" spc="-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20" dirty="0">
                <a:solidFill>
                  <a:srgbClr val="FFFFFF"/>
                </a:solidFill>
                <a:latin typeface="Trebuchet MS"/>
                <a:cs typeface="Trebuchet MS"/>
              </a:rPr>
              <a:t>energía</a:t>
            </a:r>
            <a:r>
              <a:rPr sz="1000" b="1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1000" b="1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Trebuchet MS"/>
                <a:cs typeface="Trebuchet MS"/>
              </a:rPr>
              <a:t>proyectos</a:t>
            </a:r>
            <a:r>
              <a:rPr sz="1000" b="1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Trebuchet MS"/>
                <a:cs typeface="Trebuchet MS"/>
              </a:rPr>
              <a:t>nuevos</a:t>
            </a:r>
            <a:endParaRPr sz="1000">
              <a:latin typeface="Trebuchet MS"/>
              <a:cs typeface="Trebuchet MS"/>
            </a:endParaRPr>
          </a:p>
        </p:txBody>
      </p:sp>
      <p:pic>
        <p:nvPicPr>
          <p:cNvPr id="28" name="object 2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174440" y="2064348"/>
            <a:ext cx="200532" cy="200657"/>
          </a:xfrm>
          <a:prstGeom prst="rect">
            <a:avLst/>
          </a:prstGeom>
        </p:spPr>
      </p:pic>
      <p:sp>
        <p:nvSpPr>
          <p:cNvPr id="29" name="object 29"/>
          <p:cNvSpPr txBox="1"/>
          <p:nvPr/>
        </p:nvSpPr>
        <p:spPr>
          <a:xfrm>
            <a:off x="6221376" y="2051200"/>
            <a:ext cx="2738755" cy="487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290"/>
              </a:lnSpc>
              <a:spcBef>
                <a:spcPts val="100"/>
              </a:spcBef>
            </a:pPr>
            <a:r>
              <a:rPr sz="1200" b="1" spc="-50" dirty="0">
                <a:latin typeface="Trebuchet MS"/>
                <a:cs typeface="Trebuchet MS"/>
              </a:rPr>
              <a:t>3</a:t>
            </a:r>
            <a:endParaRPr sz="1200">
              <a:latin typeface="Trebuchet MS"/>
              <a:cs typeface="Trebuchet MS"/>
            </a:endParaRPr>
          </a:p>
          <a:p>
            <a:pPr marL="139065">
              <a:lnSpc>
                <a:spcPts val="1050"/>
              </a:lnSpc>
            </a:pPr>
            <a:r>
              <a:rPr sz="1000" b="1" dirty="0">
                <a:solidFill>
                  <a:srgbClr val="FFFFFF"/>
                </a:solidFill>
                <a:latin typeface="Trebuchet MS"/>
                <a:cs typeface="Trebuchet MS"/>
              </a:rPr>
              <a:t>Modelo</a:t>
            </a:r>
            <a:r>
              <a:rPr sz="1000" b="1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000" b="1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20" dirty="0">
                <a:solidFill>
                  <a:srgbClr val="FFFFFF"/>
                </a:solidFill>
                <a:latin typeface="Trebuchet MS"/>
                <a:cs typeface="Trebuchet MS"/>
              </a:rPr>
              <a:t>cobertura</a:t>
            </a:r>
            <a:r>
              <a:rPr sz="1000" b="1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Trebuchet MS"/>
                <a:cs typeface="Trebuchet MS"/>
              </a:rPr>
              <a:t>mediante</a:t>
            </a:r>
            <a:r>
              <a:rPr sz="1000" b="1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Trebuchet MS"/>
                <a:cs typeface="Trebuchet MS"/>
              </a:rPr>
              <a:t>Contrato</a:t>
            </a:r>
            <a:r>
              <a:rPr sz="1000" b="1" spc="-25" dirty="0">
                <a:solidFill>
                  <a:srgbClr val="FFFFFF"/>
                </a:solidFill>
                <a:latin typeface="Trebuchet MS"/>
                <a:cs typeface="Trebuchet MS"/>
              </a:rPr>
              <a:t> por</a:t>
            </a:r>
            <a:endParaRPr sz="1000">
              <a:latin typeface="Trebuchet MS"/>
              <a:cs typeface="Trebuchet MS"/>
            </a:endParaRPr>
          </a:p>
          <a:p>
            <a:pPr marL="139065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solidFill>
                  <a:srgbClr val="FFFFFF"/>
                </a:solidFill>
                <a:latin typeface="Trebuchet MS"/>
                <a:cs typeface="Trebuchet MS"/>
              </a:rPr>
              <a:t>Diferencias</a:t>
            </a:r>
            <a:r>
              <a:rPr sz="1000" b="1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20" dirty="0">
                <a:solidFill>
                  <a:srgbClr val="FFFFFF"/>
                </a:solidFill>
                <a:latin typeface="Trebuchet MS"/>
                <a:cs typeface="Trebuchet MS"/>
              </a:rPr>
              <a:t>(CfD)</a:t>
            </a:r>
            <a:endParaRPr sz="1000">
              <a:latin typeface="Trebuchet MS"/>
              <a:cs typeface="Trebuchet MS"/>
            </a:endParaRPr>
          </a:p>
        </p:txBody>
      </p:sp>
      <p:pic>
        <p:nvPicPr>
          <p:cNvPr id="30" name="object 3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174440" y="4161395"/>
            <a:ext cx="200532" cy="200657"/>
          </a:xfrm>
          <a:prstGeom prst="rect">
            <a:avLst/>
          </a:prstGeom>
        </p:spPr>
      </p:pic>
      <p:sp>
        <p:nvSpPr>
          <p:cNvPr id="31" name="object 31"/>
          <p:cNvSpPr txBox="1"/>
          <p:nvPr/>
        </p:nvSpPr>
        <p:spPr>
          <a:xfrm>
            <a:off x="6221376" y="4148224"/>
            <a:ext cx="107314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0" dirty="0">
                <a:latin typeface="Trebuchet MS"/>
                <a:cs typeface="Trebuchet MS"/>
              </a:rPr>
              <a:t>4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61925">
              <a:lnSpc>
                <a:spcPct val="100000"/>
              </a:lnSpc>
              <a:spcBef>
                <a:spcPts val="280"/>
              </a:spcBef>
            </a:pPr>
            <a:fld id="{81D60167-4931-47E6-BA6A-407CBD079E47}" type="slidenum">
              <a:rPr spc="-25" dirty="0"/>
              <a:t>24</a:t>
            </a:fld>
            <a:endParaRPr spc="-25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95420" y="3753855"/>
            <a:ext cx="2698115" cy="2326005"/>
          </a:xfrm>
          <a:custGeom>
            <a:avLst/>
            <a:gdLst/>
            <a:ahLst/>
            <a:cxnLst/>
            <a:rect l="l" t="t" r="r" b="b"/>
            <a:pathLst>
              <a:path w="2698115" h="2326004">
                <a:moveTo>
                  <a:pt x="2697837" y="0"/>
                </a:moveTo>
                <a:lnTo>
                  <a:pt x="0" y="0"/>
                </a:lnTo>
                <a:lnTo>
                  <a:pt x="0" y="2325616"/>
                </a:lnTo>
                <a:lnTo>
                  <a:pt x="2697837" y="2325616"/>
                </a:lnTo>
                <a:lnTo>
                  <a:pt x="2697837" y="0"/>
                </a:lnTo>
                <a:close/>
              </a:path>
            </a:pathLst>
          </a:custGeom>
          <a:solidFill>
            <a:srgbClr val="F7F7F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700" y="1667717"/>
            <a:ext cx="9385547" cy="39030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39700" y="6642282"/>
            <a:ext cx="10401300" cy="63500"/>
          </a:xfrm>
          <a:custGeom>
            <a:avLst/>
            <a:gdLst/>
            <a:ahLst/>
            <a:cxnLst/>
            <a:rect l="l" t="t" r="r" b="b"/>
            <a:pathLst>
              <a:path w="10401300" h="63500">
                <a:moveTo>
                  <a:pt x="0" y="63317"/>
                </a:moveTo>
                <a:lnTo>
                  <a:pt x="0" y="0"/>
                </a:lnTo>
                <a:lnTo>
                  <a:pt x="10401300" y="0"/>
                </a:lnTo>
                <a:lnTo>
                  <a:pt x="10401300" y="63317"/>
                </a:lnTo>
                <a:lnTo>
                  <a:pt x="0" y="63317"/>
                </a:lnTo>
                <a:close/>
              </a:path>
            </a:pathLst>
          </a:custGeom>
          <a:solidFill>
            <a:srgbClr val="33CC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70680" y="1908977"/>
            <a:ext cx="9173210" cy="1120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8115" indent="-145415">
              <a:lnSpc>
                <a:spcPct val="100000"/>
              </a:lnSpc>
              <a:spcBef>
                <a:spcPts val="100"/>
              </a:spcBef>
              <a:buClr>
                <a:srgbClr val="00CCC7"/>
              </a:buClr>
              <a:buFont typeface="Wingdings"/>
              <a:buChar char=""/>
              <a:tabLst>
                <a:tab pos="158115" algn="l"/>
              </a:tabLst>
            </a:pP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Los</a:t>
            </a:r>
            <a:r>
              <a:rPr sz="1000" spc="-3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generadores</a:t>
            </a:r>
            <a:r>
              <a:rPr sz="1000" spc="-3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privados</a:t>
            </a:r>
            <a:r>
              <a:rPr sz="1000" spc="-3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están</a:t>
            </a:r>
            <a:r>
              <a:rPr sz="1000" spc="-3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adquiriendo</a:t>
            </a:r>
            <a:r>
              <a:rPr sz="1000" spc="-3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30" dirty="0">
                <a:solidFill>
                  <a:srgbClr val="0D0D0D"/>
                </a:solidFill>
                <a:latin typeface="Trebuchet MS"/>
                <a:cs typeface="Trebuchet MS"/>
              </a:rPr>
              <a:t>energía </a:t>
            </a:r>
            <a:r>
              <a:rPr sz="1000" spc="-20" dirty="0">
                <a:solidFill>
                  <a:srgbClr val="0D0D0D"/>
                </a:solidFill>
                <a:latin typeface="Trebuchet MS"/>
                <a:cs typeface="Trebuchet MS"/>
              </a:rPr>
              <a:t>limpia</a:t>
            </a:r>
            <a:r>
              <a:rPr sz="1000" spc="-4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35" dirty="0">
                <a:solidFill>
                  <a:srgbClr val="0D0D0D"/>
                </a:solidFill>
                <a:latin typeface="Trebuchet MS"/>
                <a:cs typeface="Trebuchet MS"/>
              </a:rPr>
              <a:t>(certificada)</a:t>
            </a:r>
            <a:r>
              <a:rPr sz="1000" spc="-45" dirty="0">
                <a:solidFill>
                  <a:srgbClr val="0D0D0D"/>
                </a:solidFill>
                <a:latin typeface="Trebuchet MS"/>
                <a:cs typeface="Trebuchet MS"/>
              </a:rPr>
              <a:t> y </a:t>
            </a:r>
            <a:r>
              <a:rPr sz="1000" spc="-30" dirty="0">
                <a:solidFill>
                  <a:srgbClr val="0D0D0D"/>
                </a:solidFill>
                <a:latin typeface="Trebuchet MS"/>
                <a:cs typeface="Trebuchet MS"/>
              </a:rPr>
              <a:t>barata</a:t>
            </a:r>
            <a:r>
              <a:rPr sz="1000" spc="-4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de</a:t>
            </a:r>
            <a:r>
              <a:rPr sz="1000" spc="-3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nuevas</a:t>
            </a:r>
            <a:r>
              <a:rPr sz="1000" spc="-3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centrales</a:t>
            </a:r>
            <a:r>
              <a:rPr sz="1000" spc="-3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de</a:t>
            </a:r>
            <a:r>
              <a:rPr sz="1000" spc="-3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generación.</a:t>
            </a:r>
            <a:endParaRPr sz="1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35"/>
              </a:spcBef>
              <a:buClr>
                <a:srgbClr val="00CCC7"/>
              </a:buClr>
              <a:buFont typeface="Wingdings"/>
              <a:buChar char=""/>
            </a:pPr>
            <a:endParaRPr sz="1000">
              <a:latin typeface="Trebuchet MS"/>
              <a:cs typeface="Trebuchet MS"/>
            </a:endParaRPr>
          </a:p>
          <a:p>
            <a:pPr marL="158115" indent="-145415">
              <a:lnSpc>
                <a:spcPct val="100000"/>
              </a:lnSpc>
              <a:buClr>
                <a:srgbClr val="00CCC7"/>
              </a:buClr>
              <a:buFont typeface="Wingdings"/>
              <a:buChar char=""/>
              <a:tabLst>
                <a:tab pos="158115" algn="l"/>
              </a:tabLst>
            </a:pP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Esto</a:t>
            </a:r>
            <a:r>
              <a:rPr sz="1000" spc="-1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les</a:t>
            </a:r>
            <a:r>
              <a:rPr sz="1000" spc="-1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posibilita</a:t>
            </a:r>
            <a:r>
              <a:rPr sz="1000" spc="-1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sobrecontartarse</a:t>
            </a:r>
            <a:r>
              <a:rPr sz="1000" spc="-1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25" dirty="0">
                <a:solidFill>
                  <a:srgbClr val="0D0D0D"/>
                </a:solidFill>
                <a:latin typeface="Trebuchet MS"/>
                <a:cs typeface="Trebuchet MS"/>
              </a:rPr>
              <a:t>-vender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más</a:t>
            </a:r>
            <a:r>
              <a:rPr sz="1000" spc="-1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30" dirty="0">
                <a:solidFill>
                  <a:srgbClr val="0D0D0D"/>
                </a:solidFill>
                <a:latin typeface="Trebuchet MS"/>
                <a:cs typeface="Trebuchet MS"/>
              </a:rPr>
              <a:t>energía</a:t>
            </a:r>
            <a:r>
              <a:rPr sz="1000" spc="-1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de</a:t>
            </a:r>
            <a:r>
              <a:rPr sz="1000" spc="-1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25" dirty="0">
                <a:solidFill>
                  <a:srgbClr val="0D0D0D"/>
                </a:solidFill>
                <a:latin typeface="Trebuchet MS"/>
                <a:cs typeface="Trebuchet MS"/>
              </a:rPr>
              <a:t>la</a:t>
            </a:r>
            <a:r>
              <a:rPr sz="1000" spc="-2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producida-</a:t>
            </a:r>
            <a:r>
              <a:rPr sz="1000" spc="-50" dirty="0">
                <a:solidFill>
                  <a:srgbClr val="0D0D0D"/>
                </a:solidFill>
                <a:latin typeface="Trebuchet MS"/>
                <a:cs typeface="Trebuchet MS"/>
              </a:rPr>
              <a:t>.</a:t>
            </a:r>
            <a:endParaRPr sz="1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00CCC7"/>
              </a:buClr>
              <a:buFont typeface="Wingdings"/>
              <a:buChar char=""/>
            </a:pPr>
            <a:endParaRPr sz="1000">
              <a:latin typeface="Trebuchet MS"/>
              <a:cs typeface="Trebuchet MS"/>
            </a:endParaRPr>
          </a:p>
          <a:p>
            <a:pPr marL="158115" indent="-145415">
              <a:lnSpc>
                <a:spcPct val="100000"/>
              </a:lnSpc>
              <a:spcBef>
                <a:spcPts val="5"/>
              </a:spcBef>
              <a:buClr>
                <a:srgbClr val="00CCC7"/>
              </a:buClr>
              <a:buFont typeface="Wingdings"/>
              <a:buChar char=""/>
              <a:tabLst>
                <a:tab pos="158115" algn="l"/>
              </a:tabLst>
            </a:pP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Además,</a:t>
            </a:r>
            <a:r>
              <a:rPr sz="1000" spc="-5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les</a:t>
            </a:r>
            <a:r>
              <a:rPr sz="1000" spc="-30" dirty="0">
                <a:solidFill>
                  <a:srgbClr val="0D0D0D"/>
                </a:solidFill>
                <a:latin typeface="Trebuchet MS"/>
                <a:cs typeface="Trebuchet MS"/>
              </a:rPr>
              <a:t> permite</a:t>
            </a:r>
            <a:r>
              <a:rPr sz="1000" spc="-35" dirty="0">
                <a:solidFill>
                  <a:srgbClr val="0D0D0D"/>
                </a:solidFill>
                <a:latin typeface="Trebuchet MS"/>
                <a:cs typeface="Trebuchet MS"/>
              </a:rPr>
              <a:t> tener</a:t>
            </a:r>
            <a:r>
              <a:rPr sz="1000" spc="-4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una</a:t>
            </a:r>
            <a:r>
              <a:rPr sz="1000" spc="-3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5" dirty="0">
                <a:solidFill>
                  <a:srgbClr val="0D0D0D"/>
                </a:solidFill>
                <a:latin typeface="Trebuchet MS"/>
                <a:cs typeface="Trebuchet MS"/>
              </a:rPr>
              <a:t>cobertura</a:t>
            </a:r>
            <a:r>
              <a:rPr sz="1000" spc="-4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50" dirty="0">
                <a:solidFill>
                  <a:srgbClr val="0D0D0D"/>
                </a:solidFill>
                <a:latin typeface="Trebuchet MS"/>
                <a:cs typeface="Trebuchet MS"/>
              </a:rPr>
              <a:t>frente</a:t>
            </a:r>
            <a:r>
              <a:rPr sz="1000" spc="-3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a</a:t>
            </a:r>
            <a:r>
              <a:rPr sz="1000" spc="-4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25" dirty="0">
                <a:solidFill>
                  <a:srgbClr val="0D0D0D"/>
                </a:solidFill>
                <a:latin typeface="Trebuchet MS"/>
                <a:cs typeface="Trebuchet MS"/>
              </a:rPr>
              <a:t>la</a:t>
            </a:r>
            <a:r>
              <a:rPr sz="1000" spc="-4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30" dirty="0">
                <a:solidFill>
                  <a:srgbClr val="0D0D0D"/>
                </a:solidFill>
                <a:latin typeface="Trebuchet MS"/>
                <a:cs typeface="Trebuchet MS"/>
              </a:rPr>
              <a:t>volatilidad</a:t>
            </a:r>
            <a:r>
              <a:rPr sz="1000" spc="-3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25" dirty="0">
                <a:solidFill>
                  <a:srgbClr val="0D0D0D"/>
                </a:solidFill>
                <a:latin typeface="Trebuchet MS"/>
                <a:cs typeface="Trebuchet MS"/>
              </a:rPr>
              <a:t>del</a:t>
            </a:r>
            <a:r>
              <a:rPr sz="1000" spc="-4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spot</a:t>
            </a:r>
            <a:r>
              <a:rPr sz="1000" spc="-45" dirty="0">
                <a:solidFill>
                  <a:srgbClr val="0D0D0D"/>
                </a:solidFill>
                <a:latin typeface="Trebuchet MS"/>
                <a:cs typeface="Trebuchet MS"/>
              </a:rPr>
              <a:t> y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mayor</a:t>
            </a:r>
            <a:r>
              <a:rPr sz="1000" spc="-4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0D0D0D"/>
                </a:solidFill>
                <a:latin typeface="Trebuchet MS"/>
                <a:cs typeface="Trebuchet MS"/>
              </a:rPr>
              <a:t>previsibilidad</a:t>
            </a:r>
            <a:r>
              <a:rPr sz="1000" spc="-3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en</a:t>
            </a:r>
            <a:r>
              <a:rPr sz="1000" spc="-3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costos</a:t>
            </a:r>
            <a:r>
              <a:rPr sz="1000" spc="-3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de</a:t>
            </a:r>
            <a:r>
              <a:rPr sz="1000" spc="-3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retiro.</a:t>
            </a:r>
            <a:endParaRPr sz="1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5"/>
              </a:spcBef>
              <a:buClr>
                <a:srgbClr val="00CCC7"/>
              </a:buClr>
              <a:buFont typeface="Wingdings"/>
              <a:buChar char=""/>
            </a:pPr>
            <a:endParaRPr sz="1000">
              <a:latin typeface="Trebuchet MS"/>
              <a:cs typeface="Trebuchet MS"/>
            </a:endParaRPr>
          </a:p>
          <a:p>
            <a:pPr marL="158115" indent="-145415">
              <a:lnSpc>
                <a:spcPct val="100000"/>
              </a:lnSpc>
              <a:buClr>
                <a:srgbClr val="00CCC7"/>
              </a:buClr>
              <a:buFont typeface="Wingdings"/>
              <a:buChar char=""/>
              <a:tabLst>
                <a:tab pos="158115" algn="l"/>
              </a:tabLst>
            </a:pP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Dichos</a:t>
            </a:r>
            <a:r>
              <a:rPr sz="1000" spc="-3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contratos</a:t>
            </a:r>
            <a:r>
              <a:rPr sz="1000" spc="-3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25" dirty="0">
                <a:solidFill>
                  <a:srgbClr val="0D0D0D"/>
                </a:solidFill>
                <a:latin typeface="Trebuchet MS"/>
                <a:cs typeface="Trebuchet MS"/>
              </a:rPr>
              <a:t>al</a:t>
            </a:r>
            <a:r>
              <a:rPr sz="1000" spc="-4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0D0D0D"/>
                </a:solidFill>
                <a:latin typeface="Trebuchet MS"/>
                <a:cs typeface="Trebuchet MS"/>
              </a:rPr>
              <a:t>igual</a:t>
            </a:r>
            <a:r>
              <a:rPr sz="1000" spc="-4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que</a:t>
            </a:r>
            <a:r>
              <a:rPr sz="1000" spc="-3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los</a:t>
            </a:r>
            <a:r>
              <a:rPr sz="1000" spc="-3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35" dirty="0">
                <a:solidFill>
                  <a:srgbClr val="0D0D0D"/>
                </a:solidFill>
                <a:latin typeface="Trebuchet MS"/>
                <a:cs typeface="Trebuchet MS"/>
              </a:rPr>
              <a:t>PPA’s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con</a:t>
            </a:r>
            <a:r>
              <a:rPr sz="1000" spc="-3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clientes</a:t>
            </a:r>
            <a:r>
              <a:rPr sz="1000" spc="-3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finales</a:t>
            </a:r>
            <a:r>
              <a:rPr sz="1000" spc="-3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20" dirty="0">
                <a:solidFill>
                  <a:srgbClr val="0D0D0D"/>
                </a:solidFill>
                <a:latin typeface="Trebuchet MS"/>
                <a:cs typeface="Trebuchet MS"/>
              </a:rPr>
              <a:t>(Distribuidor</a:t>
            </a:r>
            <a:r>
              <a:rPr sz="1000" spc="-4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o</a:t>
            </a:r>
            <a:r>
              <a:rPr sz="1000" spc="-3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Usuario</a:t>
            </a:r>
            <a:r>
              <a:rPr sz="1000" spc="-40" dirty="0">
                <a:solidFill>
                  <a:srgbClr val="0D0D0D"/>
                </a:solidFill>
                <a:latin typeface="Trebuchet MS"/>
                <a:cs typeface="Trebuchet MS"/>
              </a:rPr>
              <a:t> Libre)</a:t>
            </a:r>
            <a:r>
              <a:rPr sz="1000" spc="-4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se</a:t>
            </a:r>
            <a:r>
              <a:rPr sz="1000" spc="-3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50" dirty="0">
                <a:solidFill>
                  <a:srgbClr val="0D0D0D"/>
                </a:solidFill>
                <a:latin typeface="Trebuchet MS"/>
                <a:cs typeface="Trebuchet MS"/>
              </a:rPr>
              <a:t>fijan</a:t>
            </a:r>
            <a:r>
              <a:rPr sz="1000" spc="-4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precios,</a:t>
            </a:r>
            <a:r>
              <a:rPr sz="1000" spc="-4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plazos,</a:t>
            </a:r>
            <a:r>
              <a:rPr sz="1000" spc="-5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dirty="0">
                <a:solidFill>
                  <a:srgbClr val="0D0D0D"/>
                </a:solidFill>
                <a:latin typeface="Trebuchet MS"/>
                <a:cs typeface="Trebuchet MS"/>
              </a:rPr>
              <a:t>puntos</a:t>
            </a:r>
            <a:r>
              <a:rPr sz="1000" spc="-3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de</a:t>
            </a:r>
            <a:r>
              <a:rPr sz="1000" spc="-3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60" dirty="0">
                <a:solidFill>
                  <a:srgbClr val="0D0D0D"/>
                </a:solidFill>
                <a:latin typeface="Trebuchet MS"/>
                <a:cs typeface="Trebuchet MS"/>
              </a:rPr>
              <a:t>retiro,</a:t>
            </a:r>
            <a:r>
              <a:rPr sz="1000" spc="-5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60" dirty="0">
                <a:solidFill>
                  <a:srgbClr val="0D0D0D"/>
                </a:solidFill>
                <a:latin typeface="Trebuchet MS"/>
                <a:cs typeface="Trebuchet MS"/>
              </a:rPr>
              <a:t>Take</a:t>
            </a:r>
            <a:r>
              <a:rPr sz="1000" spc="-3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25" dirty="0">
                <a:solidFill>
                  <a:srgbClr val="0D0D0D"/>
                </a:solidFill>
                <a:latin typeface="Trebuchet MS"/>
                <a:cs typeface="Trebuchet MS"/>
              </a:rPr>
              <a:t>or</a:t>
            </a:r>
            <a:r>
              <a:rPr sz="1000" spc="-4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25" dirty="0">
                <a:solidFill>
                  <a:srgbClr val="0D0D0D"/>
                </a:solidFill>
                <a:latin typeface="Trebuchet MS"/>
                <a:cs typeface="Trebuchet MS"/>
              </a:rPr>
              <a:t>Pay</a:t>
            </a:r>
            <a:r>
              <a:rPr sz="1000" spc="-5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45" dirty="0">
                <a:solidFill>
                  <a:srgbClr val="0D0D0D"/>
                </a:solidFill>
                <a:latin typeface="Trebuchet MS"/>
                <a:cs typeface="Trebuchet MS"/>
              </a:rPr>
              <a:t>y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otras</a:t>
            </a:r>
            <a:r>
              <a:rPr sz="1000" spc="-3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000" spc="-10" dirty="0">
                <a:solidFill>
                  <a:srgbClr val="0D0D0D"/>
                </a:solidFill>
                <a:latin typeface="Trebuchet MS"/>
                <a:cs typeface="Trebuchet MS"/>
              </a:rPr>
              <a:t>penalidades.</a:t>
            </a:r>
            <a:endParaRPr sz="1000">
              <a:latin typeface="Trebuchet MS"/>
              <a:cs typeface="Trebuchet MS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81679" y="985611"/>
            <a:ext cx="1427213" cy="534864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3707916" y="3847526"/>
            <a:ext cx="2141220" cy="2159000"/>
            <a:chOff x="3707916" y="3847526"/>
            <a:chExt cx="2141220" cy="2159000"/>
          </a:xfrm>
        </p:grpSpPr>
        <p:sp>
          <p:nvSpPr>
            <p:cNvPr id="8" name="object 8"/>
            <p:cNvSpPr/>
            <p:nvPr/>
          </p:nvSpPr>
          <p:spPr>
            <a:xfrm>
              <a:off x="3707916" y="3847526"/>
              <a:ext cx="191770" cy="2159000"/>
            </a:xfrm>
            <a:custGeom>
              <a:avLst/>
              <a:gdLst/>
              <a:ahLst/>
              <a:cxnLst/>
              <a:rect l="l" t="t" r="r" b="b"/>
              <a:pathLst>
                <a:path w="191770" h="2159000">
                  <a:moveTo>
                    <a:pt x="0" y="0"/>
                  </a:moveTo>
                  <a:lnTo>
                    <a:pt x="0" y="2158761"/>
                  </a:lnTo>
                  <a:lnTo>
                    <a:pt x="191345" y="10793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91865" y="4682900"/>
              <a:ext cx="2056828" cy="338294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854790" y="3420865"/>
            <a:ext cx="4193540" cy="200660"/>
            <a:chOff x="854790" y="3420865"/>
            <a:chExt cx="4193540" cy="200660"/>
          </a:xfrm>
        </p:grpSpPr>
        <p:sp>
          <p:nvSpPr>
            <p:cNvPr id="11" name="object 11"/>
            <p:cNvSpPr/>
            <p:nvPr/>
          </p:nvSpPr>
          <p:spPr>
            <a:xfrm>
              <a:off x="854790" y="3478542"/>
              <a:ext cx="4193540" cy="91440"/>
            </a:xfrm>
            <a:custGeom>
              <a:avLst/>
              <a:gdLst/>
              <a:ahLst/>
              <a:cxnLst/>
              <a:rect l="l" t="t" r="r" b="b"/>
              <a:pathLst>
                <a:path w="4193540" h="91439">
                  <a:moveTo>
                    <a:pt x="4152492" y="10011"/>
                  </a:moveTo>
                  <a:lnTo>
                    <a:pt x="4136282" y="13244"/>
                  </a:lnTo>
                  <a:lnTo>
                    <a:pt x="4136554" y="13244"/>
                  </a:lnTo>
                  <a:lnTo>
                    <a:pt x="4123733" y="21849"/>
                  </a:lnTo>
                  <a:lnTo>
                    <a:pt x="4114994" y="34752"/>
                  </a:lnTo>
                  <a:lnTo>
                    <a:pt x="4111763" y="50570"/>
                  </a:lnTo>
                  <a:lnTo>
                    <a:pt x="4114917" y="66403"/>
                  </a:lnTo>
                  <a:lnTo>
                    <a:pt x="4123593" y="79348"/>
                  </a:lnTo>
                  <a:lnTo>
                    <a:pt x="4136600" y="88170"/>
                  </a:lnTo>
                  <a:lnTo>
                    <a:pt x="4136863" y="88170"/>
                  </a:lnTo>
                  <a:lnTo>
                    <a:pt x="4152293" y="91326"/>
                  </a:lnTo>
                  <a:lnTo>
                    <a:pt x="4168116" y="88170"/>
                  </a:lnTo>
                  <a:lnTo>
                    <a:pt x="4181052" y="79488"/>
                  </a:lnTo>
                  <a:lnTo>
                    <a:pt x="4189791" y="66586"/>
                  </a:lnTo>
                  <a:lnTo>
                    <a:pt x="4190270" y="64240"/>
                  </a:lnTo>
                  <a:lnTo>
                    <a:pt x="4159840" y="64240"/>
                  </a:lnTo>
                  <a:lnTo>
                    <a:pt x="4165918" y="58187"/>
                  </a:lnTo>
                  <a:lnTo>
                    <a:pt x="4165955" y="43218"/>
                  </a:lnTo>
                  <a:lnTo>
                    <a:pt x="4159905" y="37134"/>
                  </a:lnTo>
                  <a:lnTo>
                    <a:pt x="4190306" y="37134"/>
                  </a:lnTo>
                  <a:lnTo>
                    <a:pt x="4189868" y="34934"/>
                  </a:lnTo>
                  <a:lnTo>
                    <a:pt x="4181192" y="21989"/>
                  </a:lnTo>
                  <a:lnTo>
                    <a:pt x="4168299" y="13244"/>
                  </a:lnTo>
                  <a:lnTo>
                    <a:pt x="4152492" y="10011"/>
                  </a:lnTo>
                  <a:close/>
                </a:path>
                <a:path w="4193540" h="91439">
                  <a:moveTo>
                    <a:pt x="40728" y="0"/>
                  </a:moveTo>
                  <a:lnTo>
                    <a:pt x="24520" y="3233"/>
                  </a:lnTo>
                  <a:lnTo>
                    <a:pt x="24791" y="3233"/>
                  </a:lnTo>
                  <a:lnTo>
                    <a:pt x="11970" y="11838"/>
                  </a:lnTo>
                  <a:lnTo>
                    <a:pt x="3231" y="24741"/>
                  </a:lnTo>
                  <a:lnTo>
                    <a:pt x="0" y="40558"/>
                  </a:lnTo>
                  <a:lnTo>
                    <a:pt x="3154" y="56392"/>
                  </a:lnTo>
                  <a:lnTo>
                    <a:pt x="11830" y="69337"/>
                  </a:lnTo>
                  <a:lnTo>
                    <a:pt x="24837" y="78159"/>
                  </a:lnTo>
                  <a:lnTo>
                    <a:pt x="25100" y="78159"/>
                  </a:lnTo>
                  <a:lnTo>
                    <a:pt x="40531" y="81315"/>
                  </a:lnTo>
                  <a:lnTo>
                    <a:pt x="56353" y="78159"/>
                  </a:lnTo>
                  <a:lnTo>
                    <a:pt x="69289" y="69477"/>
                  </a:lnTo>
                  <a:lnTo>
                    <a:pt x="78028" y="56574"/>
                  </a:lnTo>
                  <a:lnTo>
                    <a:pt x="78492" y="54302"/>
                  </a:lnTo>
                  <a:lnTo>
                    <a:pt x="33226" y="54302"/>
                  </a:lnTo>
                  <a:lnTo>
                    <a:pt x="27068" y="48110"/>
                  </a:lnTo>
                  <a:lnTo>
                    <a:pt x="27104" y="33140"/>
                  </a:lnTo>
                  <a:lnTo>
                    <a:pt x="33072" y="27197"/>
                  </a:lnTo>
                  <a:lnTo>
                    <a:pt x="78558" y="27197"/>
                  </a:lnTo>
                  <a:lnTo>
                    <a:pt x="78105" y="24923"/>
                  </a:lnTo>
                  <a:lnTo>
                    <a:pt x="69429" y="11978"/>
                  </a:lnTo>
                  <a:lnTo>
                    <a:pt x="56536" y="3233"/>
                  </a:lnTo>
                  <a:lnTo>
                    <a:pt x="40728" y="0"/>
                  </a:lnTo>
                  <a:close/>
                </a:path>
                <a:path w="4193540" h="91439">
                  <a:moveTo>
                    <a:pt x="78558" y="27197"/>
                  </a:moveTo>
                  <a:lnTo>
                    <a:pt x="81220" y="40558"/>
                  </a:lnTo>
                  <a:lnTo>
                    <a:pt x="81259" y="40756"/>
                  </a:lnTo>
                  <a:lnTo>
                    <a:pt x="78492" y="54302"/>
                  </a:lnTo>
                  <a:lnTo>
                    <a:pt x="4159840" y="64240"/>
                  </a:lnTo>
                  <a:lnTo>
                    <a:pt x="4114486" y="64240"/>
                  </a:lnTo>
                  <a:lnTo>
                    <a:pt x="4111802" y="50768"/>
                  </a:lnTo>
                  <a:lnTo>
                    <a:pt x="4111763" y="50570"/>
                  </a:lnTo>
                  <a:lnTo>
                    <a:pt x="4114507" y="37134"/>
                  </a:lnTo>
                  <a:lnTo>
                    <a:pt x="4159728" y="37134"/>
                  </a:lnTo>
                  <a:lnTo>
                    <a:pt x="78558" y="27197"/>
                  </a:lnTo>
                  <a:close/>
                </a:path>
                <a:path w="4193540" h="91439">
                  <a:moveTo>
                    <a:pt x="4190306" y="37134"/>
                  </a:moveTo>
                  <a:lnTo>
                    <a:pt x="4159905" y="37134"/>
                  </a:lnTo>
                  <a:lnTo>
                    <a:pt x="4165955" y="43218"/>
                  </a:lnTo>
                  <a:lnTo>
                    <a:pt x="4165918" y="58187"/>
                  </a:lnTo>
                  <a:lnTo>
                    <a:pt x="4159840" y="64240"/>
                  </a:lnTo>
                  <a:lnTo>
                    <a:pt x="4190270" y="64240"/>
                  </a:lnTo>
                  <a:lnTo>
                    <a:pt x="4193022" y="50768"/>
                  </a:lnTo>
                  <a:lnTo>
                    <a:pt x="4190306" y="37134"/>
                  </a:lnTo>
                  <a:close/>
                </a:path>
                <a:path w="4193540" h="91439">
                  <a:moveTo>
                    <a:pt x="78558" y="27197"/>
                  </a:moveTo>
                  <a:lnTo>
                    <a:pt x="33072" y="27197"/>
                  </a:lnTo>
                  <a:lnTo>
                    <a:pt x="27104" y="33140"/>
                  </a:lnTo>
                  <a:lnTo>
                    <a:pt x="27068" y="48110"/>
                  </a:lnTo>
                  <a:lnTo>
                    <a:pt x="33226" y="54302"/>
                  </a:lnTo>
                  <a:lnTo>
                    <a:pt x="78492" y="54302"/>
                  </a:lnTo>
                  <a:lnTo>
                    <a:pt x="81259" y="40756"/>
                  </a:lnTo>
                  <a:lnTo>
                    <a:pt x="78558" y="27197"/>
                  </a:lnTo>
                  <a:close/>
                </a:path>
              </a:pathLst>
            </a:custGeom>
            <a:solidFill>
              <a:srgbClr val="00D0C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332191" y="3420865"/>
              <a:ext cx="3070860" cy="200660"/>
            </a:xfrm>
            <a:custGeom>
              <a:avLst/>
              <a:gdLst/>
              <a:ahLst/>
              <a:cxnLst/>
              <a:rect l="l" t="t" r="r" b="b"/>
              <a:pathLst>
                <a:path w="3070860" h="200660">
                  <a:moveTo>
                    <a:pt x="3070433" y="0"/>
                  </a:moveTo>
                  <a:lnTo>
                    <a:pt x="0" y="0"/>
                  </a:lnTo>
                  <a:lnTo>
                    <a:pt x="0" y="200487"/>
                  </a:lnTo>
                  <a:lnTo>
                    <a:pt x="3070433" y="200487"/>
                  </a:lnTo>
                  <a:lnTo>
                    <a:pt x="307043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589054" y="3353729"/>
            <a:ext cx="255460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2969" marR="5080" indent="-890905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Caso</a:t>
            </a:r>
            <a:r>
              <a:rPr sz="1000" b="1" spc="3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1:</a:t>
            </a:r>
            <a:r>
              <a:rPr sz="1000" b="1" spc="3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Orygen</a:t>
            </a:r>
            <a:r>
              <a:rPr sz="1000" b="1" spc="4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firma</a:t>
            </a:r>
            <a:r>
              <a:rPr sz="1000" b="1" spc="3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un</a:t>
            </a:r>
            <a:r>
              <a:rPr sz="1000" b="1" spc="3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595959"/>
                </a:solidFill>
                <a:latin typeface="Arial"/>
                <a:cs typeface="Arial"/>
              </a:rPr>
              <a:t>PPA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 con</a:t>
            </a:r>
            <a:r>
              <a:rPr sz="1000" b="1" spc="2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595959"/>
                </a:solidFill>
                <a:latin typeface="Arial"/>
                <a:cs typeface="Arial"/>
              </a:rPr>
              <a:t>Yinson Renewables</a:t>
            </a:r>
            <a:endParaRPr sz="10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95420" y="3753855"/>
            <a:ext cx="2698115" cy="2326005"/>
          </a:xfrm>
          <a:prstGeom prst="rect">
            <a:avLst/>
          </a:prstGeom>
          <a:ln w="16258">
            <a:solidFill>
              <a:srgbClr val="00B0AC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695"/>
              </a:spcBef>
            </a:pPr>
            <a:endParaRPr sz="900">
              <a:latin typeface="Times New Roman"/>
              <a:cs typeface="Times New Roman"/>
            </a:endParaRPr>
          </a:p>
          <a:p>
            <a:pPr marL="755015">
              <a:lnSpc>
                <a:spcPct val="100000"/>
              </a:lnSpc>
            </a:pPr>
            <a:r>
              <a:rPr sz="900" b="1" dirty="0">
                <a:solidFill>
                  <a:srgbClr val="404040"/>
                </a:solidFill>
                <a:latin typeface="Trebuchet MS"/>
                <a:cs typeface="Trebuchet MS"/>
              </a:rPr>
              <a:t>Central</a:t>
            </a:r>
            <a:r>
              <a:rPr sz="900" b="1" spc="1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404040"/>
                </a:solidFill>
                <a:latin typeface="Trebuchet MS"/>
                <a:cs typeface="Trebuchet MS"/>
              </a:rPr>
              <a:t>solar</a:t>
            </a:r>
            <a:r>
              <a:rPr sz="900" b="1" spc="1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b="1" spc="-10" dirty="0">
                <a:solidFill>
                  <a:srgbClr val="404040"/>
                </a:solidFill>
                <a:latin typeface="Trebuchet MS"/>
                <a:cs typeface="Trebuchet MS"/>
              </a:rPr>
              <a:t>Matarani</a:t>
            </a:r>
            <a:endParaRPr sz="900">
              <a:latin typeface="Trebuchet MS"/>
              <a:cs typeface="Trebuchet MS"/>
            </a:endParaRPr>
          </a:p>
          <a:p>
            <a:pPr marL="250825" indent="-147320">
              <a:lnSpc>
                <a:spcPct val="100000"/>
              </a:lnSpc>
              <a:spcBef>
                <a:spcPts val="25"/>
              </a:spcBef>
              <a:buClr>
                <a:srgbClr val="00B0AC"/>
              </a:buClr>
              <a:buChar char="-"/>
              <a:tabLst>
                <a:tab pos="250825" algn="l"/>
              </a:tabLst>
            </a:pP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Potencia</a:t>
            </a:r>
            <a:r>
              <a:rPr sz="900" spc="-4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instalada</a:t>
            </a:r>
            <a:r>
              <a:rPr sz="900" spc="32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spc="-75" dirty="0">
                <a:solidFill>
                  <a:srgbClr val="404040"/>
                </a:solidFill>
                <a:latin typeface="Trebuchet MS"/>
                <a:cs typeface="Trebuchet MS"/>
              </a:rPr>
              <a:t>:</a:t>
            </a:r>
            <a:r>
              <a:rPr sz="900" spc="-5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80</a:t>
            </a:r>
            <a:r>
              <a:rPr sz="900" spc="-4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spc="45" dirty="0">
                <a:solidFill>
                  <a:srgbClr val="404040"/>
                </a:solidFill>
                <a:latin typeface="Trebuchet MS"/>
                <a:cs typeface="Trebuchet MS"/>
              </a:rPr>
              <a:t>MW</a:t>
            </a:r>
            <a:endParaRPr sz="900">
              <a:latin typeface="Trebuchet MS"/>
              <a:cs typeface="Trebuchet MS"/>
            </a:endParaRPr>
          </a:p>
          <a:p>
            <a:pPr marL="250825" indent="-147320">
              <a:lnSpc>
                <a:spcPct val="100000"/>
              </a:lnSpc>
              <a:spcBef>
                <a:spcPts val="25"/>
              </a:spcBef>
              <a:buClr>
                <a:srgbClr val="00B0AC"/>
              </a:buClr>
              <a:buChar char="-"/>
              <a:tabLst>
                <a:tab pos="250825" algn="l"/>
                <a:tab pos="1276350" algn="l"/>
              </a:tabLst>
            </a:pPr>
            <a:r>
              <a:rPr sz="900" spc="30" dirty="0">
                <a:solidFill>
                  <a:srgbClr val="404040"/>
                </a:solidFill>
                <a:latin typeface="Trebuchet MS"/>
                <a:cs typeface="Trebuchet MS"/>
              </a:rPr>
              <a:t>POC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	</a:t>
            </a:r>
            <a:r>
              <a:rPr sz="900" spc="-75" dirty="0">
                <a:solidFill>
                  <a:srgbClr val="404040"/>
                </a:solidFill>
                <a:latin typeface="Trebuchet MS"/>
                <a:cs typeface="Trebuchet MS"/>
              </a:rPr>
              <a:t>:</a:t>
            </a:r>
            <a:r>
              <a:rPr sz="900" spc="3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Sep-</a:t>
            </a:r>
            <a:r>
              <a:rPr sz="900" spc="-25" dirty="0">
                <a:solidFill>
                  <a:srgbClr val="404040"/>
                </a:solidFill>
                <a:latin typeface="Trebuchet MS"/>
                <a:cs typeface="Trebuchet MS"/>
              </a:rPr>
              <a:t>24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6039187" y="3753855"/>
            <a:ext cx="2698115" cy="2326005"/>
            <a:chOff x="6039187" y="3753855"/>
            <a:chExt cx="2698115" cy="2326005"/>
          </a:xfrm>
        </p:grpSpPr>
        <p:sp>
          <p:nvSpPr>
            <p:cNvPr id="16" name="object 16"/>
            <p:cNvSpPr/>
            <p:nvPr/>
          </p:nvSpPr>
          <p:spPr>
            <a:xfrm>
              <a:off x="6039187" y="3753855"/>
              <a:ext cx="2698115" cy="2326005"/>
            </a:xfrm>
            <a:custGeom>
              <a:avLst/>
              <a:gdLst/>
              <a:ahLst/>
              <a:cxnLst/>
              <a:rect l="l" t="t" r="r" b="b"/>
              <a:pathLst>
                <a:path w="2698115" h="2326004">
                  <a:moveTo>
                    <a:pt x="2697836" y="0"/>
                  </a:moveTo>
                  <a:lnTo>
                    <a:pt x="0" y="0"/>
                  </a:lnTo>
                  <a:lnTo>
                    <a:pt x="0" y="2325616"/>
                  </a:lnTo>
                  <a:lnTo>
                    <a:pt x="2697836" y="2325616"/>
                  </a:lnTo>
                  <a:lnTo>
                    <a:pt x="2697836" y="0"/>
                  </a:lnTo>
                  <a:close/>
                </a:path>
              </a:pathLst>
            </a:custGeom>
            <a:solidFill>
              <a:srgbClr val="F7F7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475958" y="4004631"/>
              <a:ext cx="1842505" cy="212271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574543" y="4973186"/>
              <a:ext cx="1436632" cy="569053"/>
            </a:xfrm>
            <a:prstGeom prst="rect">
              <a:avLst/>
            </a:prstGeom>
          </p:spPr>
        </p:pic>
      </p:grpSp>
      <p:pic>
        <p:nvPicPr>
          <p:cNvPr id="19" name="object 1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243939" y="4365053"/>
            <a:ext cx="787276" cy="1022587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6039187" y="3753855"/>
            <a:ext cx="2698115" cy="2326005"/>
          </a:xfrm>
          <a:prstGeom prst="rect">
            <a:avLst/>
          </a:prstGeom>
          <a:ln w="16258">
            <a:solidFill>
              <a:srgbClr val="00B0AC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15"/>
              </a:spcBef>
            </a:pPr>
            <a:endParaRPr sz="9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900" b="1" dirty="0">
                <a:solidFill>
                  <a:srgbClr val="404040"/>
                </a:solidFill>
                <a:latin typeface="Trebuchet MS"/>
                <a:cs typeface="Trebuchet MS"/>
              </a:rPr>
              <a:t>San</a:t>
            </a:r>
            <a:r>
              <a:rPr sz="900" b="1" spc="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404040"/>
                </a:solidFill>
                <a:latin typeface="Trebuchet MS"/>
                <a:cs typeface="Trebuchet MS"/>
              </a:rPr>
              <a:t>Martín</a:t>
            </a:r>
            <a:r>
              <a:rPr sz="900" b="1" spc="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b="1" spc="-10" dirty="0">
                <a:solidFill>
                  <a:srgbClr val="404040"/>
                </a:solidFill>
                <a:latin typeface="Trebuchet MS"/>
                <a:cs typeface="Trebuchet MS"/>
              </a:rPr>
              <a:t>Solar</a:t>
            </a:r>
            <a:endParaRPr sz="900">
              <a:latin typeface="Trebuchet MS"/>
              <a:cs typeface="Trebuchet MS"/>
            </a:endParaRPr>
          </a:p>
          <a:p>
            <a:pPr marL="224790" indent="-147320">
              <a:lnSpc>
                <a:spcPct val="100000"/>
              </a:lnSpc>
              <a:spcBef>
                <a:spcPts val="20"/>
              </a:spcBef>
              <a:buClr>
                <a:srgbClr val="00B0AC"/>
              </a:buClr>
              <a:buChar char="-"/>
              <a:tabLst>
                <a:tab pos="224790" algn="l"/>
              </a:tabLst>
            </a:pP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Potencia</a:t>
            </a:r>
            <a:r>
              <a:rPr sz="9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instalada</a:t>
            </a:r>
            <a:r>
              <a:rPr sz="900" spc="33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spc="-75" dirty="0">
                <a:solidFill>
                  <a:srgbClr val="404040"/>
                </a:solidFill>
                <a:latin typeface="Trebuchet MS"/>
                <a:cs typeface="Trebuchet MS"/>
              </a:rPr>
              <a:t>:</a:t>
            </a:r>
            <a:r>
              <a:rPr sz="900" spc="-4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252</a:t>
            </a:r>
            <a:r>
              <a:rPr sz="9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spc="45" dirty="0">
                <a:solidFill>
                  <a:srgbClr val="404040"/>
                </a:solidFill>
                <a:latin typeface="Trebuchet MS"/>
                <a:cs typeface="Trebuchet MS"/>
              </a:rPr>
              <a:t>MW</a:t>
            </a:r>
            <a:endParaRPr sz="900">
              <a:latin typeface="Trebuchet MS"/>
              <a:cs typeface="Trebuchet MS"/>
            </a:endParaRPr>
          </a:p>
          <a:p>
            <a:pPr marL="224790" indent="-147320">
              <a:lnSpc>
                <a:spcPct val="100000"/>
              </a:lnSpc>
              <a:spcBef>
                <a:spcPts val="25"/>
              </a:spcBef>
              <a:buClr>
                <a:srgbClr val="00B0AC"/>
              </a:buClr>
              <a:buChar char="-"/>
              <a:tabLst>
                <a:tab pos="224790" algn="l"/>
                <a:tab pos="1250950" algn="l"/>
              </a:tabLst>
            </a:pPr>
            <a:r>
              <a:rPr sz="900" spc="30" dirty="0">
                <a:solidFill>
                  <a:srgbClr val="404040"/>
                </a:solidFill>
                <a:latin typeface="Trebuchet MS"/>
                <a:cs typeface="Trebuchet MS"/>
              </a:rPr>
              <a:t>POC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	</a:t>
            </a:r>
            <a:r>
              <a:rPr sz="900" spc="-75" dirty="0">
                <a:solidFill>
                  <a:srgbClr val="404040"/>
                </a:solidFill>
                <a:latin typeface="Trebuchet MS"/>
                <a:cs typeface="Trebuchet MS"/>
              </a:rPr>
              <a:t>:</a:t>
            </a:r>
            <a:r>
              <a:rPr sz="900" spc="-3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spc="-25" dirty="0">
                <a:solidFill>
                  <a:srgbClr val="404040"/>
                </a:solidFill>
                <a:latin typeface="Trebuchet MS"/>
                <a:cs typeface="Trebuchet MS"/>
              </a:rPr>
              <a:t>Jun-25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buClr>
                <a:srgbClr val="00B0AC"/>
              </a:buClr>
              <a:buFont typeface="Trebuchet MS"/>
              <a:buChar char="-"/>
            </a:pP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buClr>
                <a:srgbClr val="00B0AC"/>
              </a:buClr>
              <a:buFont typeface="Trebuchet MS"/>
              <a:buChar char="-"/>
            </a:pP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buClr>
                <a:srgbClr val="00B0AC"/>
              </a:buClr>
              <a:buFont typeface="Trebuchet MS"/>
              <a:buChar char="-"/>
            </a:pP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buClr>
                <a:srgbClr val="00B0AC"/>
              </a:buClr>
              <a:buFont typeface="Trebuchet MS"/>
              <a:buChar char="-"/>
            </a:pP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Clr>
                <a:srgbClr val="00B0AC"/>
              </a:buClr>
              <a:buFont typeface="Trebuchet MS"/>
              <a:buChar char="-"/>
            </a:pPr>
            <a:endParaRPr sz="900">
              <a:latin typeface="Trebuchet MS"/>
              <a:cs typeface="Trebuchet MS"/>
            </a:endParaRPr>
          </a:p>
          <a:p>
            <a:pPr marR="882015" algn="r">
              <a:lnSpc>
                <a:spcPct val="100000"/>
              </a:lnSpc>
            </a:pPr>
            <a:r>
              <a:rPr sz="900" b="1" dirty="0">
                <a:solidFill>
                  <a:srgbClr val="404040"/>
                </a:solidFill>
                <a:latin typeface="Trebuchet MS"/>
                <a:cs typeface="Trebuchet MS"/>
              </a:rPr>
              <a:t>Central</a:t>
            </a:r>
            <a:r>
              <a:rPr sz="900" b="1" spc="1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404040"/>
                </a:solidFill>
                <a:latin typeface="Trebuchet MS"/>
                <a:cs typeface="Trebuchet MS"/>
              </a:rPr>
              <a:t>solar</a:t>
            </a:r>
            <a:r>
              <a:rPr sz="900" b="1" spc="1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b="1" spc="-20" dirty="0">
                <a:solidFill>
                  <a:srgbClr val="404040"/>
                </a:solidFill>
                <a:latin typeface="Trebuchet MS"/>
                <a:cs typeface="Trebuchet MS"/>
              </a:rPr>
              <a:t>Illa</a:t>
            </a:r>
            <a:endParaRPr sz="900">
              <a:latin typeface="Trebuchet MS"/>
              <a:cs typeface="Trebuchet MS"/>
            </a:endParaRPr>
          </a:p>
          <a:p>
            <a:pPr marL="147320" marR="942340" indent="-147320" algn="r">
              <a:lnSpc>
                <a:spcPct val="100000"/>
              </a:lnSpc>
              <a:spcBef>
                <a:spcPts val="25"/>
              </a:spcBef>
              <a:buClr>
                <a:srgbClr val="00B0AC"/>
              </a:buClr>
              <a:buChar char="-"/>
              <a:tabLst>
                <a:tab pos="147320" algn="l"/>
              </a:tabLst>
            </a:pP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Potencia</a:t>
            </a:r>
            <a:r>
              <a:rPr sz="9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instalada</a:t>
            </a:r>
            <a:r>
              <a:rPr sz="900" spc="33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spc="-75" dirty="0">
                <a:solidFill>
                  <a:srgbClr val="404040"/>
                </a:solidFill>
                <a:latin typeface="Trebuchet MS"/>
                <a:cs typeface="Trebuchet MS"/>
              </a:rPr>
              <a:t>:</a:t>
            </a:r>
            <a:r>
              <a:rPr sz="900" spc="-4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385</a:t>
            </a:r>
            <a:r>
              <a:rPr sz="900" spc="-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spc="45" dirty="0">
                <a:solidFill>
                  <a:srgbClr val="404040"/>
                </a:solidFill>
                <a:latin typeface="Trebuchet MS"/>
                <a:cs typeface="Trebuchet MS"/>
              </a:rPr>
              <a:t>MW</a:t>
            </a:r>
            <a:endParaRPr sz="900">
              <a:latin typeface="Trebuchet MS"/>
              <a:cs typeface="Trebuchet MS"/>
            </a:endParaRPr>
          </a:p>
          <a:p>
            <a:pPr marL="250825" indent="-147320">
              <a:lnSpc>
                <a:spcPct val="100000"/>
              </a:lnSpc>
              <a:spcBef>
                <a:spcPts val="25"/>
              </a:spcBef>
              <a:buClr>
                <a:srgbClr val="00B0AC"/>
              </a:buClr>
              <a:buChar char="-"/>
              <a:tabLst>
                <a:tab pos="250825" algn="l"/>
                <a:tab pos="1276350" algn="l"/>
              </a:tabLst>
            </a:pPr>
            <a:r>
              <a:rPr sz="900" spc="55" dirty="0">
                <a:solidFill>
                  <a:srgbClr val="404040"/>
                </a:solidFill>
                <a:latin typeface="Trebuchet MS"/>
                <a:cs typeface="Trebuchet MS"/>
              </a:rPr>
              <a:t>POC</a:t>
            </a:r>
            <a:r>
              <a:rPr sz="900" spc="14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spc="-10" dirty="0">
                <a:solidFill>
                  <a:srgbClr val="404040"/>
                </a:solidFill>
                <a:latin typeface="Trebuchet MS"/>
                <a:cs typeface="Trebuchet MS"/>
              </a:rPr>
              <a:t>estimada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	</a:t>
            </a:r>
            <a:r>
              <a:rPr sz="900" spc="-75" dirty="0">
                <a:solidFill>
                  <a:srgbClr val="404040"/>
                </a:solidFill>
                <a:latin typeface="Trebuchet MS"/>
                <a:cs typeface="Trebuchet MS"/>
              </a:rPr>
              <a:t>:</a:t>
            </a:r>
            <a:r>
              <a:rPr sz="900" spc="2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900" dirty="0">
                <a:solidFill>
                  <a:srgbClr val="404040"/>
                </a:solidFill>
                <a:latin typeface="Trebuchet MS"/>
                <a:cs typeface="Trebuchet MS"/>
              </a:rPr>
              <a:t>Nov-</a:t>
            </a:r>
            <a:r>
              <a:rPr sz="900" spc="-25" dirty="0">
                <a:solidFill>
                  <a:srgbClr val="404040"/>
                </a:solidFill>
                <a:latin typeface="Trebuchet MS"/>
                <a:cs typeface="Trebuchet MS"/>
              </a:rPr>
              <a:t>26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8851683" y="3847526"/>
            <a:ext cx="191770" cy="2159000"/>
          </a:xfrm>
          <a:custGeom>
            <a:avLst/>
            <a:gdLst/>
            <a:ahLst/>
            <a:cxnLst/>
            <a:rect l="l" t="t" r="r" b="b"/>
            <a:pathLst>
              <a:path w="191770" h="2159000">
                <a:moveTo>
                  <a:pt x="0" y="0"/>
                </a:moveTo>
                <a:lnTo>
                  <a:pt x="0" y="2158761"/>
                </a:lnTo>
                <a:lnTo>
                  <a:pt x="191344" y="1079380"/>
                </a:lnTo>
                <a:lnTo>
                  <a:pt x="0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2" name="object 22"/>
          <p:cNvGrpSpPr/>
          <p:nvPr/>
        </p:nvGrpSpPr>
        <p:grpSpPr>
          <a:xfrm>
            <a:off x="5998557" y="3420865"/>
            <a:ext cx="4193540" cy="200660"/>
            <a:chOff x="5998557" y="3420865"/>
            <a:chExt cx="4193540" cy="200660"/>
          </a:xfrm>
        </p:grpSpPr>
        <p:sp>
          <p:nvSpPr>
            <p:cNvPr id="23" name="object 23"/>
            <p:cNvSpPr/>
            <p:nvPr/>
          </p:nvSpPr>
          <p:spPr>
            <a:xfrm>
              <a:off x="5998557" y="3478542"/>
              <a:ext cx="4193540" cy="91440"/>
            </a:xfrm>
            <a:custGeom>
              <a:avLst/>
              <a:gdLst/>
              <a:ahLst/>
              <a:cxnLst/>
              <a:rect l="l" t="t" r="r" b="b"/>
              <a:pathLst>
                <a:path w="4193540" h="91439">
                  <a:moveTo>
                    <a:pt x="4152492" y="10011"/>
                  </a:moveTo>
                  <a:lnTo>
                    <a:pt x="4136283" y="13244"/>
                  </a:lnTo>
                  <a:lnTo>
                    <a:pt x="4136554" y="13244"/>
                  </a:lnTo>
                  <a:lnTo>
                    <a:pt x="4123733" y="21849"/>
                  </a:lnTo>
                  <a:lnTo>
                    <a:pt x="4114994" y="34752"/>
                  </a:lnTo>
                  <a:lnTo>
                    <a:pt x="4111763" y="50570"/>
                  </a:lnTo>
                  <a:lnTo>
                    <a:pt x="4114917" y="66403"/>
                  </a:lnTo>
                  <a:lnTo>
                    <a:pt x="4123593" y="79348"/>
                  </a:lnTo>
                  <a:lnTo>
                    <a:pt x="4136600" y="88170"/>
                  </a:lnTo>
                  <a:lnTo>
                    <a:pt x="4136863" y="88170"/>
                  </a:lnTo>
                  <a:lnTo>
                    <a:pt x="4152294" y="91326"/>
                  </a:lnTo>
                  <a:lnTo>
                    <a:pt x="4168117" y="88170"/>
                  </a:lnTo>
                  <a:lnTo>
                    <a:pt x="4181053" y="79488"/>
                  </a:lnTo>
                  <a:lnTo>
                    <a:pt x="4189791" y="66586"/>
                  </a:lnTo>
                  <a:lnTo>
                    <a:pt x="4190270" y="64240"/>
                  </a:lnTo>
                  <a:lnTo>
                    <a:pt x="4159840" y="64240"/>
                  </a:lnTo>
                  <a:lnTo>
                    <a:pt x="4165917" y="58187"/>
                  </a:lnTo>
                  <a:lnTo>
                    <a:pt x="4165954" y="43218"/>
                  </a:lnTo>
                  <a:lnTo>
                    <a:pt x="4159905" y="37134"/>
                  </a:lnTo>
                  <a:lnTo>
                    <a:pt x="4190306" y="37134"/>
                  </a:lnTo>
                  <a:lnTo>
                    <a:pt x="4189868" y="34934"/>
                  </a:lnTo>
                  <a:lnTo>
                    <a:pt x="4181192" y="21989"/>
                  </a:lnTo>
                  <a:lnTo>
                    <a:pt x="4168299" y="13244"/>
                  </a:lnTo>
                  <a:lnTo>
                    <a:pt x="4152492" y="10011"/>
                  </a:lnTo>
                  <a:close/>
                </a:path>
                <a:path w="4193540" h="91439">
                  <a:moveTo>
                    <a:pt x="40728" y="0"/>
                  </a:moveTo>
                  <a:lnTo>
                    <a:pt x="24520" y="3233"/>
                  </a:lnTo>
                  <a:lnTo>
                    <a:pt x="24791" y="3233"/>
                  </a:lnTo>
                  <a:lnTo>
                    <a:pt x="11970" y="11838"/>
                  </a:lnTo>
                  <a:lnTo>
                    <a:pt x="3231" y="24741"/>
                  </a:lnTo>
                  <a:lnTo>
                    <a:pt x="0" y="40558"/>
                  </a:lnTo>
                  <a:lnTo>
                    <a:pt x="3154" y="56392"/>
                  </a:lnTo>
                  <a:lnTo>
                    <a:pt x="11830" y="69337"/>
                  </a:lnTo>
                  <a:lnTo>
                    <a:pt x="24837" y="78159"/>
                  </a:lnTo>
                  <a:lnTo>
                    <a:pt x="25100" y="78159"/>
                  </a:lnTo>
                  <a:lnTo>
                    <a:pt x="40530" y="81315"/>
                  </a:lnTo>
                  <a:lnTo>
                    <a:pt x="56353" y="78159"/>
                  </a:lnTo>
                  <a:lnTo>
                    <a:pt x="69289" y="69477"/>
                  </a:lnTo>
                  <a:lnTo>
                    <a:pt x="78028" y="56574"/>
                  </a:lnTo>
                  <a:lnTo>
                    <a:pt x="78492" y="54302"/>
                  </a:lnTo>
                  <a:lnTo>
                    <a:pt x="33227" y="54302"/>
                  </a:lnTo>
                  <a:lnTo>
                    <a:pt x="27068" y="48110"/>
                  </a:lnTo>
                  <a:lnTo>
                    <a:pt x="27104" y="33140"/>
                  </a:lnTo>
                  <a:lnTo>
                    <a:pt x="33072" y="27197"/>
                  </a:lnTo>
                  <a:lnTo>
                    <a:pt x="78558" y="27197"/>
                  </a:lnTo>
                  <a:lnTo>
                    <a:pt x="78105" y="24923"/>
                  </a:lnTo>
                  <a:lnTo>
                    <a:pt x="69429" y="11978"/>
                  </a:lnTo>
                  <a:lnTo>
                    <a:pt x="56536" y="3233"/>
                  </a:lnTo>
                  <a:lnTo>
                    <a:pt x="40728" y="0"/>
                  </a:lnTo>
                  <a:close/>
                </a:path>
                <a:path w="4193540" h="91439">
                  <a:moveTo>
                    <a:pt x="78558" y="27197"/>
                  </a:moveTo>
                  <a:lnTo>
                    <a:pt x="81220" y="40558"/>
                  </a:lnTo>
                  <a:lnTo>
                    <a:pt x="81259" y="40756"/>
                  </a:lnTo>
                  <a:lnTo>
                    <a:pt x="78492" y="54302"/>
                  </a:lnTo>
                  <a:lnTo>
                    <a:pt x="4159840" y="64240"/>
                  </a:lnTo>
                  <a:lnTo>
                    <a:pt x="4114486" y="64240"/>
                  </a:lnTo>
                  <a:lnTo>
                    <a:pt x="4111802" y="50768"/>
                  </a:lnTo>
                  <a:lnTo>
                    <a:pt x="4111763" y="50570"/>
                  </a:lnTo>
                  <a:lnTo>
                    <a:pt x="4114508" y="37134"/>
                  </a:lnTo>
                  <a:lnTo>
                    <a:pt x="4159728" y="37134"/>
                  </a:lnTo>
                  <a:lnTo>
                    <a:pt x="78558" y="27197"/>
                  </a:lnTo>
                  <a:close/>
                </a:path>
                <a:path w="4193540" h="91439">
                  <a:moveTo>
                    <a:pt x="4190306" y="37134"/>
                  </a:moveTo>
                  <a:lnTo>
                    <a:pt x="4159905" y="37134"/>
                  </a:lnTo>
                  <a:lnTo>
                    <a:pt x="4165954" y="43218"/>
                  </a:lnTo>
                  <a:lnTo>
                    <a:pt x="4165917" y="58187"/>
                  </a:lnTo>
                  <a:lnTo>
                    <a:pt x="4159840" y="64240"/>
                  </a:lnTo>
                  <a:lnTo>
                    <a:pt x="4190270" y="64240"/>
                  </a:lnTo>
                  <a:lnTo>
                    <a:pt x="4193023" y="50768"/>
                  </a:lnTo>
                  <a:lnTo>
                    <a:pt x="4190306" y="37134"/>
                  </a:lnTo>
                  <a:close/>
                </a:path>
                <a:path w="4193540" h="91439">
                  <a:moveTo>
                    <a:pt x="78558" y="27197"/>
                  </a:moveTo>
                  <a:lnTo>
                    <a:pt x="33072" y="27197"/>
                  </a:lnTo>
                  <a:lnTo>
                    <a:pt x="27104" y="33140"/>
                  </a:lnTo>
                  <a:lnTo>
                    <a:pt x="27068" y="48110"/>
                  </a:lnTo>
                  <a:lnTo>
                    <a:pt x="33227" y="54302"/>
                  </a:lnTo>
                  <a:lnTo>
                    <a:pt x="78492" y="54302"/>
                  </a:lnTo>
                  <a:lnTo>
                    <a:pt x="81259" y="40756"/>
                  </a:lnTo>
                  <a:lnTo>
                    <a:pt x="78558" y="27197"/>
                  </a:lnTo>
                  <a:close/>
                </a:path>
              </a:pathLst>
            </a:custGeom>
            <a:solidFill>
              <a:srgbClr val="00D0C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475958" y="3420865"/>
              <a:ext cx="3070860" cy="200660"/>
            </a:xfrm>
            <a:custGeom>
              <a:avLst/>
              <a:gdLst/>
              <a:ahLst/>
              <a:cxnLst/>
              <a:rect l="l" t="t" r="r" b="b"/>
              <a:pathLst>
                <a:path w="3070859" h="200660">
                  <a:moveTo>
                    <a:pt x="3070434" y="0"/>
                  </a:moveTo>
                  <a:lnTo>
                    <a:pt x="0" y="0"/>
                  </a:lnTo>
                  <a:lnTo>
                    <a:pt x="0" y="200487"/>
                  </a:lnTo>
                  <a:lnTo>
                    <a:pt x="3070434" y="200487"/>
                  </a:lnTo>
                  <a:lnTo>
                    <a:pt x="30704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6676426" y="3353729"/>
            <a:ext cx="266890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53160" marR="5080" indent="-1141095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Caso</a:t>
            </a:r>
            <a:r>
              <a:rPr sz="1000" b="1" spc="4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2:</a:t>
            </a:r>
            <a:r>
              <a:rPr sz="1000" b="1" spc="3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Kallpa</a:t>
            </a:r>
            <a:r>
              <a:rPr sz="1000" b="1" spc="3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firma</a:t>
            </a:r>
            <a:r>
              <a:rPr sz="1000" b="1" spc="3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un</a:t>
            </a:r>
            <a:r>
              <a:rPr sz="1000" b="1" spc="4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595959"/>
                </a:solidFill>
                <a:latin typeface="Arial"/>
                <a:cs typeface="Arial"/>
              </a:rPr>
              <a:t>PPA</a:t>
            </a:r>
            <a:r>
              <a:rPr sz="1000" b="1" spc="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con</a:t>
            </a:r>
            <a:r>
              <a:rPr sz="1000" b="1" spc="5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Zelestra</a:t>
            </a:r>
            <a:r>
              <a:rPr sz="1000" b="1" spc="3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spc="-50" dirty="0">
                <a:solidFill>
                  <a:srgbClr val="595959"/>
                </a:solidFill>
                <a:latin typeface="Arial"/>
                <a:cs typeface="Arial"/>
              </a:rPr>
              <a:t>y </a:t>
            </a:r>
            <a:r>
              <a:rPr sz="1000" b="1" spc="-10" dirty="0">
                <a:solidFill>
                  <a:srgbClr val="595959"/>
                </a:solidFill>
                <a:latin typeface="Arial"/>
                <a:cs typeface="Arial"/>
              </a:rPr>
              <a:t>Enhol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26" name="object 2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32191" y="3855027"/>
            <a:ext cx="1815859" cy="1090255"/>
          </a:xfrm>
          <a:prstGeom prst="rect">
            <a:avLst/>
          </a:prstGeom>
        </p:spPr>
      </p:pic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Empresas</a:t>
            </a:r>
            <a:r>
              <a:rPr spc="-150" dirty="0"/>
              <a:t> </a:t>
            </a:r>
            <a:r>
              <a:rPr spc="-25" dirty="0"/>
              <a:t>privadas</a:t>
            </a:r>
            <a:r>
              <a:rPr spc="-150" dirty="0"/>
              <a:t> </a:t>
            </a:r>
            <a:r>
              <a:rPr spc="-30" dirty="0"/>
              <a:t>compran</a:t>
            </a:r>
            <a:r>
              <a:rPr spc="-160" dirty="0"/>
              <a:t> </a:t>
            </a:r>
            <a:r>
              <a:rPr spc="-55" dirty="0"/>
              <a:t>energía</a:t>
            </a:r>
            <a:r>
              <a:rPr spc="-155" dirty="0"/>
              <a:t> </a:t>
            </a:r>
            <a:r>
              <a:rPr spc="-25" dirty="0"/>
              <a:t>limpia</a:t>
            </a:r>
            <a:r>
              <a:rPr spc="-155" dirty="0"/>
              <a:t> </a:t>
            </a:r>
            <a:r>
              <a:rPr spc="-90" dirty="0"/>
              <a:t>y</a:t>
            </a:r>
            <a:r>
              <a:rPr spc="-150" dirty="0"/>
              <a:t> </a:t>
            </a:r>
            <a:r>
              <a:rPr spc="-45" dirty="0"/>
              <a:t>barata</a:t>
            </a:r>
            <a:r>
              <a:rPr spc="-155" dirty="0"/>
              <a:t> </a:t>
            </a:r>
            <a:r>
              <a:rPr spc="-30" dirty="0"/>
              <a:t>de</a:t>
            </a:r>
            <a:r>
              <a:rPr spc="-155" dirty="0"/>
              <a:t> </a:t>
            </a:r>
            <a:r>
              <a:rPr spc="-10" dirty="0"/>
              <a:t>terceros</a:t>
            </a:r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61925">
              <a:lnSpc>
                <a:spcPct val="100000"/>
              </a:lnSpc>
              <a:spcBef>
                <a:spcPts val="280"/>
              </a:spcBef>
            </a:pPr>
            <a:fld id="{81D60167-4931-47E6-BA6A-407CBD079E47}" type="slidenum">
              <a:rPr spc="-25" dirty="0"/>
              <a:t>25</a:t>
            </a:fld>
            <a:endParaRPr spc="-2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700" y="1667717"/>
            <a:ext cx="9385547" cy="3903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81679" y="985611"/>
            <a:ext cx="1427213" cy="534864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468883" y="2109723"/>
            <a:ext cx="9135110" cy="3295015"/>
            <a:chOff x="468883" y="2109723"/>
            <a:chExt cx="9135110" cy="3295015"/>
          </a:xfrm>
        </p:grpSpPr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4979" y="2109723"/>
              <a:ext cx="9119616" cy="329488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8883" y="2283459"/>
              <a:ext cx="9134856" cy="2929128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96343" y="2131455"/>
              <a:ext cx="9029065" cy="3206115"/>
            </a:xfrm>
            <a:custGeom>
              <a:avLst/>
              <a:gdLst/>
              <a:ahLst/>
              <a:cxnLst/>
              <a:rect l="l" t="t" r="r" b="b"/>
              <a:pathLst>
                <a:path w="9029065" h="3206115">
                  <a:moveTo>
                    <a:pt x="9028903" y="0"/>
                  </a:moveTo>
                  <a:lnTo>
                    <a:pt x="0" y="0"/>
                  </a:lnTo>
                  <a:lnTo>
                    <a:pt x="0" y="3205549"/>
                  </a:lnTo>
                  <a:lnTo>
                    <a:pt x="9028903" y="3205549"/>
                  </a:lnTo>
                  <a:lnTo>
                    <a:pt x="9028903" y="0"/>
                  </a:lnTo>
                  <a:close/>
                </a:path>
              </a:pathLst>
            </a:custGeom>
            <a:solidFill>
              <a:srgbClr val="FDFDF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61653" y="2325520"/>
            <a:ext cx="8898890" cy="2738755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57480" marR="5715" indent="-145415">
              <a:lnSpc>
                <a:spcPts val="1390"/>
              </a:lnSpc>
              <a:spcBef>
                <a:spcPts val="185"/>
              </a:spcBef>
              <a:buClr>
                <a:srgbClr val="00D0CB"/>
              </a:buClr>
              <a:buFont typeface="Wingdings"/>
              <a:buChar char=""/>
              <a:tabLst>
                <a:tab pos="158750" algn="l"/>
              </a:tabLst>
            </a:pP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Las</a:t>
            </a:r>
            <a:r>
              <a:rPr sz="1200" spc="2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empresas</a:t>
            </a:r>
            <a:r>
              <a:rPr sz="1200" spc="2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estatales</a:t>
            </a:r>
            <a:r>
              <a:rPr sz="1200" spc="2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mantienen</a:t>
            </a:r>
            <a:r>
              <a:rPr sz="1200" spc="3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una</a:t>
            </a:r>
            <a:r>
              <a:rPr sz="1200" spc="3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262626"/>
                </a:solidFill>
                <a:latin typeface="Trebuchet MS"/>
                <a:cs typeface="Trebuchet MS"/>
              </a:rPr>
              <a:t>alta</a:t>
            </a:r>
            <a:r>
              <a:rPr sz="1200" b="1" spc="2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spc="-10" dirty="0">
                <a:solidFill>
                  <a:srgbClr val="262626"/>
                </a:solidFill>
                <a:latin typeface="Trebuchet MS"/>
                <a:cs typeface="Trebuchet MS"/>
              </a:rPr>
              <a:t>dependencia</a:t>
            </a:r>
            <a:r>
              <a:rPr sz="1200" b="1" spc="3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spc="-20" dirty="0">
                <a:solidFill>
                  <a:srgbClr val="262626"/>
                </a:solidFill>
                <a:latin typeface="Trebuchet MS"/>
                <a:cs typeface="Trebuchet MS"/>
              </a:rPr>
              <a:t>hidroeléctrica</a:t>
            </a:r>
            <a:r>
              <a:rPr sz="1200" b="1" spc="3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y</a:t>
            </a:r>
            <a:r>
              <a:rPr sz="1200" spc="3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una</a:t>
            </a:r>
            <a:r>
              <a:rPr sz="1200" spc="3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participación</a:t>
            </a:r>
            <a:r>
              <a:rPr sz="1200" spc="2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20" dirty="0">
                <a:solidFill>
                  <a:srgbClr val="262626"/>
                </a:solidFill>
                <a:latin typeface="Trebuchet MS"/>
                <a:cs typeface="Trebuchet MS"/>
              </a:rPr>
              <a:t>decreciente</a:t>
            </a:r>
            <a:r>
              <a:rPr sz="1200" spc="2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en</a:t>
            </a:r>
            <a:r>
              <a:rPr sz="1200" spc="3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el</a:t>
            </a:r>
            <a:r>
              <a:rPr sz="1200" spc="2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mercado,</a:t>
            </a:r>
            <a:r>
              <a:rPr sz="1200" spc="3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lo</a:t>
            </a:r>
            <a:r>
              <a:rPr sz="1200" spc="2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25" dirty="0">
                <a:solidFill>
                  <a:srgbClr val="262626"/>
                </a:solidFill>
                <a:latin typeface="Trebuchet MS"/>
                <a:cs typeface="Trebuchet MS"/>
              </a:rPr>
              <a:t>que 	</a:t>
            </a:r>
            <a:r>
              <a:rPr sz="1200" spc="-45" dirty="0">
                <a:solidFill>
                  <a:srgbClr val="262626"/>
                </a:solidFill>
                <a:latin typeface="Trebuchet MS"/>
                <a:cs typeface="Trebuchet MS"/>
              </a:rPr>
              <a:t>limita</a:t>
            </a:r>
            <a:r>
              <a:rPr sz="1200" spc="-9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presencia</a:t>
            </a:r>
            <a:r>
              <a:rPr sz="1200" spc="-9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en</a:t>
            </a:r>
            <a:r>
              <a:rPr sz="1200" spc="-10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40" dirty="0">
                <a:solidFill>
                  <a:srgbClr val="262626"/>
                </a:solidFill>
                <a:latin typeface="Trebuchet MS"/>
                <a:cs typeface="Trebuchet MS"/>
              </a:rPr>
              <a:t>el</a:t>
            </a:r>
            <a:r>
              <a:rPr sz="1200" spc="-10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mercado.</a:t>
            </a:r>
            <a:endParaRPr sz="1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25"/>
              </a:spcBef>
              <a:buClr>
                <a:srgbClr val="00D0CB"/>
              </a:buClr>
              <a:buFont typeface="Wingdings"/>
              <a:buChar char=""/>
            </a:pPr>
            <a:endParaRPr sz="1200">
              <a:latin typeface="Trebuchet MS"/>
              <a:cs typeface="Trebuchet MS"/>
            </a:endParaRPr>
          </a:p>
          <a:p>
            <a:pPr marL="157480" marR="6350" indent="-145415">
              <a:lnSpc>
                <a:spcPts val="1390"/>
              </a:lnSpc>
              <a:buClr>
                <a:srgbClr val="00D0CB"/>
              </a:buClr>
              <a:buFont typeface="Wingdings"/>
              <a:buChar char=""/>
              <a:tabLst>
                <a:tab pos="158750" algn="l"/>
              </a:tabLst>
            </a:pP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La</a:t>
            </a:r>
            <a:r>
              <a:rPr sz="1200" spc="-1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spc="-10" dirty="0">
                <a:solidFill>
                  <a:srgbClr val="262626"/>
                </a:solidFill>
                <a:latin typeface="Trebuchet MS"/>
                <a:cs typeface="Trebuchet MS"/>
              </a:rPr>
              <a:t>falta</a:t>
            </a:r>
            <a:r>
              <a:rPr sz="1200" b="1" spc="-1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262626"/>
                </a:solidFill>
                <a:latin typeface="Trebuchet MS"/>
                <a:cs typeface="Trebuchet MS"/>
              </a:rPr>
              <a:t>de</a:t>
            </a:r>
            <a:r>
              <a:rPr sz="1200" b="1" spc="-2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spc="-20" dirty="0">
                <a:solidFill>
                  <a:srgbClr val="262626"/>
                </a:solidFill>
                <a:latin typeface="Trebuchet MS"/>
                <a:cs typeface="Trebuchet MS"/>
              </a:rPr>
              <a:t>diversificación</a:t>
            </a:r>
            <a:r>
              <a:rPr sz="1200" b="1" spc="-1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spc="-10" dirty="0">
                <a:solidFill>
                  <a:srgbClr val="262626"/>
                </a:solidFill>
                <a:latin typeface="Trebuchet MS"/>
                <a:cs typeface="Trebuchet MS"/>
              </a:rPr>
              <a:t>tecnológica</a:t>
            </a:r>
            <a:r>
              <a:rPr sz="1200" b="1" spc="-2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262626"/>
                </a:solidFill>
                <a:latin typeface="Trebuchet MS"/>
                <a:cs typeface="Trebuchet MS"/>
              </a:rPr>
              <a:t>y</a:t>
            </a:r>
            <a:r>
              <a:rPr sz="1200" b="1" spc="-20" dirty="0">
                <a:solidFill>
                  <a:srgbClr val="262626"/>
                </a:solidFill>
                <a:latin typeface="Trebuchet MS"/>
                <a:cs typeface="Trebuchet MS"/>
              </a:rPr>
              <a:t> contractual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expone</a:t>
            </a:r>
            <a:r>
              <a:rPr sz="1200" spc="-2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a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las</a:t>
            </a:r>
            <a:r>
              <a:rPr sz="1200" spc="-3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empresas</a:t>
            </a:r>
            <a:r>
              <a:rPr sz="1200" spc="-2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a</a:t>
            </a:r>
            <a:r>
              <a:rPr sz="1200" spc="-1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la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30" dirty="0">
                <a:solidFill>
                  <a:srgbClr val="262626"/>
                </a:solidFill>
                <a:latin typeface="Trebuchet MS"/>
                <a:cs typeface="Trebuchet MS"/>
              </a:rPr>
              <a:t>volatilidad</a:t>
            </a:r>
            <a:r>
              <a:rPr sz="1200" spc="-1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del</a:t>
            </a:r>
            <a:r>
              <a:rPr sz="1200" spc="-2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mercado</a:t>
            </a:r>
            <a:r>
              <a:rPr sz="1200" spc="-1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spot,</a:t>
            </a:r>
            <a:r>
              <a:rPr sz="1200" spc="-2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especialmente</a:t>
            </a:r>
            <a:r>
              <a:rPr sz="1200" spc="-1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25" dirty="0">
                <a:solidFill>
                  <a:srgbClr val="262626"/>
                </a:solidFill>
                <a:latin typeface="Trebuchet MS"/>
                <a:cs typeface="Trebuchet MS"/>
              </a:rPr>
              <a:t>en 	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estiaje.</a:t>
            </a:r>
            <a:endParaRPr sz="1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70"/>
              </a:spcBef>
              <a:buClr>
                <a:srgbClr val="00D0CB"/>
              </a:buClr>
              <a:buFont typeface="Wingdings"/>
              <a:buChar char=""/>
            </a:pPr>
            <a:endParaRPr sz="1200">
              <a:latin typeface="Trebuchet MS"/>
              <a:cs typeface="Trebuchet MS"/>
            </a:endParaRPr>
          </a:p>
          <a:p>
            <a:pPr marL="157480" marR="5080" indent="-145415" algn="just">
              <a:lnSpc>
                <a:spcPct val="97500"/>
              </a:lnSpc>
              <a:buClr>
                <a:srgbClr val="00D0CB"/>
              </a:buClr>
              <a:buFont typeface="Wingdings"/>
              <a:buChar char=""/>
              <a:tabLst>
                <a:tab pos="158750" algn="l"/>
              </a:tabLst>
            </a:pP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Al</a:t>
            </a:r>
            <a:r>
              <a:rPr sz="1200" spc="-1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igual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que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las</a:t>
            </a:r>
            <a:r>
              <a:rPr sz="1200" spc="-1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empresas</a:t>
            </a:r>
            <a:r>
              <a:rPr sz="1200" spc="-1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20" dirty="0">
                <a:solidFill>
                  <a:srgbClr val="262626"/>
                </a:solidFill>
                <a:latin typeface="Trebuchet MS"/>
                <a:cs typeface="Trebuchet MS"/>
              </a:rPr>
              <a:t>privadas,</a:t>
            </a:r>
            <a:r>
              <a:rPr sz="1200" spc="-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las</a:t>
            </a:r>
            <a:r>
              <a:rPr sz="1200" spc="-1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generadoras</a:t>
            </a:r>
            <a:r>
              <a:rPr sz="1200" spc="-1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estatales</a:t>
            </a:r>
            <a:r>
              <a:rPr sz="1200" spc="-1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spc="-10" dirty="0">
                <a:solidFill>
                  <a:srgbClr val="262626"/>
                </a:solidFill>
                <a:latin typeface="Trebuchet MS"/>
                <a:cs typeface="Trebuchet MS"/>
              </a:rPr>
              <a:t>pueden </a:t>
            </a:r>
            <a:r>
              <a:rPr sz="1200" b="1" dirty="0">
                <a:solidFill>
                  <a:srgbClr val="262626"/>
                </a:solidFill>
                <a:latin typeface="Trebuchet MS"/>
                <a:cs typeface="Trebuchet MS"/>
              </a:rPr>
              <a:t>impulsar</a:t>
            </a:r>
            <a:r>
              <a:rPr sz="1200" b="1" spc="-1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262626"/>
                </a:solidFill>
                <a:latin typeface="Trebuchet MS"/>
                <a:cs typeface="Trebuchet MS"/>
              </a:rPr>
              <a:t>la</a:t>
            </a:r>
            <a:r>
              <a:rPr sz="1200" b="1" spc="-10" dirty="0">
                <a:solidFill>
                  <a:srgbClr val="262626"/>
                </a:solidFill>
                <a:latin typeface="Trebuchet MS"/>
                <a:cs typeface="Trebuchet MS"/>
              </a:rPr>
              <a:t> transición </a:t>
            </a:r>
            <a:r>
              <a:rPr sz="1200" b="1" spc="-25" dirty="0">
                <a:solidFill>
                  <a:srgbClr val="262626"/>
                </a:solidFill>
                <a:latin typeface="Trebuchet MS"/>
                <a:cs typeface="Trebuchet MS"/>
              </a:rPr>
              <a:t>energética</a:t>
            </a:r>
            <a:r>
              <a:rPr sz="1200" b="1" spc="-1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spc="-20" dirty="0">
                <a:solidFill>
                  <a:srgbClr val="262626"/>
                </a:solidFill>
                <a:latin typeface="Trebuchet MS"/>
                <a:cs typeface="Trebuchet MS"/>
              </a:rPr>
              <a:t>adquiriendo</a:t>
            </a:r>
            <a:r>
              <a:rPr sz="1200" b="1" spc="-1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spc="-25" dirty="0">
                <a:solidFill>
                  <a:srgbClr val="262626"/>
                </a:solidFill>
                <a:latin typeface="Trebuchet MS"/>
                <a:cs typeface="Trebuchet MS"/>
              </a:rPr>
              <a:t>energía</a:t>
            </a:r>
            <a:r>
              <a:rPr sz="1200" b="1" spc="-1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spc="-25" dirty="0">
                <a:solidFill>
                  <a:srgbClr val="262626"/>
                </a:solidFill>
                <a:latin typeface="Trebuchet MS"/>
                <a:cs typeface="Trebuchet MS"/>
              </a:rPr>
              <a:t>de 	</a:t>
            </a:r>
            <a:r>
              <a:rPr sz="1200" b="1" dirty="0">
                <a:solidFill>
                  <a:srgbClr val="262626"/>
                </a:solidFill>
                <a:latin typeface="Trebuchet MS"/>
                <a:cs typeface="Trebuchet MS"/>
              </a:rPr>
              <a:t>centrales</a:t>
            </a:r>
            <a:r>
              <a:rPr sz="1200" b="1" spc="23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262626"/>
                </a:solidFill>
                <a:latin typeface="Trebuchet MS"/>
                <a:cs typeface="Trebuchet MS"/>
              </a:rPr>
              <a:t>de</a:t>
            </a:r>
            <a:r>
              <a:rPr sz="1200" b="1" spc="23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262626"/>
                </a:solidFill>
                <a:latin typeface="Trebuchet MS"/>
                <a:cs typeface="Trebuchet MS"/>
              </a:rPr>
              <a:t>terceros</a:t>
            </a:r>
            <a:r>
              <a:rPr sz="1200" b="1" spc="24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200" dirty="0">
                <a:solidFill>
                  <a:srgbClr val="262626"/>
                </a:solidFill>
                <a:latin typeface="Trebuchet MS"/>
                <a:cs typeface="Trebuchet MS"/>
              </a:rPr>
              <a:t>—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en</a:t>
            </a:r>
            <a:r>
              <a:rPr sz="1200" spc="24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especial</a:t>
            </a:r>
            <a:r>
              <a:rPr sz="1200" spc="229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renovables—</a:t>
            </a:r>
            <a:r>
              <a:rPr sz="1200" spc="23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262626"/>
                </a:solidFill>
                <a:latin typeface="Trebuchet MS"/>
                <a:cs typeface="Trebuchet MS"/>
              </a:rPr>
              <a:t>a</a:t>
            </a:r>
            <a:r>
              <a:rPr sz="1200" b="1" spc="24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262626"/>
                </a:solidFill>
                <a:latin typeface="Trebuchet MS"/>
                <a:cs typeface="Trebuchet MS"/>
              </a:rPr>
              <a:t>precios</a:t>
            </a:r>
            <a:r>
              <a:rPr sz="1200" b="1" spc="24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262626"/>
                </a:solidFill>
                <a:latin typeface="Trebuchet MS"/>
                <a:cs typeface="Trebuchet MS"/>
              </a:rPr>
              <a:t>competitivos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,</a:t>
            </a:r>
            <a:r>
              <a:rPr sz="1200" spc="23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mejorando</a:t>
            </a:r>
            <a:r>
              <a:rPr sz="1200" spc="23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márgenes</a:t>
            </a:r>
            <a:r>
              <a:rPr sz="1200" spc="229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sin</a:t>
            </a:r>
            <a:r>
              <a:rPr sz="1200" spc="24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necesidad</a:t>
            </a:r>
            <a:r>
              <a:rPr sz="1200" spc="23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de</a:t>
            </a:r>
            <a:r>
              <a:rPr sz="1200" spc="229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nuevas 	inversiones.</a:t>
            </a:r>
            <a:endParaRPr sz="1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60"/>
              </a:spcBef>
              <a:buClr>
                <a:srgbClr val="00D0CB"/>
              </a:buClr>
              <a:buFont typeface="Wingdings"/>
              <a:buChar char=""/>
            </a:pPr>
            <a:endParaRPr sz="1200">
              <a:latin typeface="Trebuchet MS"/>
              <a:cs typeface="Trebuchet MS"/>
            </a:endParaRPr>
          </a:p>
          <a:p>
            <a:pPr marL="157480" marR="5080" indent="-145415">
              <a:lnSpc>
                <a:spcPts val="1390"/>
              </a:lnSpc>
              <a:buClr>
                <a:srgbClr val="00D0CB"/>
              </a:buClr>
              <a:buFont typeface="Wingdings"/>
              <a:buChar char=""/>
              <a:tabLst>
                <a:tab pos="158750" algn="l"/>
              </a:tabLst>
            </a:pP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La</a:t>
            </a:r>
            <a:r>
              <a:rPr sz="1200" spc="3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adopción</a:t>
            </a:r>
            <a:r>
              <a:rPr sz="1200" spc="3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de</a:t>
            </a:r>
            <a:r>
              <a:rPr sz="1200" spc="3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262626"/>
                </a:solidFill>
                <a:latin typeface="Trebuchet MS"/>
                <a:cs typeface="Trebuchet MS"/>
              </a:rPr>
              <a:t>contratos</a:t>
            </a:r>
            <a:r>
              <a:rPr sz="1200" b="1" spc="3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262626"/>
                </a:solidFill>
                <a:latin typeface="Trebuchet MS"/>
                <a:cs typeface="Trebuchet MS"/>
              </a:rPr>
              <a:t>por</a:t>
            </a:r>
            <a:r>
              <a:rPr sz="1200" b="1" spc="2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spc="-10" dirty="0">
                <a:solidFill>
                  <a:srgbClr val="262626"/>
                </a:solidFill>
                <a:latin typeface="Trebuchet MS"/>
                <a:cs typeface="Trebuchet MS"/>
              </a:rPr>
              <a:t>diferencias</a:t>
            </a:r>
            <a:r>
              <a:rPr sz="1200" b="1" spc="3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262626"/>
                </a:solidFill>
                <a:latin typeface="Trebuchet MS"/>
                <a:cs typeface="Trebuchet MS"/>
              </a:rPr>
              <a:t>(CfD),</a:t>
            </a:r>
            <a:r>
              <a:rPr sz="1200" b="1" spc="3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spc="-10" dirty="0">
                <a:solidFill>
                  <a:srgbClr val="262626"/>
                </a:solidFill>
                <a:latin typeface="Trebuchet MS"/>
                <a:cs typeface="Trebuchet MS"/>
              </a:rPr>
              <a:t>PPA’s</a:t>
            </a:r>
            <a:r>
              <a:rPr sz="1200" b="1" spc="3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262626"/>
                </a:solidFill>
                <a:latin typeface="Trebuchet MS"/>
                <a:cs typeface="Trebuchet MS"/>
              </a:rPr>
              <a:t>flexibles</a:t>
            </a:r>
            <a:r>
              <a:rPr sz="1200" b="1" spc="3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262626"/>
                </a:solidFill>
                <a:latin typeface="Trebuchet MS"/>
                <a:cs typeface="Trebuchet MS"/>
              </a:rPr>
              <a:t>y</a:t>
            </a:r>
            <a:r>
              <a:rPr sz="1200" b="1" spc="2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262626"/>
                </a:solidFill>
                <a:latin typeface="Trebuchet MS"/>
                <a:cs typeface="Trebuchet MS"/>
              </a:rPr>
              <a:t>seguros</a:t>
            </a:r>
            <a:r>
              <a:rPr sz="1200" b="1" spc="3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262626"/>
                </a:solidFill>
                <a:latin typeface="Trebuchet MS"/>
                <a:cs typeface="Trebuchet MS"/>
              </a:rPr>
              <a:t>hidrológicos</a:t>
            </a:r>
            <a:r>
              <a:rPr sz="1200" b="1" spc="3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30" dirty="0">
                <a:solidFill>
                  <a:srgbClr val="262626"/>
                </a:solidFill>
                <a:latin typeface="Trebuchet MS"/>
                <a:cs typeface="Trebuchet MS"/>
              </a:rPr>
              <a:t>permitiría</a:t>
            </a:r>
            <a:r>
              <a:rPr sz="1200" spc="3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20" dirty="0">
                <a:solidFill>
                  <a:srgbClr val="262626"/>
                </a:solidFill>
                <a:latin typeface="Trebuchet MS"/>
                <a:cs typeface="Trebuchet MS"/>
              </a:rPr>
              <a:t>estabilizar</a:t>
            </a:r>
            <a:r>
              <a:rPr sz="1200" spc="2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ingresos,</a:t>
            </a:r>
            <a:r>
              <a:rPr sz="1200" spc="3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reducir 	</a:t>
            </a:r>
            <a:r>
              <a:rPr sz="1200" spc="-20" dirty="0">
                <a:solidFill>
                  <a:srgbClr val="262626"/>
                </a:solidFill>
                <a:latin typeface="Trebuchet MS"/>
                <a:cs typeface="Trebuchet MS"/>
              </a:rPr>
              <a:t>exposición</a:t>
            </a:r>
            <a:r>
              <a:rPr sz="1200" spc="-9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20" dirty="0">
                <a:solidFill>
                  <a:srgbClr val="262626"/>
                </a:solidFill>
                <a:latin typeface="Trebuchet MS"/>
                <a:cs typeface="Trebuchet MS"/>
              </a:rPr>
              <a:t>al</a:t>
            </a:r>
            <a:r>
              <a:rPr sz="1200" spc="-8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spot</a:t>
            </a:r>
            <a:r>
              <a:rPr sz="1200" spc="-8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55" dirty="0">
                <a:solidFill>
                  <a:srgbClr val="262626"/>
                </a:solidFill>
                <a:latin typeface="Trebuchet MS"/>
                <a:cs typeface="Trebuchet MS"/>
              </a:rPr>
              <a:t>y</a:t>
            </a:r>
            <a:r>
              <a:rPr sz="1200" spc="-8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40" dirty="0">
                <a:solidFill>
                  <a:srgbClr val="262626"/>
                </a:solidFill>
                <a:latin typeface="Trebuchet MS"/>
                <a:cs typeface="Trebuchet MS"/>
              </a:rPr>
              <a:t>optimizar</a:t>
            </a:r>
            <a:r>
              <a:rPr sz="1200" spc="-9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25" dirty="0">
                <a:solidFill>
                  <a:srgbClr val="262626"/>
                </a:solidFill>
                <a:latin typeface="Trebuchet MS"/>
                <a:cs typeface="Trebuchet MS"/>
              </a:rPr>
              <a:t>la</a:t>
            </a:r>
            <a:r>
              <a:rPr sz="1200" spc="-8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25" dirty="0">
                <a:solidFill>
                  <a:srgbClr val="262626"/>
                </a:solidFill>
                <a:latin typeface="Trebuchet MS"/>
                <a:cs typeface="Trebuchet MS"/>
              </a:rPr>
              <a:t>gestión</a:t>
            </a:r>
            <a:r>
              <a:rPr sz="1200" spc="-8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de</a:t>
            </a:r>
            <a:r>
              <a:rPr sz="1200" spc="-8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riesgos.</a:t>
            </a:r>
            <a:endParaRPr sz="1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buClr>
                <a:srgbClr val="00D0CB"/>
              </a:buClr>
              <a:buFont typeface="Wingdings"/>
              <a:buChar char=""/>
            </a:pPr>
            <a:endParaRPr sz="1200">
              <a:latin typeface="Trebuchet MS"/>
              <a:cs typeface="Trebuchet MS"/>
            </a:endParaRPr>
          </a:p>
          <a:p>
            <a:pPr marL="157480" marR="5715" indent="-145415">
              <a:lnSpc>
                <a:spcPts val="1420"/>
              </a:lnSpc>
              <a:buClr>
                <a:srgbClr val="00D0CB"/>
              </a:buClr>
              <a:buFont typeface="Wingdings"/>
              <a:buChar char=""/>
              <a:tabLst>
                <a:tab pos="158750" algn="l"/>
              </a:tabLst>
            </a:pP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Con</a:t>
            </a:r>
            <a:r>
              <a:rPr sz="1200" spc="-2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una</a:t>
            </a:r>
            <a:r>
              <a:rPr sz="1200" spc="-1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40" dirty="0">
                <a:solidFill>
                  <a:srgbClr val="262626"/>
                </a:solidFill>
                <a:latin typeface="Trebuchet MS"/>
                <a:cs typeface="Trebuchet MS"/>
              </a:rPr>
              <a:t>estrategia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20" dirty="0">
                <a:solidFill>
                  <a:srgbClr val="262626"/>
                </a:solidFill>
                <a:latin typeface="Trebuchet MS"/>
                <a:cs typeface="Trebuchet MS"/>
              </a:rPr>
              <a:t>comercial </a:t>
            </a:r>
            <a:r>
              <a:rPr sz="1200" spc="-30" dirty="0">
                <a:solidFill>
                  <a:srgbClr val="262626"/>
                </a:solidFill>
                <a:latin typeface="Trebuchet MS"/>
                <a:cs typeface="Trebuchet MS"/>
              </a:rPr>
              <a:t>activa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55" dirty="0">
                <a:solidFill>
                  <a:srgbClr val="262626"/>
                </a:solidFill>
                <a:latin typeface="Trebuchet MS"/>
                <a:cs typeface="Trebuchet MS"/>
              </a:rPr>
              <a:t>y</a:t>
            </a:r>
            <a:r>
              <a:rPr sz="1200" spc="-1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mecanismos</a:t>
            </a:r>
            <a:r>
              <a:rPr sz="1200" spc="-2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de</a:t>
            </a:r>
            <a:r>
              <a:rPr sz="1200" spc="-2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35" dirty="0">
                <a:solidFill>
                  <a:srgbClr val="262626"/>
                </a:solidFill>
                <a:latin typeface="Trebuchet MS"/>
                <a:cs typeface="Trebuchet MS"/>
              </a:rPr>
              <a:t>cobertura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40" dirty="0">
                <a:solidFill>
                  <a:srgbClr val="262626"/>
                </a:solidFill>
                <a:latin typeface="Trebuchet MS"/>
                <a:cs typeface="Trebuchet MS"/>
              </a:rPr>
              <a:t>eficientes,</a:t>
            </a:r>
            <a:r>
              <a:rPr sz="1200" spc="-2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las</a:t>
            </a:r>
            <a:r>
              <a:rPr sz="1200" spc="-2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empresas</a:t>
            </a:r>
            <a:r>
              <a:rPr sz="1200" spc="-2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20" dirty="0">
                <a:solidFill>
                  <a:srgbClr val="262626"/>
                </a:solidFill>
                <a:latin typeface="Trebuchet MS"/>
                <a:cs typeface="Trebuchet MS"/>
              </a:rPr>
              <a:t>estatales</a:t>
            </a:r>
            <a:r>
              <a:rPr sz="1200" spc="-2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pueden</a:t>
            </a:r>
            <a:r>
              <a:rPr sz="1200" spc="-1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spc="-45" dirty="0">
                <a:solidFill>
                  <a:srgbClr val="262626"/>
                </a:solidFill>
                <a:latin typeface="Trebuchet MS"/>
                <a:cs typeface="Trebuchet MS"/>
              </a:rPr>
              <a:t>recuperar</a:t>
            </a:r>
            <a:r>
              <a:rPr sz="1200" b="1" spc="-2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spc="-10" dirty="0">
                <a:solidFill>
                  <a:srgbClr val="262626"/>
                </a:solidFill>
                <a:latin typeface="Trebuchet MS"/>
                <a:cs typeface="Trebuchet MS"/>
              </a:rPr>
              <a:t>participación 	</a:t>
            </a:r>
            <a:r>
              <a:rPr sz="1200" b="1" spc="-60" dirty="0">
                <a:solidFill>
                  <a:srgbClr val="262626"/>
                </a:solidFill>
                <a:latin typeface="Trebuchet MS"/>
                <a:cs typeface="Trebuchet MS"/>
              </a:rPr>
              <a:t>y</a:t>
            </a:r>
            <a:r>
              <a:rPr sz="1200" b="1" spc="-7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spc="-35" dirty="0">
                <a:solidFill>
                  <a:srgbClr val="262626"/>
                </a:solidFill>
                <a:latin typeface="Trebuchet MS"/>
                <a:cs typeface="Trebuchet MS"/>
              </a:rPr>
              <a:t>rentabilidad</a:t>
            </a:r>
            <a:r>
              <a:rPr sz="1200" spc="-35" dirty="0">
                <a:solidFill>
                  <a:srgbClr val="262626"/>
                </a:solidFill>
                <a:latin typeface="Trebuchet MS"/>
                <a:cs typeface="Trebuchet MS"/>
              </a:rPr>
              <a:t>,</a:t>
            </a:r>
            <a:r>
              <a:rPr sz="1200" spc="-7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25" dirty="0">
                <a:solidFill>
                  <a:srgbClr val="262626"/>
                </a:solidFill>
                <a:latin typeface="Trebuchet MS"/>
                <a:cs typeface="Trebuchet MS"/>
              </a:rPr>
              <a:t>contribuyendo</a:t>
            </a:r>
            <a:r>
              <a:rPr sz="1200" spc="-7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20" dirty="0">
                <a:solidFill>
                  <a:srgbClr val="262626"/>
                </a:solidFill>
                <a:latin typeface="Trebuchet MS"/>
                <a:cs typeface="Trebuchet MS"/>
              </a:rPr>
              <a:t>al</a:t>
            </a:r>
            <a:r>
              <a:rPr sz="1200" spc="-7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25" dirty="0">
                <a:solidFill>
                  <a:srgbClr val="262626"/>
                </a:solidFill>
                <a:latin typeface="Trebuchet MS"/>
                <a:cs typeface="Trebuchet MS"/>
              </a:rPr>
              <a:t>cumplimiento</a:t>
            </a:r>
            <a:r>
              <a:rPr sz="1200" spc="-7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de</a:t>
            </a:r>
            <a:r>
              <a:rPr sz="1200" spc="-6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los</a:t>
            </a:r>
            <a:r>
              <a:rPr sz="1200" spc="-7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40" dirty="0">
                <a:solidFill>
                  <a:srgbClr val="262626"/>
                </a:solidFill>
                <a:latin typeface="Trebuchet MS"/>
                <a:cs typeface="Trebuchet MS"/>
              </a:rPr>
              <a:t>objetivos</a:t>
            </a:r>
            <a:r>
              <a:rPr sz="1200" spc="-7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nacionales</a:t>
            </a:r>
            <a:r>
              <a:rPr sz="1200" spc="-7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de</a:t>
            </a:r>
            <a:r>
              <a:rPr sz="1200" spc="-7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spc="-20" dirty="0">
                <a:solidFill>
                  <a:srgbClr val="262626"/>
                </a:solidFill>
                <a:latin typeface="Trebuchet MS"/>
                <a:cs typeface="Trebuchet MS"/>
              </a:rPr>
              <a:t>descarbonización</a:t>
            </a:r>
            <a:r>
              <a:rPr sz="1200" b="1" spc="-7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spc="-60" dirty="0">
                <a:solidFill>
                  <a:srgbClr val="262626"/>
                </a:solidFill>
                <a:latin typeface="Trebuchet MS"/>
                <a:cs typeface="Trebuchet MS"/>
              </a:rPr>
              <a:t>y</a:t>
            </a:r>
            <a:r>
              <a:rPr sz="1200" b="1" spc="-7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spc="-10" dirty="0">
                <a:solidFill>
                  <a:srgbClr val="262626"/>
                </a:solidFill>
                <a:latin typeface="Trebuchet MS"/>
                <a:cs typeface="Trebuchet MS"/>
              </a:rPr>
              <a:t>sostenibilidad</a:t>
            </a:r>
            <a:r>
              <a:rPr sz="1200" b="1" spc="-6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b="1" spc="-10" dirty="0">
                <a:solidFill>
                  <a:srgbClr val="262626"/>
                </a:solidFill>
                <a:latin typeface="Trebuchet MS"/>
                <a:cs typeface="Trebuchet MS"/>
              </a:rPr>
              <a:t>energética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61925">
              <a:lnSpc>
                <a:spcPct val="100000"/>
              </a:lnSpc>
              <a:spcBef>
                <a:spcPts val="280"/>
              </a:spcBef>
            </a:pPr>
            <a:fld id="{81D60167-4931-47E6-BA6A-407CBD079E47}" type="slidenum">
              <a:rPr spc="-25" dirty="0"/>
              <a:t>26</a:t>
            </a:fld>
            <a:endParaRPr spc="-25" dirty="0"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Algunas</a:t>
            </a:r>
            <a:r>
              <a:rPr spc="-175" dirty="0"/>
              <a:t> </a:t>
            </a:r>
            <a:r>
              <a:rPr spc="-10" dirty="0"/>
              <a:t>conclusiones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70680" y="1130135"/>
            <a:ext cx="839469" cy="315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Agenda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700" y="1667717"/>
            <a:ext cx="9385547" cy="3903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81679" y="985611"/>
            <a:ext cx="1427213" cy="53486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349032" y="2072536"/>
            <a:ext cx="4450080" cy="3104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12B1AE"/>
                </a:solidFill>
                <a:latin typeface="Trebuchet MS"/>
                <a:cs typeface="Trebuchet MS"/>
              </a:rPr>
              <a:t>Introducción</a:t>
            </a:r>
            <a:endParaRPr sz="1200">
              <a:latin typeface="Trebuchet MS"/>
              <a:cs typeface="Trebuchet MS"/>
            </a:endParaRPr>
          </a:p>
          <a:p>
            <a:pPr marL="207010" indent="-194310">
              <a:lnSpc>
                <a:spcPct val="100000"/>
              </a:lnSpc>
              <a:spcBef>
                <a:spcPts val="1365"/>
              </a:spcBef>
              <a:buAutoNum type="arabicParenR"/>
              <a:tabLst>
                <a:tab pos="207010" algn="l"/>
              </a:tabLst>
            </a:pPr>
            <a:r>
              <a:rPr sz="1200" b="1" spc="-10" dirty="0">
                <a:solidFill>
                  <a:srgbClr val="12B1AE"/>
                </a:solidFill>
                <a:latin typeface="Trebuchet MS"/>
                <a:cs typeface="Trebuchet MS"/>
              </a:rPr>
              <a:t>Situación</a:t>
            </a:r>
            <a:r>
              <a:rPr sz="1200" b="1" spc="-60" dirty="0">
                <a:solidFill>
                  <a:srgbClr val="12B1AE"/>
                </a:solidFill>
                <a:latin typeface="Trebuchet MS"/>
                <a:cs typeface="Trebuchet MS"/>
              </a:rPr>
              <a:t> </a:t>
            </a:r>
            <a:r>
              <a:rPr sz="1200" b="1" spc="-10" dirty="0">
                <a:solidFill>
                  <a:srgbClr val="12B1AE"/>
                </a:solidFill>
                <a:latin typeface="Trebuchet MS"/>
                <a:cs typeface="Trebuchet MS"/>
              </a:rPr>
              <a:t>actual</a:t>
            </a:r>
            <a:r>
              <a:rPr sz="1200" b="1" spc="-70" dirty="0">
                <a:solidFill>
                  <a:srgbClr val="12B1AE"/>
                </a:solidFill>
                <a:latin typeface="Trebuchet MS"/>
                <a:cs typeface="Trebuchet MS"/>
              </a:rPr>
              <a:t> </a:t>
            </a:r>
            <a:r>
              <a:rPr sz="1200" b="1" spc="-20" dirty="0">
                <a:solidFill>
                  <a:srgbClr val="12B1AE"/>
                </a:solidFill>
                <a:latin typeface="Trebuchet MS"/>
                <a:cs typeface="Trebuchet MS"/>
              </a:rPr>
              <a:t>de</a:t>
            </a:r>
            <a:r>
              <a:rPr sz="1200" b="1" spc="-65" dirty="0">
                <a:solidFill>
                  <a:srgbClr val="12B1AE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12B1AE"/>
                </a:solidFill>
                <a:latin typeface="Trebuchet MS"/>
                <a:cs typeface="Trebuchet MS"/>
              </a:rPr>
              <a:t>las</a:t>
            </a:r>
            <a:r>
              <a:rPr sz="1200" b="1" spc="-60" dirty="0">
                <a:solidFill>
                  <a:srgbClr val="12B1AE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12B1AE"/>
                </a:solidFill>
                <a:latin typeface="Trebuchet MS"/>
                <a:cs typeface="Trebuchet MS"/>
              </a:rPr>
              <a:t>empresas</a:t>
            </a:r>
            <a:r>
              <a:rPr sz="1200" b="1" spc="-60" dirty="0">
                <a:solidFill>
                  <a:srgbClr val="12B1AE"/>
                </a:solidFill>
                <a:latin typeface="Trebuchet MS"/>
                <a:cs typeface="Trebuchet MS"/>
              </a:rPr>
              <a:t> </a:t>
            </a:r>
            <a:r>
              <a:rPr sz="1200" b="1" spc="-25" dirty="0">
                <a:solidFill>
                  <a:srgbClr val="12B1AE"/>
                </a:solidFill>
                <a:latin typeface="Trebuchet MS"/>
                <a:cs typeface="Trebuchet MS"/>
              </a:rPr>
              <a:t>generadoras</a:t>
            </a:r>
            <a:r>
              <a:rPr sz="1200" b="1" spc="-60" dirty="0">
                <a:solidFill>
                  <a:srgbClr val="12B1AE"/>
                </a:solidFill>
                <a:latin typeface="Trebuchet MS"/>
                <a:cs typeface="Trebuchet MS"/>
              </a:rPr>
              <a:t> </a:t>
            </a:r>
            <a:r>
              <a:rPr sz="1200" b="1" spc="-10" dirty="0">
                <a:solidFill>
                  <a:srgbClr val="12B1AE"/>
                </a:solidFill>
                <a:latin typeface="Trebuchet MS"/>
                <a:cs typeface="Trebuchet MS"/>
              </a:rPr>
              <a:t>estatales</a:t>
            </a:r>
            <a:endParaRPr sz="1200">
              <a:latin typeface="Trebuchet MS"/>
              <a:cs typeface="Trebuchet MS"/>
            </a:endParaRPr>
          </a:p>
          <a:p>
            <a:pPr marL="646430" lvl="1" indent="-243840">
              <a:lnSpc>
                <a:spcPts val="1415"/>
              </a:lnSpc>
              <a:spcBef>
                <a:spcPts val="50"/>
              </a:spcBef>
              <a:buClr>
                <a:srgbClr val="16B7B3"/>
              </a:buClr>
              <a:buChar char="–"/>
              <a:tabLst>
                <a:tab pos="646430" algn="l"/>
              </a:tabLst>
            </a:pPr>
            <a:r>
              <a:rPr sz="1200" spc="-30" dirty="0">
                <a:solidFill>
                  <a:srgbClr val="262626"/>
                </a:solidFill>
                <a:latin typeface="Trebuchet MS"/>
                <a:cs typeface="Trebuchet MS"/>
              </a:rPr>
              <a:t>Participación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estatal</a:t>
            </a:r>
            <a:endParaRPr sz="1200">
              <a:latin typeface="Trebuchet MS"/>
              <a:cs typeface="Trebuchet MS"/>
            </a:endParaRPr>
          </a:p>
          <a:p>
            <a:pPr marL="646430" lvl="1" indent="-243840">
              <a:lnSpc>
                <a:spcPts val="1405"/>
              </a:lnSpc>
              <a:buClr>
                <a:srgbClr val="16B7B3"/>
              </a:buClr>
              <a:buChar char="–"/>
              <a:tabLst>
                <a:tab pos="646430" algn="l"/>
              </a:tabLst>
            </a:pPr>
            <a:r>
              <a:rPr sz="1200" spc="-30" dirty="0">
                <a:solidFill>
                  <a:srgbClr val="262626"/>
                </a:solidFill>
                <a:latin typeface="Trebuchet MS"/>
                <a:cs typeface="Trebuchet MS"/>
              </a:rPr>
              <a:t>Potencia</a:t>
            </a:r>
            <a:r>
              <a:rPr sz="1200" spc="-4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firme</a:t>
            </a:r>
            <a:endParaRPr sz="1200">
              <a:latin typeface="Trebuchet MS"/>
              <a:cs typeface="Trebuchet MS"/>
            </a:endParaRPr>
          </a:p>
          <a:p>
            <a:pPr marL="646430" lvl="1" indent="-243840">
              <a:lnSpc>
                <a:spcPts val="1405"/>
              </a:lnSpc>
              <a:buClr>
                <a:srgbClr val="16B7B3"/>
              </a:buClr>
              <a:buChar char="–"/>
              <a:tabLst>
                <a:tab pos="646430" algn="l"/>
              </a:tabLst>
            </a:pPr>
            <a:r>
              <a:rPr sz="1200" spc="-25" dirty="0">
                <a:solidFill>
                  <a:srgbClr val="262626"/>
                </a:solidFill>
                <a:latin typeface="Trebuchet MS"/>
                <a:cs typeface="Trebuchet MS"/>
              </a:rPr>
              <a:t>Nivel</a:t>
            </a:r>
            <a:r>
              <a:rPr sz="1200" spc="-11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de</a:t>
            </a:r>
            <a:r>
              <a:rPr sz="1200" spc="-10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contratación</a:t>
            </a:r>
            <a:endParaRPr sz="1200">
              <a:latin typeface="Trebuchet MS"/>
              <a:cs typeface="Trebuchet MS"/>
            </a:endParaRPr>
          </a:p>
          <a:p>
            <a:pPr marL="646430" lvl="1" indent="-243840">
              <a:lnSpc>
                <a:spcPts val="1415"/>
              </a:lnSpc>
              <a:buClr>
                <a:srgbClr val="16B7B3"/>
              </a:buClr>
              <a:buChar char="–"/>
              <a:tabLst>
                <a:tab pos="646430" algn="l"/>
              </a:tabLst>
            </a:pP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Situación</a:t>
            </a:r>
            <a:r>
              <a:rPr sz="1200" spc="-11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en</a:t>
            </a:r>
            <a:r>
              <a:rPr sz="1200" spc="-10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40" dirty="0">
                <a:solidFill>
                  <a:srgbClr val="262626"/>
                </a:solidFill>
                <a:latin typeface="Trebuchet MS"/>
                <a:cs typeface="Trebuchet MS"/>
              </a:rPr>
              <a:t>el</a:t>
            </a:r>
            <a:r>
              <a:rPr sz="1200" spc="-10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mercado</a:t>
            </a:r>
            <a:r>
              <a:rPr sz="1200" spc="-10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Spot.</a:t>
            </a:r>
            <a:endParaRPr sz="1200">
              <a:latin typeface="Trebuchet MS"/>
              <a:cs typeface="Trebuchet MS"/>
            </a:endParaRPr>
          </a:p>
          <a:p>
            <a:pPr marL="646430" lvl="1" indent="-243840">
              <a:lnSpc>
                <a:spcPct val="100000"/>
              </a:lnSpc>
              <a:spcBef>
                <a:spcPts val="70"/>
              </a:spcBef>
              <a:buClr>
                <a:srgbClr val="16B7B3"/>
              </a:buClr>
              <a:buChar char="–"/>
              <a:tabLst>
                <a:tab pos="646430" algn="l"/>
              </a:tabLst>
            </a:pP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Situación</a:t>
            </a:r>
            <a:r>
              <a:rPr sz="1200" spc="-9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20" dirty="0">
                <a:solidFill>
                  <a:srgbClr val="262626"/>
                </a:solidFill>
                <a:latin typeface="Trebuchet MS"/>
                <a:cs typeface="Trebuchet MS"/>
              </a:rPr>
              <a:t>actual</a:t>
            </a:r>
            <a:r>
              <a:rPr sz="1200" spc="-9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de</a:t>
            </a:r>
            <a:r>
              <a:rPr sz="1200" spc="-9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los</a:t>
            </a:r>
            <a:r>
              <a:rPr sz="1200" spc="-9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activos.</a:t>
            </a:r>
            <a:endParaRPr sz="1200">
              <a:latin typeface="Trebuchet MS"/>
              <a:cs typeface="Trebuchet MS"/>
            </a:endParaRPr>
          </a:p>
          <a:p>
            <a:pPr marL="207010" indent="-194310">
              <a:lnSpc>
                <a:spcPts val="1415"/>
              </a:lnSpc>
              <a:spcBef>
                <a:spcPts val="1370"/>
              </a:spcBef>
              <a:buAutoNum type="arabicParenR"/>
              <a:tabLst>
                <a:tab pos="207010" algn="l"/>
              </a:tabLst>
            </a:pPr>
            <a:r>
              <a:rPr sz="1200" b="1" spc="-35" dirty="0">
                <a:solidFill>
                  <a:srgbClr val="12B1AE"/>
                </a:solidFill>
                <a:latin typeface="Trebuchet MS"/>
                <a:cs typeface="Trebuchet MS"/>
              </a:rPr>
              <a:t>Origen</a:t>
            </a:r>
            <a:r>
              <a:rPr sz="1200" b="1" spc="-85" dirty="0">
                <a:solidFill>
                  <a:srgbClr val="12B1AE"/>
                </a:solidFill>
                <a:latin typeface="Trebuchet MS"/>
                <a:cs typeface="Trebuchet MS"/>
              </a:rPr>
              <a:t> </a:t>
            </a:r>
            <a:r>
              <a:rPr sz="1200" b="1" spc="-20" dirty="0">
                <a:solidFill>
                  <a:srgbClr val="12B1AE"/>
                </a:solidFill>
                <a:latin typeface="Trebuchet MS"/>
                <a:cs typeface="Trebuchet MS"/>
              </a:rPr>
              <a:t>del</a:t>
            </a:r>
            <a:r>
              <a:rPr sz="1200" b="1" spc="-80" dirty="0">
                <a:solidFill>
                  <a:srgbClr val="12B1AE"/>
                </a:solidFill>
                <a:latin typeface="Trebuchet MS"/>
                <a:cs typeface="Trebuchet MS"/>
              </a:rPr>
              <a:t> </a:t>
            </a:r>
            <a:r>
              <a:rPr sz="1200" b="1" spc="-10" dirty="0">
                <a:solidFill>
                  <a:srgbClr val="12B1AE"/>
                </a:solidFill>
                <a:latin typeface="Trebuchet MS"/>
                <a:cs typeface="Trebuchet MS"/>
              </a:rPr>
              <a:t>Problema</a:t>
            </a:r>
            <a:endParaRPr sz="1200">
              <a:latin typeface="Trebuchet MS"/>
              <a:cs typeface="Trebuchet MS"/>
            </a:endParaRPr>
          </a:p>
          <a:p>
            <a:pPr marL="646430" lvl="1" indent="-243840">
              <a:lnSpc>
                <a:spcPts val="1415"/>
              </a:lnSpc>
              <a:buClr>
                <a:srgbClr val="16B7B3"/>
              </a:buClr>
              <a:buChar char="–"/>
              <a:tabLst>
                <a:tab pos="646430" algn="l"/>
              </a:tabLst>
            </a:pPr>
            <a:r>
              <a:rPr sz="1200" spc="-20" dirty="0">
                <a:solidFill>
                  <a:srgbClr val="262626"/>
                </a:solidFill>
                <a:latin typeface="Trebuchet MS"/>
                <a:cs typeface="Trebuchet MS"/>
              </a:rPr>
              <a:t>Limitaciones</a:t>
            </a:r>
            <a:r>
              <a:rPr sz="1200" spc="-5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institucionales.</a:t>
            </a:r>
            <a:endParaRPr sz="1200">
              <a:latin typeface="Trebuchet MS"/>
              <a:cs typeface="Trebuchet MS"/>
            </a:endParaRPr>
          </a:p>
          <a:p>
            <a:pPr marL="646430" lvl="1" indent="-243840">
              <a:lnSpc>
                <a:spcPts val="1430"/>
              </a:lnSpc>
              <a:spcBef>
                <a:spcPts val="50"/>
              </a:spcBef>
              <a:buClr>
                <a:srgbClr val="16B7B3"/>
              </a:buClr>
              <a:buChar char="–"/>
              <a:tabLst>
                <a:tab pos="646430" algn="l"/>
              </a:tabLst>
            </a:pPr>
            <a:r>
              <a:rPr sz="1200" spc="-35" dirty="0">
                <a:solidFill>
                  <a:srgbClr val="262626"/>
                </a:solidFill>
                <a:latin typeface="Trebuchet MS"/>
                <a:cs typeface="Trebuchet MS"/>
              </a:rPr>
              <a:t>Falta</a:t>
            </a:r>
            <a:r>
              <a:rPr sz="1200" spc="-7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de</a:t>
            </a:r>
            <a:r>
              <a:rPr sz="1200" spc="-7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30" dirty="0">
                <a:solidFill>
                  <a:srgbClr val="262626"/>
                </a:solidFill>
                <a:latin typeface="Trebuchet MS"/>
                <a:cs typeface="Trebuchet MS"/>
              </a:rPr>
              <a:t>diversificación</a:t>
            </a:r>
            <a:r>
              <a:rPr sz="1200" spc="-7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30" dirty="0">
                <a:solidFill>
                  <a:srgbClr val="262626"/>
                </a:solidFill>
                <a:latin typeface="Trebuchet MS"/>
                <a:cs typeface="Trebuchet MS"/>
              </a:rPr>
              <a:t>del</a:t>
            </a:r>
            <a:r>
              <a:rPr sz="1200" spc="-7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portafolio.</a:t>
            </a:r>
            <a:endParaRPr sz="1200">
              <a:latin typeface="Trebuchet MS"/>
              <a:cs typeface="Trebuchet MS"/>
            </a:endParaRPr>
          </a:p>
          <a:p>
            <a:pPr marL="646430" lvl="1" indent="-243840">
              <a:lnSpc>
                <a:spcPts val="1430"/>
              </a:lnSpc>
              <a:buClr>
                <a:srgbClr val="16B7B3"/>
              </a:buClr>
              <a:buChar char="–"/>
              <a:tabLst>
                <a:tab pos="646430" algn="l"/>
              </a:tabLst>
            </a:pPr>
            <a:r>
              <a:rPr sz="1200" spc="-20" dirty="0">
                <a:solidFill>
                  <a:srgbClr val="262626"/>
                </a:solidFill>
                <a:latin typeface="Trebuchet MS"/>
                <a:cs typeface="Trebuchet MS"/>
              </a:rPr>
              <a:t>Inclinación</a:t>
            </a:r>
            <a:r>
              <a:rPr sz="1200" spc="-4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30" dirty="0">
                <a:solidFill>
                  <a:srgbClr val="262626"/>
                </a:solidFill>
                <a:latin typeface="Trebuchet MS"/>
                <a:cs typeface="Trebuchet MS"/>
              </a:rPr>
              <a:t>por</a:t>
            </a:r>
            <a:r>
              <a:rPr sz="1200" spc="-4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62626"/>
                </a:solidFill>
                <a:latin typeface="Trebuchet MS"/>
                <a:cs typeface="Trebuchet MS"/>
              </a:rPr>
              <a:t>esquemas</a:t>
            </a:r>
            <a:r>
              <a:rPr sz="1200" spc="-5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25" dirty="0">
                <a:solidFill>
                  <a:srgbClr val="262626"/>
                </a:solidFill>
                <a:latin typeface="Trebuchet MS"/>
                <a:cs typeface="Trebuchet MS"/>
              </a:rPr>
              <a:t>ordinarios</a:t>
            </a:r>
            <a:r>
              <a:rPr sz="1200" spc="-45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de</a:t>
            </a:r>
            <a:r>
              <a:rPr sz="1200" spc="-40" dirty="0">
                <a:solidFill>
                  <a:srgbClr val="262626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262626"/>
                </a:solidFill>
                <a:latin typeface="Trebuchet MS"/>
                <a:cs typeface="Trebuchet MS"/>
              </a:rPr>
              <a:t>comercialización.</a:t>
            </a:r>
            <a:endParaRPr sz="1200">
              <a:latin typeface="Trebuchet MS"/>
              <a:cs typeface="Trebuchet MS"/>
            </a:endParaRPr>
          </a:p>
          <a:p>
            <a:pPr marL="207010" indent="-194310">
              <a:lnSpc>
                <a:spcPct val="100000"/>
              </a:lnSpc>
              <a:spcBef>
                <a:spcPts val="1365"/>
              </a:spcBef>
              <a:buAutoNum type="arabicParenR"/>
              <a:tabLst>
                <a:tab pos="207010" algn="l"/>
              </a:tabLst>
            </a:pPr>
            <a:r>
              <a:rPr sz="1200" b="1" spc="-30" dirty="0">
                <a:solidFill>
                  <a:srgbClr val="12B1AE"/>
                </a:solidFill>
                <a:latin typeface="Trebuchet MS"/>
                <a:cs typeface="Trebuchet MS"/>
              </a:rPr>
              <a:t>Alternativas</a:t>
            </a:r>
            <a:r>
              <a:rPr sz="1200" b="1" spc="-65" dirty="0">
                <a:solidFill>
                  <a:srgbClr val="12B1AE"/>
                </a:solidFill>
                <a:latin typeface="Trebuchet MS"/>
                <a:cs typeface="Trebuchet MS"/>
              </a:rPr>
              <a:t> </a:t>
            </a:r>
            <a:r>
              <a:rPr sz="1200" b="1" spc="-20" dirty="0">
                <a:solidFill>
                  <a:srgbClr val="12B1AE"/>
                </a:solidFill>
                <a:latin typeface="Trebuchet MS"/>
                <a:cs typeface="Trebuchet MS"/>
              </a:rPr>
              <a:t>de</a:t>
            </a:r>
            <a:r>
              <a:rPr sz="1200" b="1" spc="-70" dirty="0">
                <a:solidFill>
                  <a:srgbClr val="12B1AE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12B1AE"/>
                </a:solidFill>
                <a:latin typeface="Trebuchet MS"/>
                <a:cs typeface="Trebuchet MS"/>
              </a:rPr>
              <a:t>posibles</a:t>
            </a:r>
            <a:r>
              <a:rPr sz="1200" b="1" spc="-65" dirty="0">
                <a:solidFill>
                  <a:srgbClr val="12B1AE"/>
                </a:solidFill>
                <a:latin typeface="Trebuchet MS"/>
                <a:cs typeface="Trebuchet MS"/>
              </a:rPr>
              <a:t> </a:t>
            </a:r>
            <a:r>
              <a:rPr sz="1200" b="1" spc="-20" dirty="0">
                <a:solidFill>
                  <a:srgbClr val="12B1AE"/>
                </a:solidFill>
                <a:latin typeface="Trebuchet MS"/>
                <a:cs typeface="Trebuchet MS"/>
              </a:rPr>
              <a:t>de</a:t>
            </a:r>
            <a:r>
              <a:rPr sz="1200" b="1" spc="-70" dirty="0">
                <a:solidFill>
                  <a:srgbClr val="12B1AE"/>
                </a:solidFill>
                <a:latin typeface="Trebuchet MS"/>
                <a:cs typeface="Trebuchet MS"/>
              </a:rPr>
              <a:t> </a:t>
            </a:r>
            <a:r>
              <a:rPr sz="1200" b="1" spc="-10" dirty="0">
                <a:solidFill>
                  <a:srgbClr val="12B1AE"/>
                </a:solidFill>
                <a:latin typeface="Trebuchet MS"/>
                <a:cs typeface="Trebuchet MS"/>
              </a:rPr>
              <a:t>soluciones.</a:t>
            </a:r>
            <a:endParaRPr sz="1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200" b="1" spc="-10" dirty="0">
                <a:solidFill>
                  <a:srgbClr val="12B1AE"/>
                </a:solidFill>
                <a:latin typeface="Trebuchet MS"/>
                <a:cs typeface="Trebuchet MS"/>
              </a:rPr>
              <a:t>Conclusiones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3114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spc="-50" dirty="0"/>
              <a:t>3</a:t>
            </a:fld>
            <a:endParaRPr spc="-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595364" y="2368803"/>
            <a:ext cx="3176270" cy="3179445"/>
            <a:chOff x="6595364" y="2368803"/>
            <a:chExt cx="3176270" cy="31794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53660" y="3669291"/>
              <a:ext cx="2259859" cy="47888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95364" y="2368803"/>
              <a:ext cx="3176016" cy="317906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624036" y="2398832"/>
              <a:ext cx="3071495" cy="3073400"/>
            </a:xfrm>
            <a:custGeom>
              <a:avLst/>
              <a:gdLst/>
              <a:ahLst/>
              <a:cxnLst/>
              <a:rect l="l" t="t" r="r" b="b"/>
              <a:pathLst>
                <a:path w="3071495" h="3073400">
                  <a:moveTo>
                    <a:pt x="0" y="1536666"/>
                  </a:moveTo>
                  <a:lnTo>
                    <a:pt x="730" y="1488803"/>
                  </a:lnTo>
                  <a:lnTo>
                    <a:pt x="2908" y="1441304"/>
                  </a:lnTo>
                  <a:lnTo>
                    <a:pt x="6512" y="1394191"/>
                  </a:lnTo>
                  <a:lnTo>
                    <a:pt x="11521" y="1347485"/>
                  </a:lnTo>
                  <a:lnTo>
                    <a:pt x="17914" y="1301207"/>
                  </a:lnTo>
                  <a:lnTo>
                    <a:pt x="25669" y="1255379"/>
                  </a:lnTo>
                  <a:lnTo>
                    <a:pt x="34765" y="1210022"/>
                  </a:lnTo>
                  <a:lnTo>
                    <a:pt x="45181" y="1165156"/>
                  </a:lnTo>
                  <a:lnTo>
                    <a:pt x="56895" y="1120804"/>
                  </a:lnTo>
                  <a:lnTo>
                    <a:pt x="69887" y="1076986"/>
                  </a:lnTo>
                  <a:lnTo>
                    <a:pt x="84135" y="1033724"/>
                  </a:lnTo>
                  <a:lnTo>
                    <a:pt x="99618" y="991039"/>
                  </a:lnTo>
                  <a:lnTo>
                    <a:pt x="116315" y="948952"/>
                  </a:lnTo>
                  <a:lnTo>
                    <a:pt x="134204" y="907484"/>
                  </a:lnTo>
                  <a:lnTo>
                    <a:pt x="153265" y="866658"/>
                  </a:lnTo>
                  <a:lnTo>
                    <a:pt x="173475" y="826493"/>
                  </a:lnTo>
                  <a:lnTo>
                    <a:pt x="194815" y="787012"/>
                  </a:lnTo>
                  <a:lnTo>
                    <a:pt x="217261" y="748235"/>
                  </a:lnTo>
                  <a:lnTo>
                    <a:pt x="240794" y="710184"/>
                  </a:lnTo>
                  <a:lnTo>
                    <a:pt x="265392" y="672880"/>
                  </a:lnTo>
                  <a:lnTo>
                    <a:pt x="291034" y="636344"/>
                  </a:lnTo>
                  <a:lnTo>
                    <a:pt x="317699" y="600597"/>
                  </a:lnTo>
                  <a:lnTo>
                    <a:pt x="345365" y="565662"/>
                  </a:lnTo>
                  <a:lnTo>
                    <a:pt x="374010" y="531558"/>
                  </a:lnTo>
                  <a:lnTo>
                    <a:pt x="403615" y="498308"/>
                  </a:lnTo>
                  <a:lnTo>
                    <a:pt x="434157" y="465932"/>
                  </a:lnTo>
                  <a:lnTo>
                    <a:pt x="465616" y="434452"/>
                  </a:lnTo>
                  <a:lnTo>
                    <a:pt x="497970" y="403889"/>
                  </a:lnTo>
                  <a:lnTo>
                    <a:pt x="531198" y="374264"/>
                  </a:lnTo>
                  <a:lnTo>
                    <a:pt x="565278" y="345599"/>
                  </a:lnTo>
                  <a:lnTo>
                    <a:pt x="600190" y="317914"/>
                  </a:lnTo>
                  <a:lnTo>
                    <a:pt x="635913" y="291232"/>
                  </a:lnTo>
                  <a:lnTo>
                    <a:pt x="672424" y="265572"/>
                  </a:lnTo>
                  <a:lnTo>
                    <a:pt x="709702" y="240958"/>
                  </a:lnTo>
                  <a:lnTo>
                    <a:pt x="747728" y="217409"/>
                  </a:lnTo>
                  <a:lnTo>
                    <a:pt x="786478" y="194947"/>
                  </a:lnTo>
                  <a:lnTo>
                    <a:pt x="825933" y="173593"/>
                  </a:lnTo>
                  <a:lnTo>
                    <a:pt x="866070" y="153369"/>
                  </a:lnTo>
                  <a:lnTo>
                    <a:pt x="906869" y="134295"/>
                  </a:lnTo>
                  <a:lnTo>
                    <a:pt x="948309" y="116394"/>
                  </a:lnTo>
                  <a:lnTo>
                    <a:pt x="990367" y="99686"/>
                  </a:lnTo>
                  <a:lnTo>
                    <a:pt x="1033023" y="84192"/>
                  </a:lnTo>
                  <a:lnTo>
                    <a:pt x="1076256" y="69935"/>
                  </a:lnTo>
                  <a:lnTo>
                    <a:pt x="1120044" y="56934"/>
                  </a:lnTo>
                  <a:lnTo>
                    <a:pt x="1164366" y="45211"/>
                  </a:lnTo>
                  <a:lnTo>
                    <a:pt x="1209201" y="34788"/>
                  </a:lnTo>
                  <a:lnTo>
                    <a:pt x="1254528" y="25686"/>
                  </a:lnTo>
                  <a:lnTo>
                    <a:pt x="1300325" y="17926"/>
                  </a:lnTo>
                  <a:lnTo>
                    <a:pt x="1346572" y="11529"/>
                  </a:lnTo>
                  <a:lnTo>
                    <a:pt x="1393246" y="6517"/>
                  </a:lnTo>
                  <a:lnTo>
                    <a:pt x="1440327" y="2910"/>
                  </a:lnTo>
                  <a:lnTo>
                    <a:pt x="1487794" y="731"/>
                  </a:lnTo>
                  <a:lnTo>
                    <a:pt x="1535625" y="0"/>
                  </a:lnTo>
                  <a:lnTo>
                    <a:pt x="1583455" y="731"/>
                  </a:lnTo>
                  <a:lnTo>
                    <a:pt x="1630922" y="2910"/>
                  </a:lnTo>
                  <a:lnTo>
                    <a:pt x="1678003" y="6517"/>
                  </a:lnTo>
                  <a:lnTo>
                    <a:pt x="1724677" y="11529"/>
                  </a:lnTo>
                  <a:lnTo>
                    <a:pt x="1770923" y="17926"/>
                  </a:lnTo>
                  <a:lnTo>
                    <a:pt x="1816721" y="25686"/>
                  </a:lnTo>
                  <a:lnTo>
                    <a:pt x="1862047" y="34788"/>
                  </a:lnTo>
                  <a:lnTo>
                    <a:pt x="1906883" y="45211"/>
                  </a:lnTo>
                  <a:lnTo>
                    <a:pt x="1951205" y="56934"/>
                  </a:lnTo>
                  <a:lnTo>
                    <a:pt x="1994993" y="69935"/>
                  </a:lnTo>
                  <a:lnTo>
                    <a:pt x="2038226" y="84192"/>
                  </a:lnTo>
                  <a:lnTo>
                    <a:pt x="2080882" y="99686"/>
                  </a:lnTo>
                  <a:lnTo>
                    <a:pt x="2122940" y="116394"/>
                  </a:lnTo>
                  <a:lnTo>
                    <a:pt x="2164379" y="134295"/>
                  </a:lnTo>
                  <a:lnTo>
                    <a:pt x="2205178" y="153369"/>
                  </a:lnTo>
                  <a:lnTo>
                    <a:pt x="2245316" y="173593"/>
                  </a:lnTo>
                  <a:lnTo>
                    <a:pt x="2284770" y="194947"/>
                  </a:lnTo>
                  <a:lnTo>
                    <a:pt x="2323521" y="217409"/>
                  </a:lnTo>
                  <a:lnTo>
                    <a:pt x="2361546" y="240958"/>
                  </a:lnTo>
                  <a:lnTo>
                    <a:pt x="2398825" y="265572"/>
                  </a:lnTo>
                  <a:lnTo>
                    <a:pt x="2435336" y="291232"/>
                  </a:lnTo>
                  <a:lnTo>
                    <a:pt x="2471058" y="317914"/>
                  </a:lnTo>
                  <a:lnTo>
                    <a:pt x="2505970" y="345599"/>
                  </a:lnTo>
                  <a:lnTo>
                    <a:pt x="2540051" y="374264"/>
                  </a:lnTo>
                  <a:lnTo>
                    <a:pt x="2573279" y="403889"/>
                  </a:lnTo>
                  <a:lnTo>
                    <a:pt x="2605633" y="434452"/>
                  </a:lnTo>
                  <a:lnTo>
                    <a:pt x="2637091" y="465932"/>
                  </a:lnTo>
                  <a:lnTo>
                    <a:pt x="2667634" y="498308"/>
                  </a:lnTo>
                  <a:lnTo>
                    <a:pt x="2697239" y="531558"/>
                  </a:lnTo>
                  <a:lnTo>
                    <a:pt x="2725884" y="565662"/>
                  </a:lnTo>
                  <a:lnTo>
                    <a:pt x="2753550" y="600597"/>
                  </a:lnTo>
                  <a:lnTo>
                    <a:pt x="2780215" y="636344"/>
                  </a:lnTo>
                  <a:lnTo>
                    <a:pt x="2805857" y="672880"/>
                  </a:lnTo>
                  <a:lnTo>
                    <a:pt x="2830455" y="710184"/>
                  </a:lnTo>
                  <a:lnTo>
                    <a:pt x="2853988" y="748235"/>
                  </a:lnTo>
                  <a:lnTo>
                    <a:pt x="2876434" y="787012"/>
                  </a:lnTo>
                  <a:lnTo>
                    <a:pt x="2897774" y="826493"/>
                  </a:lnTo>
                  <a:lnTo>
                    <a:pt x="2917984" y="866658"/>
                  </a:lnTo>
                  <a:lnTo>
                    <a:pt x="2937045" y="907484"/>
                  </a:lnTo>
                  <a:lnTo>
                    <a:pt x="2954934" y="948952"/>
                  </a:lnTo>
                  <a:lnTo>
                    <a:pt x="2971631" y="991039"/>
                  </a:lnTo>
                  <a:lnTo>
                    <a:pt x="2987114" y="1033724"/>
                  </a:lnTo>
                  <a:lnTo>
                    <a:pt x="3001362" y="1076986"/>
                  </a:lnTo>
                  <a:lnTo>
                    <a:pt x="3014354" y="1120804"/>
                  </a:lnTo>
                  <a:lnTo>
                    <a:pt x="3026068" y="1165156"/>
                  </a:lnTo>
                  <a:lnTo>
                    <a:pt x="3036484" y="1210022"/>
                  </a:lnTo>
                  <a:lnTo>
                    <a:pt x="3045580" y="1255379"/>
                  </a:lnTo>
                  <a:lnTo>
                    <a:pt x="3053335" y="1301207"/>
                  </a:lnTo>
                  <a:lnTo>
                    <a:pt x="3059728" y="1347485"/>
                  </a:lnTo>
                  <a:lnTo>
                    <a:pt x="3064737" y="1394191"/>
                  </a:lnTo>
                  <a:lnTo>
                    <a:pt x="3068341" y="1441304"/>
                  </a:lnTo>
                  <a:lnTo>
                    <a:pt x="3070519" y="1488803"/>
                  </a:lnTo>
                  <a:lnTo>
                    <a:pt x="3071250" y="1536666"/>
                  </a:lnTo>
                  <a:lnTo>
                    <a:pt x="3070519" y="1584529"/>
                  </a:lnTo>
                  <a:lnTo>
                    <a:pt x="3068341" y="1632028"/>
                  </a:lnTo>
                  <a:lnTo>
                    <a:pt x="3064737" y="1679141"/>
                  </a:lnTo>
                  <a:lnTo>
                    <a:pt x="3059728" y="1725847"/>
                  </a:lnTo>
                  <a:lnTo>
                    <a:pt x="3053335" y="1772125"/>
                  </a:lnTo>
                  <a:lnTo>
                    <a:pt x="3045580" y="1817953"/>
                  </a:lnTo>
                  <a:lnTo>
                    <a:pt x="3036484" y="1863310"/>
                  </a:lnTo>
                  <a:lnTo>
                    <a:pt x="3026068" y="1908176"/>
                  </a:lnTo>
                  <a:lnTo>
                    <a:pt x="3014354" y="1952528"/>
                  </a:lnTo>
                  <a:lnTo>
                    <a:pt x="3001362" y="1996346"/>
                  </a:lnTo>
                  <a:lnTo>
                    <a:pt x="2987114" y="2039608"/>
                  </a:lnTo>
                  <a:lnTo>
                    <a:pt x="2971631" y="2082293"/>
                  </a:lnTo>
                  <a:lnTo>
                    <a:pt x="2954934" y="2124380"/>
                  </a:lnTo>
                  <a:lnTo>
                    <a:pt x="2937045" y="2165847"/>
                  </a:lnTo>
                  <a:lnTo>
                    <a:pt x="2917984" y="2206674"/>
                  </a:lnTo>
                  <a:lnTo>
                    <a:pt x="2897774" y="2246839"/>
                  </a:lnTo>
                  <a:lnTo>
                    <a:pt x="2876434" y="2286320"/>
                  </a:lnTo>
                  <a:lnTo>
                    <a:pt x="2853988" y="2325097"/>
                  </a:lnTo>
                  <a:lnTo>
                    <a:pt x="2830455" y="2363148"/>
                  </a:lnTo>
                  <a:lnTo>
                    <a:pt x="2805857" y="2400452"/>
                  </a:lnTo>
                  <a:lnTo>
                    <a:pt x="2780215" y="2436988"/>
                  </a:lnTo>
                  <a:lnTo>
                    <a:pt x="2753550" y="2472734"/>
                  </a:lnTo>
                  <a:lnTo>
                    <a:pt x="2725884" y="2507670"/>
                  </a:lnTo>
                  <a:lnTo>
                    <a:pt x="2697239" y="2541774"/>
                  </a:lnTo>
                  <a:lnTo>
                    <a:pt x="2667634" y="2575024"/>
                  </a:lnTo>
                  <a:lnTo>
                    <a:pt x="2637091" y="2607400"/>
                  </a:lnTo>
                  <a:lnTo>
                    <a:pt x="2605633" y="2638880"/>
                  </a:lnTo>
                  <a:lnTo>
                    <a:pt x="2573279" y="2669443"/>
                  </a:lnTo>
                  <a:lnTo>
                    <a:pt x="2540051" y="2699068"/>
                  </a:lnTo>
                  <a:lnTo>
                    <a:pt x="2505970" y="2727733"/>
                  </a:lnTo>
                  <a:lnTo>
                    <a:pt x="2471058" y="2755418"/>
                  </a:lnTo>
                  <a:lnTo>
                    <a:pt x="2435336" y="2782100"/>
                  </a:lnTo>
                  <a:lnTo>
                    <a:pt x="2398825" y="2807760"/>
                  </a:lnTo>
                  <a:lnTo>
                    <a:pt x="2361546" y="2832374"/>
                  </a:lnTo>
                  <a:lnTo>
                    <a:pt x="2323521" y="2855923"/>
                  </a:lnTo>
                  <a:lnTo>
                    <a:pt x="2284770" y="2878385"/>
                  </a:lnTo>
                  <a:lnTo>
                    <a:pt x="2245316" y="2899739"/>
                  </a:lnTo>
                  <a:lnTo>
                    <a:pt x="2205178" y="2919963"/>
                  </a:lnTo>
                  <a:lnTo>
                    <a:pt x="2164379" y="2939037"/>
                  </a:lnTo>
                  <a:lnTo>
                    <a:pt x="2122940" y="2956938"/>
                  </a:lnTo>
                  <a:lnTo>
                    <a:pt x="2080882" y="2973646"/>
                  </a:lnTo>
                  <a:lnTo>
                    <a:pt x="2038226" y="2989140"/>
                  </a:lnTo>
                  <a:lnTo>
                    <a:pt x="1994993" y="3003398"/>
                  </a:lnTo>
                  <a:lnTo>
                    <a:pt x="1951205" y="3016398"/>
                  </a:lnTo>
                  <a:lnTo>
                    <a:pt x="1906883" y="3028121"/>
                  </a:lnTo>
                  <a:lnTo>
                    <a:pt x="1862047" y="3038544"/>
                  </a:lnTo>
                  <a:lnTo>
                    <a:pt x="1816721" y="3047646"/>
                  </a:lnTo>
                  <a:lnTo>
                    <a:pt x="1770923" y="3055406"/>
                  </a:lnTo>
                  <a:lnTo>
                    <a:pt x="1724677" y="3061803"/>
                  </a:lnTo>
                  <a:lnTo>
                    <a:pt x="1678003" y="3066815"/>
                  </a:lnTo>
                  <a:lnTo>
                    <a:pt x="1630922" y="3070422"/>
                  </a:lnTo>
                  <a:lnTo>
                    <a:pt x="1583455" y="3072601"/>
                  </a:lnTo>
                  <a:lnTo>
                    <a:pt x="1535625" y="3073333"/>
                  </a:lnTo>
                  <a:lnTo>
                    <a:pt x="1487794" y="3072601"/>
                  </a:lnTo>
                  <a:lnTo>
                    <a:pt x="1440327" y="3070422"/>
                  </a:lnTo>
                  <a:lnTo>
                    <a:pt x="1393246" y="3066815"/>
                  </a:lnTo>
                  <a:lnTo>
                    <a:pt x="1346572" y="3061803"/>
                  </a:lnTo>
                  <a:lnTo>
                    <a:pt x="1300325" y="3055406"/>
                  </a:lnTo>
                  <a:lnTo>
                    <a:pt x="1254528" y="3047646"/>
                  </a:lnTo>
                  <a:lnTo>
                    <a:pt x="1209201" y="3038544"/>
                  </a:lnTo>
                  <a:lnTo>
                    <a:pt x="1164366" y="3028121"/>
                  </a:lnTo>
                  <a:lnTo>
                    <a:pt x="1120044" y="3016398"/>
                  </a:lnTo>
                  <a:lnTo>
                    <a:pt x="1076256" y="3003398"/>
                  </a:lnTo>
                  <a:lnTo>
                    <a:pt x="1033023" y="2989140"/>
                  </a:lnTo>
                  <a:lnTo>
                    <a:pt x="990367" y="2973646"/>
                  </a:lnTo>
                  <a:lnTo>
                    <a:pt x="948309" y="2956938"/>
                  </a:lnTo>
                  <a:lnTo>
                    <a:pt x="906869" y="2939037"/>
                  </a:lnTo>
                  <a:lnTo>
                    <a:pt x="866070" y="2919963"/>
                  </a:lnTo>
                  <a:lnTo>
                    <a:pt x="825933" y="2899739"/>
                  </a:lnTo>
                  <a:lnTo>
                    <a:pt x="786478" y="2878385"/>
                  </a:lnTo>
                  <a:lnTo>
                    <a:pt x="747728" y="2855923"/>
                  </a:lnTo>
                  <a:lnTo>
                    <a:pt x="709702" y="2832374"/>
                  </a:lnTo>
                  <a:lnTo>
                    <a:pt x="672424" y="2807760"/>
                  </a:lnTo>
                  <a:lnTo>
                    <a:pt x="635913" y="2782100"/>
                  </a:lnTo>
                  <a:lnTo>
                    <a:pt x="600190" y="2755418"/>
                  </a:lnTo>
                  <a:lnTo>
                    <a:pt x="565278" y="2727733"/>
                  </a:lnTo>
                  <a:lnTo>
                    <a:pt x="531198" y="2699068"/>
                  </a:lnTo>
                  <a:lnTo>
                    <a:pt x="497970" y="2669443"/>
                  </a:lnTo>
                  <a:lnTo>
                    <a:pt x="465616" y="2638880"/>
                  </a:lnTo>
                  <a:lnTo>
                    <a:pt x="434157" y="2607400"/>
                  </a:lnTo>
                  <a:lnTo>
                    <a:pt x="403615" y="2575024"/>
                  </a:lnTo>
                  <a:lnTo>
                    <a:pt x="374010" y="2541774"/>
                  </a:lnTo>
                  <a:lnTo>
                    <a:pt x="345365" y="2507670"/>
                  </a:lnTo>
                  <a:lnTo>
                    <a:pt x="317699" y="2472734"/>
                  </a:lnTo>
                  <a:lnTo>
                    <a:pt x="291034" y="2436988"/>
                  </a:lnTo>
                  <a:lnTo>
                    <a:pt x="265392" y="2400452"/>
                  </a:lnTo>
                  <a:lnTo>
                    <a:pt x="240794" y="2363148"/>
                  </a:lnTo>
                  <a:lnTo>
                    <a:pt x="217261" y="2325097"/>
                  </a:lnTo>
                  <a:lnTo>
                    <a:pt x="194815" y="2286320"/>
                  </a:lnTo>
                  <a:lnTo>
                    <a:pt x="173475" y="2246839"/>
                  </a:lnTo>
                  <a:lnTo>
                    <a:pt x="153265" y="2206674"/>
                  </a:lnTo>
                  <a:lnTo>
                    <a:pt x="134204" y="2165847"/>
                  </a:lnTo>
                  <a:lnTo>
                    <a:pt x="116315" y="2124380"/>
                  </a:lnTo>
                  <a:lnTo>
                    <a:pt x="99618" y="2082293"/>
                  </a:lnTo>
                  <a:lnTo>
                    <a:pt x="84135" y="2039608"/>
                  </a:lnTo>
                  <a:lnTo>
                    <a:pt x="69887" y="1996346"/>
                  </a:lnTo>
                  <a:lnTo>
                    <a:pt x="56895" y="1952528"/>
                  </a:lnTo>
                  <a:lnTo>
                    <a:pt x="45181" y="1908176"/>
                  </a:lnTo>
                  <a:lnTo>
                    <a:pt x="34765" y="1863310"/>
                  </a:lnTo>
                  <a:lnTo>
                    <a:pt x="25669" y="1817953"/>
                  </a:lnTo>
                  <a:lnTo>
                    <a:pt x="17914" y="1772125"/>
                  </a:lnTo>
                  <a:lnTo>
                    <a:pt x="11521" y="1725847"/>
                  </a:lnTo>
                  <a:lnTo>
                    <a:pt x="6512" y="1679141"/>
                  </a:lnTo>
                  <a:lnTo>
                    <a:pt x="2908" y="1632028"/>
                  </a:lnTo>
                  <a:lnTo>
                    <a:pt x="730" y="1584529"/>
                  </a:lnTo>
                  <a:lnTo>
                    <a:pt x="0" y="1536666"/>
                  </a:lnTo>
                  <a:close/>
                </a:path>
              </a:pathLst>
            </a:custGeom>
            <a:ln w="16257">
              <a:solidFill>
                <a:srgbClr val="15AFA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139700" y="6642282"/>
            <a:ext cx="10401300" cy="63500"/>
          </a:xfrm>
          <a:custGeom>
            <a:avLst/>
            <a:gdLst/>
            <a:ahLst/>
            <a:cxnLst/>
            <a:rect l="l" t="t" r="r" b="b"/>
            <a:pathLst>
              <a:path w="10401300" h="63500">
                <a:moveTo>
                  <a:pt x="0" y="63317"/>
                </a:moveTo>
                <a:lnTo>
                  <a:pt x="0" y="0"/>
                </a:lnTo>
                <a:lnTo>
                  <a:pt x="10401300" y="0"/>
                </a:lnTo>
                <a:lnTo>
                  <a:pt x="10401300" y="63317"/>
                </a:lnTo>
                <a:lnTo>
                  <a:pt x="0" y="63317"/>
                </a:lnTo>
                <a:close/>
              </a:path>
            </a:pathLst>
          </a:custGeom>
          <a:solidFill>
            <a:srgbClr val="33CC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100"/>
              </a:spcBef>
            </a:pPr>
            <a:r>
              <a:rPr spc="-20" dirty="0"/>
              <a:t>Introducción</a:t>
            </a: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9700" y="1667717"/>
            <a:ext cx="9385547" cy="3903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981679" y="985611"/>
            <a:ext cx="1427213" cy="534864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601362" y="3180059"/>
            <a:ext cx="1436693" cy="607943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582140" y="4748405"/>
            <a:ext cx="1436693" cy="385098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243828" y="1923614"/>
            <a:ext cx="1737851" cy="964528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419865" y="3245594"/>
            <a:ext cx="818977" cy="819533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219571" y="4473513"/>
            <a:ext cx="1436692" cy="691039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2280638" y="5900244"/>
            <a:ext cx="6504940" cy="479425"/>
          </a:xfrm>
          <a:prstGeom prst="rect">
            <a:avLst/>
          </a:prstGeom>
          <a:solidFill>
            <a:srgbClr val="F2F2F2"/>
          </a:solidFill>
          <a:ln w="10841">
            <a:solidFill>
              <a:srgbClr val="00D5D0"/>
            </a:solidFill>
          </a:ln>
        </p:spPr>
        <p:txBody>
          <a:bodyPr vert="horz" wrap="square" lIns="0" tIns="42545" rIns="0" bIns="0" rtlCol="0">
            <a:spAutoFit/>
          </a:bodyPr>
          <a:lstStyle/>
          <a:p>
            <a:pPr marL="1635125" marR="216535" indent="-1410335">
              <a:lnSpc>
                <a:spcPts val="1390"/>
              </a:lnSpc>
              <a:spcBef>
                <a:spcPts val="335"/>
              </a:spcBef>
            </a:pPr>
            <a:r>
              <a:rPr sz="1200" i="1" spc="-40" dirty="0">
                <a:solidFill>
                  <a:srgbClr val="0D0D0D"/>
                </a:solidFill>
                <a:latin typeface="Trebuchet MS"/>
                <a:cs typeface="Trebuchet MS"/>
              </a:rPr>
              <a:t>El</a:t>
            </a:r>
            <a:r>
              <a:rPr sz="1200" i="1" spc="-6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80" dirty="0">
                <a:solidFill>
                  <a:srgbClr val="0D0D0D"/>
                </a:solidFill>
                <a:latin typeface="Trebuchet MS"/>
                <a:cs typeface="Trebuchet MS"/>
              </a:rPr>
              <a:t>reto</a:t>
            </a:r>
            <a:r>
              <a:rPr sz="1200" i="1" spc="-6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dirty="0">
                <a:solidFill>
                  <a:srgbClr val="0D0D0D"/>
                </a:solidFill>
                <a:latin typeface="Trebuchet MS"/>
                <a:cs typeface="Trebuchet MS"/>
              </a:rPr>
              <a:t>es</a:t>
            </a:r>
            <a:r>
              <a:rPr sz="1200" i="1" spc="-7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30" dirty="0">
                <a:solidFill>
                  <a:srgbClr val="0D0D0D"/>
                </a:solidFill>
                <a:latin typeface="Trebuchet MS"/>
                <a:cs typeface="Trebuchet MS"/>
              </a:rPr>
              <a:t>reposicionar</a:t>
            </a:r>
            <a:r>
              <a:rPr sz="1200" i="1" spc="-7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dirty="0">
                <a:solidFill>
                  <a:srgbClr val="0D0D0D"/>
                </a:solidFill>
                <a:latin typeface="Trebuchet MS"/>
                <a:cs typeface="Trebuchet MS"/>
              </a:rPr>
              <a:t>a</a:t>
            </a:r>
            <a:r>
              <a:rPr sz="1200" i="1" spc="-5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dirty="0">
                <a:solidFill>
                  <a:srgbClr val="0D0D0D"/>
                </a:solidFill>
                <a:latin typeface="Trebuchet MS"/>
                <a:cs typeface="Trebuchet MS"/>
              </a:rPr>
              <a:t>las</a:t>
            </a:r>
            <a:r>
              <a:rPr sz="1200" i="1" spc="-7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dirty="0">
                <a:solidFill>
                  <a:srgbClr val="0D0D0D"/>
                </a:solidFill>
                <a:latin typeface="Trebuchet MS"/>
                <a:cs typeface="Trebuchet MS"/>
              </a:rPr>
              <a:t>empresas</a:t>
            </a:r>
            <a:r>
              <a:rPr sz="1200" i="1" spc="-7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35" dirty="0">
                <a:solidFill>
                  <a:srgbClr val="0D0D0D"/>
                </a:solidFill>
                <a:latin typeface="Trebuchet MS"/>
                <a:cs typeface="Trebuchet MS"/>
              </a:rPr>
              <a:t>estatales</a:t>
            </a:r>
            <a:r>
              <a:rPr sz="1200" i="1" spc="-7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dirty="0">
                <a:solidFill>
                  <a:srgbClr val="0D0D0D"/>
                </a:solidFill>
                <a:latin typeface="Trebuchet MS"/>
                <a:cs typeface="Trebuchet MS"/>
              </a:rPr>
              <a:t>como</a:t>
            </a:r>
            <a:r>
              <a:rPr sz="1200" i="1" spc="-6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25" dirty="0">
                <a:solidFill>
                  <a:srgbClr val="0D0D0D"/>
                </a:solidFill>
                <a:latin typeface="Trebuchet MS"/>
                <a:cs typeface="Trebuchet MS"/>
              </a:rPr>
              <a:t>actores</a:t>
            </a:r>
            <a:r>
              <a:rPr sz="1200" i="1" spc="-7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45" dirty="0">
                <a:solidFill>
                  <a:srgbClr val="0D0D0D"/>
                </a:solidFill>
                <a:latin typeface="Trebuchet MS"/>
                <a:cs typeface="Trebuchet MS"/>
              </a:rPr>
              <a:t>competitivos,</a:t>
            </a:r>
            <a:r>
              <a:rPr sz="1200" i="1" spc="-7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10" dirty="0">
                <a:solidFill>
                  <a:srgbClr val="0D0D0D"/>
                </a:solidFill>
                <a:latin typeface="Trebuchet MS"/>
                <a:cs typeface="Trebuchet MS"/>
              </a:rPr>
              <a:t>financieramente </a:t>
            </a:r>
            <a:r>
              <a:rPr sz="1200" i="1" spc="-20" dirty="0">
                <a:solidFill>
                  <a:srgbClr val="0D0D0D"/>
                </a:solidFill>
                <a:latin typeface="Trebuchet MS"/>
                <a:cs typeface="Trebuchet MS"/>
              </a:rPr>
              <a:t>sostenibles</a:t>
            </a:r>
            <a:r>
              <a:rPr sz="1200" i="1" spc="-9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55" dirty="0">
                <a:solidFill>
                  <a:srgbClr val="0D0D0D"/>
                </a:solidFill>
                <a:latin typeface="Trebuchet MS"/>
                <a:cs typeface="Trebuchet MS"/>
              </a:rPr>
              <a:t>y</a:t>
            </a:r>
            <a:r>
              <a:rPr sz="1200" i="1" spc="-7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10" dirty="0">
                <a:solidFill>
                  <a:srgbClr val="0D0D0D"/>
                </a:solidFill>
                <a:latin typeface="Trebuchet MS"/>
                <a:cs typeface="Trebuchet MS"/>
              </a:rPr>
              <a:t>alineados</a:t>
            </a:r>
            <a:r>
              <a:rPr sz="1200" i="1" spc="-9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dirty="0">
                <a:solidFill>
                  <a:srgbClr val="0D0D0D"/>
                </a:solidFill>
                <a:latin typeface="Trebuchet MS"/>
                <a:cs typeface="Trebuchet MS"/>
              </a:rPr>
              <a:t>a</a:t>
            </a:r>
            <a:r>
              <a:rPr sz="1200" i="1" spc="-8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35" dirty="0">
                <a:solidFill>
                  <a:srgbClr val="0D0D0D"/>
                </a:solidFill>
                <a:latin typeface="Trebuchet MS"/>
                <a:cs typeface="Trebuchet MS"/>
              </a:rPr>
              <a:t>la</a:t>
            </a:r>
            <a:r>
              <a:rPr sz="1200" i="1" spc="-8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35" dirty="0">
                <a:solidFill>
                  <a:srgbClr val="0D0D0D"/>
                </a:solidFill>
                <a:latin typeface="Trebuchet MS"/>
                <a:cs typeface="Trebuchet MS"/>
              </a:rPr>
              <a:t>transición</a:t>
            </a:r>
            <a:r>
              <a:rPr sz="1200" i="1" spc="-8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10" dirty="0">
                <a:solidFill>
                  <a:srgbClr val="0D0D0D"/>
                </a:solidFill>
                <a:latin typeface="Trebuchet MS"/>
                <a:cs typeface="Trebuchet MS"/>
              </a:rPr>
              <a:t>energética.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67578" y="2258772"/>
            <a:ext cx="4928235" cy="0"/>
          </a:xfrm>
          <a:custGeom>
            <a:avLst/>
            <a:gdLst/>
            <a:ahLst/>
            <a:cxnLst/>
            <a:rect l="l" t="t" r="r" b="b"/>
            <a:pathLst>
              <a:path w="4928235">
                <a:moveTo>
                  <a:pt x="0" y="0"/>
                </a:moveTo>
                <a:lnTo>
                  <a:pt x="4928013" y="0"/>
                </a:lnTo>
              </a:path>
            </a:pathLst>
          </a:custGeom>
          <a:ln w="10842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532887" y="1987192"/>
            <a:ext cx="4796790" cy="18434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12B1AE"/>
                </a:solidFill>
                <a:latin typeface="Trebuchet MS"/>
                <a:cs typeface="Trebuchet MS"/>
              </a:rPr>
              <a:t>Antecedentes</a:t>
            </a:r>
            <a:endParaRPr sz="1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90"/>
              </a:spcBef>
            </a:pPr>
            <a:endParaRPr sz="1200">
              <a:latin typeface="Trebuchet MS"/>
              <a:cs typeface="Trebuchet MS"/>
            </a:endParaRPr>
          </a:p>
          <a:p>
            <a:pPr marL="158750" marR="6350" indent="-146685" algn="just">
              <a:lnSpc>
                <a:spcPct val="108000"/>
              </a:lnSpc>
              <a:buClr>
                <a:srgbClr val="33CCCC"/>
              </a:buClr>
              <a:buSzPct val="140000"/>
              <a:buFont typeface="Wingdings"/>
              <a:buChar char=""/>
              <a:tabLst>
                <a:tab pos="158750" algn="l"/>
              </a:tabLst>
            </a:pPr>
            <a:r>
              <a:rPr sz="1000" dirty="0">
                <a:latin typeface="Trebuchet MS"/>
                <a:cs typeface="Trebuchet MS"/>
              </a:rPr>
              <a:t>Las</a:t>
            </a:r>
            <a:r>
              <a:rPr sz="1000" spc="20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empresas</a:t>
            </a:r>
            <a:r>
              <a:rPr sz="1000" spc="204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estatales</a:t>
            </a:r>
            <a:r>
              <a:rPr sz="1000" spc="204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de</a:t>
            </a:r>
            <a:r>
              <a:rPr sz="1000" spc="204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generación</a:t>
            </a:r>
            <a:r>
              <a:rPr sz="1000" spc="20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cumplen</a:t>
            </a:r>
            <a:r>
              <a:rPr sz="1000" spc="20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un</a:t>
            </a:r>
            <a:r>
              <a:rPr sz="1000" spc="204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rol</a:t>
            </a:r>
            <a:r>
              <a:rPr sz="1000" spc="19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clave</a:t>
            </a:r>
            <a:r>
              <a:rPr sz="1000" spc="204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en</a:t>
            </a:r>
            <a:r>
              <a:rPr sz="1000" spc="204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la</a:t>
            </a:r>
            <a:r>
              <a:rPr sz="1000" spc="20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seguridad </a:t>
            </a:r>
            <a:r>
              <a:rPr sz="1000" spc="-30" dirty="0">
                <a:latin typeface="Trebuchet MS"/>
                <a:cs typeface="Trebuchet MS"/>
              </a:rPr>
              <a:t>energética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45" dirty="0">
                <a:latin typeface="Trebuchet MS"/>
                <a:cs typeface="Trebuchet MS"/>
              </a:rPr>
              <a:t>y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estabilidad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del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SEIN.</a:t>
            </a:r>
            <a:endParaRPr sz="1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33CCCC"/>
              </a:buClr>
              <a:buFont typeface="Wingdings"/>
              <a:buChar char=""/>
            </a:pPr>
            <a:endParaRPr sz="1000">
              <a:latin typeface="Trebuchet MS"/>
              <a:cs typeface="Trebuchet MS"/>
            </a:endParaRPr>
          </a:p>
          <a:p>
            <a:pPr marL="158750" marR="6350" indent="-146685" algn="just">
              <a:lnSpc>
                <a:spcPct val="100000"/>
              </a:lnSpc>
              <a:buClr>
                <a:srgbClr val="33CCCC"/>
              </a:buClr>
              <a:buSzPct val="140000"/>
              <a:buFont typeface="Wingdings"/>
              <a:buChar char=""/>
              <a:tabLst>
                <a:tab pos="158750" algn="l"/>
              </a:tabLst>
            </a:pPr>
            <a:r>
              <a:rPr sz="1000" spc="50" dirty="0">
                <a:latin typeface="Trebuchet MS"/>
                <a:cs typeface="Trebuchet MS"/>
              </a:rPr>
              <a:t>Su</a:t>
            </a:r>
            <a:r>
              <a:rPr sz="1000" spc="29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participación</a:t>
            </a:r>
            <a:r>
              <a:rPr sz="1000" spc="29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de</a:t>
            </a:r>
            <a:r>
              <a:rPr sz="1000" spc="29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mercado</a:t>
            </a:r>
            <a:r>
              <a:rPr sz="1000" spc="29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ha</a:t>
            </a:r>
            <a:r>
              <a:rPr sz="1000" spc="29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disminuido</a:t>
            </a:r>
            <a:r>
              <a:rPr sz="1000" spc="29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de</a:t>
            </a:r>
            <a:r>
              <a:rPr sz="1000" spc="30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forma</a:t>
            </a:r>
            <a:r>
              <a:rPr sz="1000" spc="29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sostenida,</a:t>
            </a:r>
            <a:r>
              <a:rPr sz="1000" spc="28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reflejando limitaciones</a:t>
            </a:r>
            <a:r>
              <a:rPr sz="1000" spc="-2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estructurales</a:t>
            </a:r>
            <a:r>
              <a:rPr sz="1000" spc="-2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en</a:t>
            </a:r>
            <a:r>
              <a:rPr sz="1000" spc="-20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inversión,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diversificación </a:t>
            </a:r>
            <a:r>
              <a:rPr sz="1000" spc="-45" dirty="0">
                <a:latin typeface="Trebuchet MS"/>
                <a:cs typeface="Trebuchet MS"/>
              </a:rPr>
              <a:t>y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agilidad </a:t>
            </a:r>
            <a:r>
              <a:rPr sz="1000" spc="-10" dirty="0">
                <a:latin typeface="Trebuchet MS"/>
                <a:cs typeface="Trebuchet MS"/>
              </a:rPr>
              <a:t>operativa.</a:t>
            </a:r>
            <a:endParaRPr sz="1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35"/>
              </a:spcBef>
              <a:buClr>
                <a:srgbClr val="33CCCC"/>
              </a:buClr>
              <a:buFont typeface="Wingdings"/>
              <a:buChar char=""/>
            </a:pPr>
            <a:endParaRPr sz="1000">
              <a:latin typeface="Trebuchet MS"/>
              <a:cs typeface="Trebuchet MS"/>
            </a:endParaRPr>
          </a:p>
          <a:p>
            <a:pPr marL="158750" marR="5080" indent="-146685" algn="just">
              <a:lnSpc>
                <a:spcPct val="100000"/>
              </a:lnSpc>
              <a:buClr>
                <a:srgbClr val="33CCCC"/>
              </a:buClr>
              <a:buSzPct val="140000"/>
              <a:buFont typeface="Wingdings"/>
              <a:buChar char=""/>
              <a:tabLst>
                <a:tab pos="158750" algn="l"/>
              </a:tabLst>
            </a:pPr>
            <a:r>
              <a:rPr sz="1000" dirty="0">
                <a:latin typeface="Trebuchet MS"/>
                <a:cs typeface="Trebuchet MS"/>
              </a:rPr>
              <a:t>La</a:t>
            </a:r>
            <a:r>
              <a:rPr sz="1000" spc="26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cartera</a:t>
            </a:r>
            <a:r>
              <a:rPr sz="1000" spc="26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actual</a:t>
            </a:r>
            <a:r>
              <a:rPr sz="1000" spc="26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se</a:t>
            </a:r>
            <a:r>
              <a:rPr sz="1000" spc="27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concentra</a:t>
            </a:r>
            <a:r>
              <a:rPr sz="1000" spc="26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principalmente</a:t>
            </a:r>
            <a:r>
              <a:rPr sz="1000" spc="27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en</a:t>
            </a:r>
            <a:r>
              <a:rPr sz="1000" spc="27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centrales</a:t>
            </a:r>
            <a:r>
              <a:rPr sz="1000" spc="27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hidroeléctricas, </a:t>
            </a:r>
            <a:r>
              <a:rPr sz="1000" dirty="0">
                <a:latin typeface="Trebuchet MS"/>
                <a:cs typeface="Trebuchet MS"/>
              </a:rPr>
              <a:t>aumentando</a:t>
            </a:r>
            <a:r>
              <a:rPr sz="1000" spc="17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la</a:t>
            </a:r>
            <a:r>
              <a:rPr sz="1000" spc="17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dependencia</a:t>
            </a:r>
            <a:r>
              <a:rPr sz="1000" spc="17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hidrológica</a:t>
            </a:r>
            <a:r>
              <a:rPr sz="1000" spc="17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y</a:t>
            </a:r>
            <a:r>
              <a:rPr sz="1000" spc="16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reduciendo</a:t>
            </a:r>
            <a:r>
              <a:rPr sz="1000" spc="17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la</a:t>
            </a:r>
            <a:r>
              <a:rPr sz="1000" spc="17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flexibilidad</a:t>
            </a:r>
            <a:r>
              <a:rPr sz="1000" spc="17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frente</a:t>
            </a:r>
            <a:r>
              <a:rPr sz="1000" spc="175" dirty="0">
                <a:latin typeface="Trebuchet MS"/>
                <a:cs typeface="Trebuchet MS"/>
              </a:rPr>
              <a:t> </a:t>
            </a:r>
            <a:r>
              <a:rPr sz="1000" spc="-50" dirty="0">
                <a:latin typeface="Trebuchet MS"/>
                <a:cs typeface="Trebuchet MS"/>
              </a:rPr>
              <a:t>a </a:t>
            </a:r>
            <a:r>
              <a:rPr sz="1000" spc="-10" dirty="0">
                <a:latin typeface="Trebuchet MS"/>
                <a:cs typeface="Trebuchet MS"/>
              </a:rPr>
              <a:t>variaciones</a:t>
            </a:r>
            <a:r>
              <a:rPr sz="1000" spc="-1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del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mercado.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467578" y="4479710"/>
            <a:ext cx="4928235" cy="0"/>
          </a:xfrm>
          <a:custGeom>
            <a:avLst/>
            <a:gdLst/>
            <a:ahLst/>
            <a:cxnLst/>
            <a:rect l="l" t="t" r="r" b="b"/>
            <a:pathLst>
              <a:path w="4928235">
                <a:moveTo>
                  <a:pt x="0" y="0"/>
                </a:moveTo>
                <a:lnTo>
                  <a:pt x="4928013" y="0"/>
                </a:lnTo>
              </a:path>
            </a:pathLst>
          </a:custGeom>
          <a:ln w="10842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532887" y="4209184"/>
            <a:ext cx="4220845" cy="1222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12B1AE"/>
                </a:solidFill>
                <a:latin typeface="Trebuchet MS"/>
                <a:cs typeface="Trebuchet MS"/>
              </a:rPr>
              <a:t>Objetivo</a:t>
            </a:r>
            <a:endParaRPr sz="1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15"/>
              </a:spcBef>
            </a:pPr>
            <a:endParaRPr sz="1200">
              <a:latin typeface="Trebuchet MS"/>
              <a:cs typeface="Trebuchet MS"/>
            </a:endParaRPr>
          </a:p>
          <a:p>
            <a:pPr marL="158750" indent="-146050">
              <a:lnSpc>
                <a:spcPct val="100000"/>
              </a:lnSpc>
              <a:buClr>
                <a:srgbClr val="33CCCC"/>
              </a:buClr>
              <a:buSzPct val="140000"/>
              <a:buFont typeface="Wingdings"/>
              <a:buChar char=""/>
              <a:tabLst>
                <a:tab pos="158750" algn="l"/>
              </a:tabLst>
            </a:pPr>
            <a:r>
              <a:rPr sz="1000" spc="-10" dirty="0">
                <a:latin typeface="Trebuchet MS"/>
                <a:cs typeface="Trebuchet MS"/>
              </a:rPr>
              <a:t>Evaluar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la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posición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las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empresas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estatales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en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35" dirty="0">
                <a:latin typeface="Trebuchet MS"/>
                <a:cs typeface="Trebuchet MS"/>
              </a:rPr>
              <a:t>el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mercado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eléctrico.</a:t>
            </a:r>
            <a:endParaRPr sz="1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35"/>
              </a:spcBef>
              <a:buClr>
                <a:srgbClr val="33CCCC"/>
              </a:buClr>
              <a:buFont typeface="Wingdings"/>
              <a:buChar char=""/>
            </a:pPr>
            <a:endParaRPr sz="1000">
              <a:latin typeface="Trebuchet MS"/>
              <a:cs typeface="Trebuchet MS"/>
            </a:endParaRPr>
          </a:p>
          <a:p>
            <a:pPr marL="158750" indent="-146050">
              <a:lnSpc>
                <a:spcPct val="100000"/>
              </a:lnSpc>
              <a:buClr>
                <a:srgbClr val="33CCCC"/>
              </a:buClr>
              <a:buSzPct val="140000"/>
              <a:buFont typeface="Wingdings"/>
              <a:buChar char=""/>
              <a:tabLst>
                <a:tab pos="158750" algn="l"/>
              </a:tabLst>
            </a:pPr>
            <a:r>
              <a:rPr sz="1000" spc="-30" dirty="0">
                <a:latin typeface="Trebuchet MS"/>
                <a:cs typeface="Trebuchet MS"/>
              </a:rPr>
              <a:t>Identificar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brechas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estructurales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que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30" dirty="0">
                <a:latin typeface="Trebuchet MS"/>
                <a:cs typeface="Trebuchet MS"/>
              </a:rPr>
              <a:t>limitan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50" dirty="0">
                <a:latin typeface="Trebuchet MS"/>
                <a:cs typeface="Trebuchet MS"/>
              </a:rPr>
              <a:t>su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crecimiento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45" dirty="0">
                <a:latin typeface="Trebuchet MS"/>
                <a:cs typeface="Trebuchet MS"/>
              </a:rPr>
              <a:t>y </a:t>
            </a:r>
            <a:r>
              <a:rPr sz="1000" spc="-10" dirty="0">
                <a:latin typeface="Trebuchet MS"/>
                <a:cs typeface="Trebuchet MS"/>
              </a:rPr>
              <a:t>eficiencia.</a:t>
            </a:r>
            <a:endParaRPr sz="1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33CCCC"/>
              </a:buClr>
              <a:buFont typeface="Wingdings"/>
              <a:buChar char=""/>
            </a:pPr>
            <a:endParaRPr sz="1000">
              <a:latin typeface="Trebuchet MS"/>
              <a:cs typeface="Trebuchet MS"/>
            </a:endParaRPr>
          </a:p>
          <a:p>
            <a:pPr marL="158750" indent="-146050">
              <a:lnSpc>
                <a:spcPct val="100000"/>
              </a:lnSpc>
              <a:spcBef>
                <a:spcPts val="5"/>
              </a:spcBef>
              <a:buClr>
                <a:srgbClr val="33CCCC"/>
              </a:buClr>
              <a:buSzPct val="140000"/>
              <a:buFont typeface="Wingdings"/>
              <a:buChar char=""/>
              <a:tabLst>
                <a:tab pos="158750" algn="l"/>
              </a:tabLst>
            </a:pPr>
            <a:r>
              <a:rPr sz="1000" spc="-25" dirty="0">
                <a:latin typeface="Trebuchet MS"/>
                <a:cs typeface="Trebuchet MS"/>
              </a:rPr>
              <a:t>Definir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estrategias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para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incrementar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50" dirty="0">
                <a:latin typeface="Trebuchet MS"/>
                <a:cs typeface="Trebuchet MS"/>
              </a:rPr>
              <a:t>su</a:t>
            </a:r>
            <a:r>
              <a:rPr sz="1000" spc="-25" dirty="0">
                <a:latin typeface="Trebuchet MS"/>
                <a:cs typeface="Trebuchet MS"/>
              </a:rPr>
              <a:t> valor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45" dirty="0">
                <a:latin typeface="Trebuchet MS"/>
                <a:cs typeface="Trebuchet MS"/>
              </a:rPr>
              <a:t>y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sostenibilidad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financiera.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3114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spc="-50" dirty="0"/>
              <a:t>4</a:t>
            </a:fld>
            <a:endParaRPr spc="-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38860" y="1097787"/>
            <a:ext cx="9281160" cy="5331460"/>
            <a:chOff x="1038860" y="1097787"/>
            <a:chExt cx="9281160" cy="53314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38860" y="1097787"/>
              <a:ext cx="9281160" cy="533095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82318" y="1110878"/>
              <a:ext cx="9193903" cy="5239645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39700" y="6642282"/>
            <a:ext cx="10401300" cy="63500"/>
          </a:xfrm>
          <a:custGeom>
            <a:avLst/>
            <a:gdLst/>
            <a:ahLst/>
            <a:cxnLst/>
            <a:rect l="l" t="t" r="r" b="b"/>
            <a:pathLst>
              <a:path w="10401300" h="63500">
                <a:moveTo>
                  <a:pt x="0" y="63317"/>
                </a:moveTo>
                <a:lnTo>
                  <a:pt x="0" y="0"/>
                </a:lnTo>
                <a:lnTo>
                  <a:pt x="10401300" y="0"/>
                </a:lnTo>
                <a:lnTo>
                  <a:pt x="10401300" y="63317"/>
                </a:lnTo>
                <a:lnTo>
                  <a:pt x="0" y="63317"/>
                </a:lnTo>
                <a:close/>
              </a:path>
            </a:pathLst>
          </a:custGeom>
          <a:solidFill>
            <a:srgbClr val="33CC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0115474" y="6420017"/>
            <a:ext cx="93345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50" dirty="0">
                <a:solidFill>
                  <a:srgbClr val="595959"/>
                </a:solidFill>
                <a:latin typeface="Trebuchet MS"/>
                <a:cs typeface="Trebuchet MS"/>
              </a:rPr>
              <a:t>4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6290420" y="1686835"/>
            <a:ext cx="3624579" cy="126365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 marR="5080" indent="17145" algn="r">
              <a:lnSpc>
                <a:spcPct val="102200"/>
              </a:lnSpc>
              <a:spcBef>
                <a:spcPts val="30"/>
              </a:spcBef>
            </a:pPr>
            <a:r>
              <a:rPr sz="2700" dirty="0">
                <a:solidFill>
                  <a:srgbClr val="FFFFFF"/>
                </a:solidFill>
              </a:rPr>
              <a:t>Situación</a:t>
            </a:r>
            <a:r>
              <a:rPr sz="2700" spc="-190" dirty="0">
                <a:solidFill>
                  <a:srgbClr val="FFFFFF"/>
                </a:solidFill>
              </a:rPr>
              <a:t> </a:t>
            </a:r>
            <a:r>
              <a:rPr sz="2700" dirty="0">
                <a:solidFill>
                  <a:srgbClr val="FFFFFF"/>
                </a:solidFill>
              </a:rPr>
              <a:t>actual</a:t>
            </a:r>
            <a:r>
              <a:rPr sz="2700" spc="-185" dirty="0">
                <a:solidFill>
                  <a:srgbClr val="FFFFFF"/>
                </a:solidFill>
              </a:rPr>
              <a:t> </a:t>
            </a:r>
            <a:r>
              <a:rPr sz="2700" spc="-10" dirty="0">
                <a:solidFill>
                  <a:srgbClr val="FFFFFF"/>
                </a:solidFill>
              </a:rPr>
              <a:t>de</a:t>
            </a:r>
            <a:r>
              <a:rPr sz="2700" spc="-185" dirty="0">
                <a:solidFill>
                  <a:srgbClr val="FFFFFF"/>
                </a:solidFill>
              </a:rPr>
              <a:t> </a:t>
            </a:r>
            <a:r>
              <a:rPr sz="2700" spc="65" dirty="0">
                <a:solidFill>
                  <a:srgbClr val="FFFFFF"/>
                </a:solidFill>
              </a:rPr>
              <a:t>las </a:t>
            </a:r>
            <a:r>
              <a:rPr sz="2700" dirty="0">
                <a:solidFill>
                  <a:srgbClr val="FFFFFF"/>
                </a:solidFill>
              </a:rPr>
              <a:t>empresas</a:t>
            </a:r>
            <a:r>
              <a:rPr sz="2700" spc="90" dirty="0">
                <a:solidFill>
                  <a:srgbClr val="FFFFFF"/>
                </a:solidFill>
              </a:rPr>
              <a:t> </a:t>
            </a:r>
            <a:r>
              <a:rPr sz="2700" spc="-10" dirty="0">
                <a:solidFill>
                  <a:srgbClr val="FFFFFF"/>
                </a:solidFill>
              </a:rPr>
              <a:t>generadoras</a:t>
            </a:r>
            <a:endParaRPr sz="2700"/>
          </a:p>
          <a:p>
            <a:pPr marR="5715" algn="r">
              <a:lnSpc>
                <a:spcPts val="3190"/>
              </a:lnSpc>
            </a:pPr>
            <a:r>
              <a:rPr sz="2700" spc="-10" dirty="0">
                <a:solidFill>
                  <a:srgbClr val="FFFFFF"/>
                </a:solidFill>
              </a:rPr>
              <a:t>estatales</a:t>
            </a:r>
            <a:endParaRPr sz="2700"/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14790" y="925060"/>
            <a:ext cx="1737484" cy="651142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322033" y="6438822"/>
            <a:ext cx="1184910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30" dirty="0">
                <a:solidFill>
                  <a:srgbClr val="7F7F7F"/>
                </a:solidFill>
                <a:latin typeface="Trebuchet MS"/>
                <a:cs typeface="Trebuchet MS"/>
              </a:rPr>
              <a:t>Documento</a:t>
            </a:r>
            <a:r>
              <a:rPr sz="900" spc="-55" dirty="0">
                <a:solidFill>
                  <a:srgbClr val="7F7F7F"/>
                </a:solidFill>
                <a:latin typeface="Trebuchet MS"/>
                <a:cs typeface="Trebuchet MS"/>
              </a:rPr>
              <a:t> </a:t>
            </a:r>
            <a:r>
              <a:rPr sz="900" spc="-30" dirty="0">
                <a:solidFill>
                  <a:srgbClr val="7F7F7F"/>
                </a:solidFill>
                <a:latin typeface="Trebuchet MS"/>
                <a:cs typeface="Trebuchet MS"/>
              </a:rPr>
              <a:t>confidencial</a:t>
            </a:r>
            <a:endParaRPr sz="9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22034" y="2852050"/>
            <a:ext cx="8244205" cy="81915"/>
          </a:xfrm>
          <a:custGeom>
            <a:avLst/>
            <a:gdLst/>
            <a:ahLst/>
            <a:cxnLst/>
            <a:rect l="l" t="t" r="r" b="b"/>
            <a:pathLst>
              <a:path w="8244205" h="81914">
                <a:moveTo>
                  <a:pt x="40629" y="0"/>
                </a:moveTo>
                <a:lnTo>
                  <a:pt x="24814" y="3195"/>
                </a:lnTo>
                <a:lnTo>
                  <a:pt x="11900" y="11908"/>
                </a:lnTo>
                <a:lnTo>
                  <a:pt x="3192" y="24832"/>
                </a:lnTo>
                <a:lnTo>
                  <a:pt x="0" y="40657"/>
                </a:lnTo>
                <a:lnTo>
                  <a:pt x="3193" y="56483"/>
                </a:lnTo>
                <a:lnTo>
                  <a:pt x="11901" y="69407"/>
                </a:lnTo>
                <a:lnTo>
                  <a:pt x="24816" y="78120"/>
                </a:lnTo>
                <a:lnTo>
                  <a:pt x="40629" y="81315"/>
                </a:lnTo>
                <a:lnTo>
                  <a:pt x="56444" y="78120"/>
                </a:lnTo>
                <a:lnTo>
                  <a:pt x="69359" y="69407"/>
                </a:lnTo>
                <a:lnTo>
                  <a:pt x="78067" y="56483"/>
                </a:lnTo>
                <a:lnTo>
                  <a:pt x="78526" y="54211"/>
                </a:lnTo>
                <a:lnTo>
                  <a:pt x="33152" y="54211"/>
                </a:lnTo>
                <a:lnTo>
                  <a:pt x="27087" y="48143"/>
                </a:lnTo>
                <a:lnTo>
                  <a:pt x="27086" y="33173"/>
                </a:lnTo>
                <a:lnTo>
                  <a:pt x="33149" y="27105"/>
                </a:lnTo>
                <a:lnTo>
                  <a:pt x="78526" y="27105"/>
                </a:lnTo>
                <a:lnTo>
                  <a:pt x="78068" y="24832"/>
                </a:lnTo>
                <a:lnTo>
                  <a:pt x="69360" y="11908"/>
                </a:lnTo>
                <a:lnTo>
                  <a:pt x="56445" y="3195"/>
                </a:lnTo>
                <a:lnTo>
                  <a:pt x="40629" y="0"/>
                </a:lnTo>
                <a:close/>
              </a:path>
              <a:path w="8244205" h="81914">
                <a:moveTo>
                  <a:pt x="8203213" y="0"/>
                </a:moveTo>
                <a:lnTo>
                  <a:pt x="8187397" y="3195"/>
                </a:lnTo>
                <a:lnTo>
                  <a:pt x="8174482" y="11908"/>
                </a:lnTo>
                <a:lnTo>
                  <a:pt x="8165774" y="24832"/>
                </a:lnTo>
                <a:lnTo>
                  <a:pt x="8162582" y="40657"/>
                </a:lnTo>
                <a:lnTo>
                  <a:pt x="8165774" y="56483"/>
                </a:lnTo>
                <a:lnTo>
                  <a:pt x="8174482" y="69407"/>
                </a:lnTo>
                <a:lnTo>
                  <a:pt x="8187397" y="78120"/>
                </a:lnTo>
                <a:lnTo>
                  <a:pt x="8203213" y="81315"/>
                </a:lnTo>
                <a:lnTo>
                  <a:pt x="8219028" y="78120"/>
                </a:lnTo>
                <a:lnTo>
                  <a:pt x="8231942" y="69407"/>
                </a:lnTo>
                <a:lnTo>
                  <a:pt x="8240650" y="56483"/>
                </a:lnTo>
                <a:lnTo>
                  <a:pt x="8241108" y="54211"/>
                </a:lnTo>
                <a:lnTo>
                  <a:pt x="8210693" y="54211"/>
                </a:lnTo>
                <a:lnTo>
                  <a:pt x="8216756" y="48143"/>
                </a:lnTo>
                <a:lnTo>
                  <a:pt x="8216756" y="33173"/>
                </a:lnTo>
                <a:lnTo>
                  <a:pt x="8210693" y="27105"/>
                </a:lnTo>
                <a:lnTo>
                  <a:pt x="8241108" y="27105"/>
                </a:lnTo>
                <a:lnTo>
                  <a:pt x="8240650" y="24832"/>
                </a:lnTo>
                <a:lnTo>
                  <a:pt x="8231942" y="11908"/>
                </a:lnTo>
                <a:lnTo>
                  <a:pt x="8219028" y="3195"/>
                </a:lnTo>
                <a:lnTo>
                  <a:pt x="8203213" y="0"/>
                </a:lnTo>
                <a:close/>
              </a:path>
              <a:path w="8244205" h="81914">
                <a:moveTo>
                  <a:pt x="78526" y="27105"/>
                </a:moveTo>
                <a:lnTo>
                  <a:pt x="33149" y="27105"/>
                </a:lnTo>
                <a:lnTo>
                  <a:pt x="27086" y="33173"/>
                </a:lnTo>
                <a:lnTo>
                  <a:pt x="27087" y="48143"/>
                </a:lnTo>
                <a:lnTo>
                  <a:pt x="33152" y="54211"/>
                </a:lnTo>
                <a:lnTo>
                  <a:pt x="78526" y="54211"/>
                </a:lnTo>
                <a:lnTo>
                  <a:pt x="81260" y="40657"/>
                </a:lnTo>
                <a:lnTo>
                  <a:pt x="78526" y="27105"/>
                </a:lnTo>
                <a:close/>
              </a:path>
              <a:path w="8244205" h="81914">
                <a:moveTo>
                  <a:pt x="8165316" y="27105"/>
                </a:moveTo>
                <a:lnTo>
                  <a:pt x="78526" y="27105"/>
                </a:lnTo>
                <a:lnTo>
                  <a:pt x="81260" y="40657"/>
                </a:lnTo>
                <a:lnTo>
                  <a:pt x="78526" y="54211"/>
                </a:lnTo>
                <a:lnTo>
                  <a:pt x="8165316" y="54211"/>
                </a:lnTo>
                <a:lnTo>
                  <a:pt x="8162582" y="40657"/>
                </a:lnTo>
                <a:lnTo>
                  <a:pt x="8165316" y="27105"/>
                </a:lnTo>
                <a:close/>
              </a:path>
              <a:path w="8244205" h="81914">
                <a:moveTo>
                  <a:pt x="8241108" y="27105"/>
                </a:moveTo>
                <a:lnTo>
                  <a:pt x="8210693" y="27105"/>
                </a:lnTo>
                <a:lnTo>
                  <a:pt x="8216756" y="33173"/>
                </a:lnTo>
                <a:lnTo>
                  <a:pt x="8216756" y="48143"/>
                </a:lnTo>
                <a:lnTo>
                  <a:pt x="8210693" y="54211"/>
                </a:lnTo>
                <a:lnTo>
                  <a:pt x="8241108" y="54211"/>
                </a:lnTo>
                <a:lnTo>
                  <a:pt x="8243843" y="40657"/>
                </a:lnTo>
                <a:lnTo>
                  <a:pt x="8241108" y="27105"/>
                </a:lnTo>
                <a:close/>
              </a:path>
            </a:pathLst>
          </a:custGeom>
          <a:solidFill>
            <a:srgbClr val="00D0C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39700" y="6642282"/>
            <a:ext cx="10401300" cy="63500"/>
          </a:xfrm>
          <a:custGeom>
            <a:avLst/>
            <a:gdLst/>
            <a:ahLst/>
            <a:cxnLst/>
            <a:rect l="l" t="t" r="r" b="b"/>
            <a:pathLst>
              <a:path w="10401300" h="63500">
                <a:moveTo>
                  <a:pt x="0" y="63317"/>
                </a:moveTo>
                <a:lnTo>
                  <a:pt x="0" y="0"/>
                </a:lnTo>
                <a:lnTo>
                  <a:pt x="10401300" y="0"/>
                </a:lnTo>
                <a:lnTo>
                  <a:pt x="10401300" y="63317"/>
                </a:lnTo>
                <a:lnTo>
                  <a:pt x="0" y="63317"/>
                </a:lnTo>
                <a:close/>
              </a:path>
            </a:pathLst>
          </a:custGeom>
          <a:solidFill>
            <a:srgbClr val="33CC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100"/>
              </a:spcBef>
            </a:pPr>
            <a:r>
              <a:rPr sz="1700" spc="-10" dirty="0"/>
              <a:t>La</a:t>
            </a:r>
            <a:r>
              <a:rPr sz="1700" spc="-105" dirty="0"/>
              <a:t> </a:t>
            </a:r>
            <a:r>
              <a:rPr sz="1700" spc="-20" dirty="0"/>
              <a:t>participación</a:t>
            </a:r>
            <a:r>
              <a:rPr sz="1700" spc="-100" dirty="0"/>
              <a:t> </a:t>
            </a:r>
            <a:r>
              <a:rPr sz="1700" spc="-10" dirty="0"/>
              <a:t>estatal</a:t>
            </a:r>
            <a:r>
              <a:rPr sz="1700" spc="-105" dirty="0"/>
              <a:t> </a:t>
            </a:r>
            <a:r>
              <a:rPr sz="1700" spc="-35" dirty="0"/>
              <a:t>en</a:t>
            </a:r>
            <a:r>
              <a:rPr sz="1700" spc="-100" dirty="0"/>
              <a:t> </a:t>
            </a:r>
            <a:r>
              <a:rPr sz="1700" spc="-30" dirty="0"/>
              <a:t>generación</a:t>
            </a:r>
            <a:r>
              <a:rPr sz="1700" spc="-95" dirty="0"/>
              <a:t> </a:t>
            </a:r>
            <a:r>
              <a:rPr sz="1700" spc="-30" dirty="0"/>
              <a:t>eléctrica</a:t>
            </a:r>
            <a:r>
              <a:rPr sz="1700" spc="-105" dirty="0"/>
              <a:t> </a:t>
            </a:r>
            <a:r>
              <a:rPr sz="1700" dirty="0"/>
              <a:t>se</a:t>
            </a:r>
            <a:r>
              <a:rPr sz="1700" spc="-105" dirty="0"/>
              <a:t> </a:t>
            </a:r>
            <a:r>
              <a:rPr sz="1700" dirty="0"/>
              <a:t>ha</a:t>
            </a:r>
            <a:r>
              <a:rPr sz="1700" spc="-100" dirty="0"/>
              <a:t> </a:t>
            </a:r>
            <a:r>
              <a:rPr sz="1700" spc="-30" dirty="0"/>
              <a:t>reducido</a:t>
            </a:r>
            <a:r>
              <a:rPr sz="1700" spc="-100" dirty="0"/>
              <a:t> </a:t>
            </a:r>
            <a:r>
              <a:rPr sz="1700" spc="-10" dirty="0"/>
              <a:t>sostenidamente</a:t>
            </a:r>
            <a:endParaRPr sz="1700"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700" y="1667717"/>
            <a:ext cx="9385547" cy="3903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81679" y="985611"/>
            <a:ext cx="1427213" cy="534864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1685726" y="5527935"/>
            <a:ext cx="7650480" cy="34290"/>
          </a:xfrm>
          <a:custGeom>
            <a:avLst/>
            <a:gdLst/>
            <a:ahLst/>
            <a:cxnLst/>
            <a:rect l="l" t="t" r="r" b="b"/>
            <a:pathLst>
              <a:path w="7650480" h="34289">
                <a:moveTo>
                  <a:pt x="0" y="0"/>
                </a:moveTo>
                <a:lnTo>
                  <a:pt x="7650298" y="0"/>
                </a:lnTo>
              </a:path>
              <a:path w="7650480" h="34289">
                <a:moveTo>
                  <a:pt x="0" y="0"/>
                </a:moveTo>
                <a:lnTo>
                  <a:pt x="0" y="33917"/>
                </a:lnTo>
              </a:path>
              <a:path w="7650480" h="34289">
                <a:moveTo>
                  <a:pt x="694411" y="0"/>
                </a:moveTo>
                <a:lnTo>
                  <a:pt x="694411" y="33917"/>
                </a:lnTo>
              </a:path>
              <a:path w="7650480" h="34289">
                <a:moveTo>
                  <a:pt x="1392452" y="0"/>
                </a:moveTo>
                <a:lnTo>
                  <a:pt x="1392452" y="33917"/>
                </a:lnTo>
              </a:path>
              <a:path w="7650480" h="34289">
                <a:moveTo>
                  <a:pt x="2087445" y="0"/>
                </a:moveTo>
                <a:lnTo>
                  <a:pt x="2087445" y="33917"/>
                </a:lnTo>
              </a:path>
              <a:path w="7650480" h="34289">
                <a:moveTo>
                  <a:pt x="2782439" y="0"/>
                </a:moveTo>
                <a:lnTo>
                  <a:pt x="2782439" y="33917"/>
                </a:lnTo>
              </a:path>
              <a:path w="7650480" h="34289">
                <a:moveTo>
                  <a:pt x="3477432" y="0"/>
                </a:moveTo>
                <a:lnTo>
                  <a:pt x="3477432" y="33917"/>
                </a:lnTo>
              </a:path>
              <a:path w="7650480" h="34289">
                <a:moveTo>
                  <a:pt x="4172425" y="0"/>
                </a:moveTo>
                <a:lnTo>
                  <a:pt x="4172425" y="33917"/>
                </a:lnTo>
              </a:path>
              <a:path w="7650480" h="34289">
                <a:moveTo>
                  <a:pt x="4867418" y="0"/>
                </a:moveTo>
                <a:lnTo>
                  <a:pt x="4867418" y="33917"/>
                </a:lnTo>
              </a:path>
              <a:path w="7650480" h="34289">
                <a:moveTo>
                  <a:pt x="5562411" y="0"/>
                </a:moveTo>
                <a:lnTo>
                  <a:pt x="5562411" y="33917"/>
                </a:lnTo>
              </a:path>
              <a:path w="7650480" h="34289">
                <a:moveTo>
                  <a:pt x="6260453" y="0"/>
                </a:moveTo>
                <a:lnTo>
                  <a:pt x="6260453" y="33917"/>
                </a:lnTo>
              </a:path>
              <a:path w="7650480" h="34289">
                <a:moveTo>
                  <a:pt x="6955446" y="0"/>
                </a:moveTo>
                <a:lnTo>
                  <a:pt x="6955446" y="33917"/>
                </a:lnTo>
              </a:path>
              <a:path w="7650480" h="34289">
                <a:moveTo>
                  <a:pt x="7650298" y="0"/>
                </a:moveTo>
                <a:lnTo>
                  <a:pt x="7650298" y="33917"/>
                </a:lnTo>
              </a:path>
            </a:pathLst>
          </a:custGeom>
          <a:ln w="81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40540" y="3528279"/>
            <a:ext cx="7740902" cy="1682614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580634" y="4500810"/>
            <a:ext cx="21145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740000"/>
                </a:solidFill>
                <a:latin typeface="Trebuchet MS"/>
                <a:cs typeface="Trebuchet MS"/>
              </a:rPr>
              <a:t>47%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28374" y="4513002"/>
            <a:ext cx="21145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740000"/>
                </a:solidFill>
                <a:latin typeface="Trebuchet MS"/>
                <a:cs typeface="Trebuchet MS"/>
              </a:rPr>
              <a:t>47%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276115" y="4598346"/>
            <a:ext cx="21145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740000"/>
                </a:solidFill>
                <a:latin typeface="Trebuchet MS"/>
                <a:cs typeface="Trebuchet MS"/>
              </a:rPr>
              <a:t>43%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623856" y="4659306"/>
            <a:ext cx="55943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0045" algn="l"/>
              </a:tabLst>
            </a:pPr>
            <a:r>
              <a:rPr sz="800" spc="-25" dirty="0">
                <a:solidFill>
                  <a:srgbClr val="740000"/>
                </a:solidFill>
                <a:latin typeface="Trebuchet MS"/>
                <a:cs typeface="Trebuchet MS"/>
              </a:rPr>
              <a:t>41%</a:t>
            </a:r>
            <a:r>
              <a:rPr sz="800" dirty="0">
                <a:solidFill>
                  <a:srgbClr val="740000"/>
                </a:solidFill>
                <a:latin typeface="Trebuchet MS"/>
                <a:cs typeface="Trebuchet MS"/>
              </a:rPr>
              <a:t>	</a:t>
            </a:r>
            <a:r>
              <a:rPr sz="800" spc="-25" dirty="0">
                <a:solidFill>
                  <a:srgbClr val="740000"/>
                </a:solidFill>
                <a:latin typeface="Trebuchet MS"/>
                <a:cs typeface="Trebuchet MS"/>
              </a:rPr>
              <a:t>41%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319338" y="4769034"/>
            <a:ext cx="21145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740000"/>
                </a:solidFill>
                <a:latin typeface="Trebuchet MS"/>
                <a:cs typeface="Trebuchet MS"/>
              </a:rPr>
              <a:t>36%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667079" y="4875714"/>
            <a:ext cx="21145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740000"/>
                </a:solidFill>
                <a:latin typeface="Trebuchet MS"/>
                <a:cs typeface="Trebuchet MS"/>
              </a:rPr>
              <a:t>31%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014819" y="4860474"/>
            <a:ext cx="21145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740000"/>
                </a:solidFill>
                <a:latin typeface="Trebuchet MS"/>
                <a:cs typeface="Trebuchet MS"/>
              </a:rPr>
              <a:t>32%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362560" y="4924482"/>
            <a:ext cx="55943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0045" algn="l"/>
              </a:tabLst>
            </a:pPr>
            <a:r>
              <a:rPr sz="1200" spc="-37" baseline="3472" dirty="0">
                <a:solidFill>
                  <a:srgbClr val="740000"/>
                </a:solidFill>
                <a:latin typeface="Trebuchet MS"/>
                <a:cs typeface="Trebuchet MS"/>
              </a:rPr>
              <a:t>29%</a:t>
            </a:r>
            <a:r>
              <a:rPr sz="1200" baseline="3472" dirty="0">
                <a:solidFill>
                  <a:srgbClr val="740000"/>
                </a:solidFill>
                <a:latin typeface="Trebuchet MS"/>
                <a:cs typeface="Trebuchet MS"/>
              </a:rPr>
              <a:t>	</a:t>
            </a:r>
            <a:r>
              <a:rPr sz="800" spc="-25" dirty="0">
                <a:solidFill>
                  <a:srgbClr val="740000"/>
                </a:solidFill>
                <a:latin typeface="Trebuchet MS"/>
                <a:cs typeface="Trebuchet MS"/>
              </a:rPr>
              <a:t>29%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058041" y="4958010"/>
            <a:ext cx="21145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740000"/>
                </a:solidFill>
                <a:latin typeface="Trebuchet MS"/>
                <a:cs typeface="Trebuchet MS"/>
              </a:rPr>
              <a:t>28%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405782" y="4988490"/>
            <a:ext cx="21145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740000"/>
                </a:solidFill>
                <a:latin typeface="Trebuchet MS"/>
                <a:cs typeface="Trebuchet MS"/>
              </a:rPr>
              <a:t>26%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753524" y="5040306"/>
            <a:ext cx="21145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740000"/>
                </a:solidFill>
                <a:latin typeface="Trebuchet MS"/>
                <a:cs typeface="Trebuchet MS"/>
              </a:rPr>
              <a:t>24%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101265" y="5055546"/>
            <a:ext cx="21145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740000"/>
                </a:solidFill>
                <a:latin typeface="Trebuchet MS"/>
                <a:cs typeface="Trebuchet MS"/>
              </a:rPr>
              <a:t>23%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449005" y="5110410"/>
            <a:ext cx="21145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740000"/>
                </a:solidFill>
                <a:latin typeface="Trebuchet MS"/>
                <a:cs typeface="Trebuchet MS"/>
              </a:rPr>
              <a:t>21%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796746" y="5098218"/>
            <a:ext cx="21145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740000"/>
                </a:solidFill>
                <a:latin typeface="Trebuchet MS"/>
                <a:cs typeface="Trebuchet MS"/>
              </a:rPr>
              <a:t>22%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144486" y="5128698"/>
            <a:ext cx="21145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740000"/>
                </a:solidFill>
                <a:latin typeface="Trebuchet MS"/>
                <a:cs typeface="Trebuchet MS"/>
              </a:rPr>
              <a:t>20%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492227" y="5146986"/>
            <a:ext cx="21145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740000"/>
                </a:solidFill>
                <a:latin typeface="Trebuchet MS"/>
                <a:cs typeface="Trebuchet MS"/>
              </a:rPr>
              <a:t>20%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839968" y="5125650"/>
            <a:ext cx="21145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740000"/>
                </a:solidFill>
                <a:latin typeface="Trebuchet MS"/>
                <a:cs typeface="Trebuchet MS"/>
              </a:rPr>
              <a:t>20%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187708" y="5165274"/>
            <a:ext cx="21145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740000"/>
                </a:solidFill>
                <a:latin typeface="Trebuchet MS"/>
                <a:cs typeface="Trebuchet MS"/>
              </a:rPr>
              <a:t>19%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535450" y="5192706"/>
            <a:ext cx="21145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740000"/>
                </a:solidFill>
                <a:latin typeface="Trebuchet MS"/>
                <a:cs typeface="Trebuchet MS"/>
              </a:rPr>
              <a:t>18%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883191" y="5241474"/>
            <a:ext cx="21145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740000"/>
                </a:solidFill>
                <a:latin typeface="Trebuchet MS"/>
                <a:cs typeface="Trebuchet MS"/>
              </a:rPr>
              <a:t>16%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9230932" y="5214042"/>
            <a:ext cx="21145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740000"/>
                </a:solidFill>
                <a:latin typeface="Trebuchet MS"/>
                <a:cs typeface="Trebuchet MS"/>
              </a:rPr>
              <a:t>17%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580634" y="4080186"/>
            <a:ext cx="21145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163E64"/>
                </a:solidFill>
                <a:latin typeface="Trebuchet MS"/>
                <a:cs typeface="Trebuchet MS"/>
              </a:rPr>
              <a:t>53%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928374" y="4067994"/>
            <a:ext cx="21145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163E64"/>
                </a:solidFill>
                <a:latin typeface="Trebuchet MS"/>
                <a:cs typeface="Trebuchet MS"/>
              </a:rPr>
              <a:t>53%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276115" y="3982650"/>
            <a:ext cx="21145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163E64"/>
                </a:solidFill>
                <a:latin typeface="Trebuchet MS"/>
                <a:cs typeface="Trebuchet MS"/>
              </a:rPr>
              <a:t>57%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623856" y="3924738"/>
            <a:ext cx="55943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0045" algn="l"/>
              </a:tabLst>
            </a:pPr>
            <a:r>
              <a:rPr sz="800" spc="-25" dirty="0">
                <a:solidFill>
                  <a:srgbClr val="163E64"/>
                </a:solidFill>
                <a:latin typeface="Trebuchet MS"/>
                <a:cs typeface="Trebuchet MS"/>
              </a:rPr>
              <a:t>59%</a:t>
            </a:r>
            <a:r>
              <a:rPr sz="800" dirty="0">
                <a:solidFill>
                  <a:srgbClr val="163E64"/>
                </a:solidFill>
                <a:latin typeface="Trebuchet MS"/>
                <a:cs typeface="Trebuchet MS"/>
              </a:rPr>
              <a:t>	</a:t>
            </a:r>
            <a:r>
              <a:rPr sz="800" spc="-25" dirty="0">
                <a:solidFill>
                  <a:srgbClr val="163E64"/>
                </a:solidFill>
                <a:latin typeface="Trebuchet MS"/>
                <a:cs typeface="Trebuchet MS"/>
              </a:rPr>
              <a:t>59%</a:t>
            </a:r>
            <a:endParaRPr sz="800">
              <a:latin typeface="Trebuchet MS"/>
              <a:cs typeface="Trebuchet MS"/>
            </a:endParaRPr>
          </a:p>
        </p:txBody>
      </p:sp>
      <p:graphicFrame>
        <p:nvGraphicFramePr>
          <p:cNvPr id="34" name="object 34"/>
          <p:cNvGraphicFramePr>
            <a:graphicFrameLocks noGrp="1"/>
          </p:cNvGraphicFramePr>
          <p:nvPr/>
        </p:nvGraphicFramePr>
        <p:xfrm>
          <a:off x="3300288" y="3329726"/>
          <a:ext cx="6237605" cy="6559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8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3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73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3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73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73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73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734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4734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4734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4734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4734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4734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4734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4734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4734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29845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5168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80645">
                        <a:lnSpc>
                          <a:spcPts val="894"/>
                        </a:lnSpc>
                      </a:pPr>
                      <a:r>
                        <a:rPr sz="800" spc="-25" dirty="0">
                          <a:solidFill>
                            <a:srgbClr val="163E64"/>
                          </a:solidFill>
                          <a:latin typeface="Trebuchet MS"/>
                          <a:cs typeface="Trebuchet MS"/>
                        </a:rPr>
                        <a:t>69%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80645">
                        <a:lnSpc>
                          <a:spcPts val="795"/>
                        </a:lnSpc>
                      </a:pPr>
                      <a:r>
                        <a:rPr sz="800" spc="-25" dirty="0">
                          <a:solidFill>
                            <a:srgbClr val="163E64"/>
                          </a:solidFill>
                          <a:latin typeface="Trebuchet MS"/>
                          <a:cs typeface="Trebuchet MS"/>
                        </a:rPr>
                        <a:t>68%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80645">
                        <a:lnSpc>
                          <a:spcPct val="100000"/>
                        </a:lnSpc>
                        <a:tabLst>
                          <a:tab pos="427990" algn="l"/>
                        </a:tabLst>
                      </a:pPr>
                      <a:r>
                        <a:rPr sz="800" spc="-25" dirty="0">
                          <a:solidFill>
                            <a:srgbClr val="163E64"/>
                          </a:solidFill>
                          <a:latin typeface="Trebuchet MS"/>
                          <a:cs typeface="Trebuchet MS"/>
                        </a:rPr>
                        <a:t>71%</a:t>
                      </a:r>
                      <a:r>
                        <a:rPr sz="800" dirty="0">
                          <a:solidFill>
                            <a:srgbClr val="163E64"/>
                          </a:solidFill>
                          <a:latin typeface="Trebuchet MS"/>
                          <a:cs typeface="Trebuchet MS"/>
                        </a:rPr>
                        <a:t>	</a:t>
                      </a:r>
                      <a:r>
                        <a:rPr sz="1200" spc="-37" baseline="3472" dirty="0">
                          <a:solidFill>
                            <a:srgbClr val="163E64"/>
                          </a:solidFill>
                          <a:latin typeface="Trebuchet MS"/>
                          <a:cs typeface="Trebuchet MS"/>
                        </a:rPr>
                        <a:t>71%</a:t>
                      </a:r>
                      <a:endParaRPr sz="1200" baseline="3472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8064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spc="-25" dirty="0">
                          <a:solidFill>
                            <a:srgbClr val="163E64"/>
                          </a:solidFill>
                          <a:latin typeface="Trebuchet MS"/>
                          <a:cs typeface="Trebuchet MS"/>
                        </a:rPr>
                        <a:t>72%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8064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spc="-25" dirty="0">
                          <a:solidFill>
                            <a:srgbClr val="163E64"/>
                          </a:solidFill>
                          <a:latin typeface="Trebuchet MS"/>
                          <a:cs typeface="Trebuchet MS"/>
                        </a:rPr>
                        <a:t>74%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80645">
                        <a:lnSpc>
                          <a:spcPct val="100000"/>
                        </a:lnSpc>
                      </a:pPr>
                      <a:r>
                        <a:rPr sz="800" spc="-25" dirty="0">
                          <a:solidFill>
                            <a:srgbClr val="163E64"/>
                          </a:solidFill>
                          <a:latin typeface="Trebuchet MS"/>
                          <a:cs typeface="Trebuchet MS"/>
                        </a:rPr>
                        <a:t>76%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10668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2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80645">
                        <a:lnSpc>
                          <a:spcPct val="100000"/>
                        </a:lnSpc>
                      </a:pPr>
                      <a:r>
                        <a:rPr sz="800" spc="-25" dirty="0">
                          <a:solidFill>
                            <a:srgbClr val="163E64"/>
                          </a:solidFill>
                          <a:latin typeface="Trebuchet MS"/>
                          <a:cs typeface="Trebuchet MS"/>
                        </a:rPr>
                        <a:t>77%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9144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8064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spc="-25" dirty="0">
                          <a:solidFill>
                            <a:srgbClr val="163E64"/>
                          </a:solidFill>
                          <a:latin typeface="Trebuchet MS"/>
                          <a:cs typeface="Trebuchet MS"/>
                        </a:rPr>
                        <a:t>79%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80645">
                        <a:lnSpc>
                          <a:spcPct val="100000"/>
                        </a:lnSpc>
                      </a:pPr>
                      <a:r>
                        <a:rPr sz="800" spc="-25" dirty="0">
                          <a:solidFill>
                            <a:srgbClr val="163E64"/>
                          </a:solidFill>
                          <a:latin typeface="Trebuchet MS"/>
                          <a:cs typeface="Trebuchet MS"/>
                        </a:rPr>
                        <a:t>78%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80645">
                        <a:lnSpc>
                          <a:spcPct val="100000"/>
                        </a:lnSpc>
                      </a:pPr>
                      <a:r>
                        <a:rPr sz="800" spc="-25" dirty="0">
                          <a:solidFill>
                            <a:srgbClr val="163E64"/>
                          </a:solidFill>
                          <a:latin typeface="Trebuchet MS"/>
                          <a:cs typeface="Trebuchet MS"/>
                        </a:rPr>
                        <a:t>80%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1841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80645">
                        <a:lnSpc>
                          <a:spcPct val="100000"/>
                        </a:lnSpc>
                      </a:pPr>
                      <a:r>
                        <a:rPr sz="800" spc="-25" dirty="0">
                          <a:solidFill>
                            <a:srgbClr val="163E64"/>
                          </a:solidFill>
                          <a:latin typeface="Trebuchet MS"/>
                          <a:cs typeface="Trebuchet MS"/>
                        </a:rPr>
                        <a:t>80%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8064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spc="-25" dirty="0">
                          <a:solidFill>
                            <a:srgbClr val="163E64"/>
                          </a:solidFill>
                          <a:latin typeface="Trebuchet MS"/>
                          <a:cs typeface="Trebuchet MS"/>
                        </a:rPr>
                        <a:t>80%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20955" marB="0"/>
                </a:tc>
                <a:tc>
                  <a:txBody>
                    <a:bodyPr/>
                    <a:lstStyle/>
                    <a:p>
                      <a:pPr marL="80645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800" spc="-25" dirty="0">
                          <a:solidFill>
                            <a:srgbClr val="163E64"/>
                          </a:solidFill>
                          <a:latin typeface="Trebuchet MS"/>
                          <a:cs typeface="Trebuchet MS"/>
                        </a:rPr>
                        <a:t>81%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98425" marB="0"/>
                </a:tc>
                <a:tc>
                  <a:txBody>
                    <a:bodyPr/>
                    <a:lstStyle/>
                    <a:p>
                      <a:pPr marL="80645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sz="800" spc="-25" dirty="0">
                          <a:solidFill>
                            <a:srgbClr val="163E64"/>
                          </a:solidFill>
                          <a:latin typeface="Trebuchet MS"/>
                          <a:cs typeface="Trebuchet MS"/>
                        </a:rPr>
                        <a:t>82%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71120" marB="0"/>
                </a:tc>
                <a:tc>
                  <a:txBody>
                    <a:bodyPr/>
                    <a:lstStyle/>
                    <a:p>
                      <a:pPr marL="8064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800" spc="-25" dirty="0">
                          <a:solidFill>
                            <a:srgbClr val="163E64"/>
                          </a:solidFill>
                          <a:latin typeface="Trebuchet MS"/>
                          <a:cs typeface="Trebuchet MS"/>
                        </a:rPr>
                        <a:t>84%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25400" marB="0"/>
                </a:tc>
                <a:tc>
                  <a:txBody>
                    <a:bodyPr/>
                    <a:lstStyle/>
                    <a:p>
                      <a:pPr marL="80645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800" spc="-25" dirty="0">
                          <a:solidFill>
                            <a:srgbClr val="163E64"/>
                          </a:solidFill>
                          <a:latin typeface="Trebuchet MS"/>
                          <a:cs typeface="Trebuchet MS"/>
                        </a:rPr>
                        <a:t>83%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4953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9065">
                <a:tc>
                  <a:txBody>
                    <a:bodyPr/>
                    <a:lstStyle/>
                    <a:p>
                      <a:pPr marL="31750">
                        <a:lnSpc>
                          <a:spcPts val="785"/>
                        </a:lnSpc>
                      </a:pPr>
                      <a:r>
                        <a:rPr sz="800" spc="-25" dirty="0">
                          <a:solidFill>
                            <a:srgbClr val="163E64"/>
                          </a:solidFill>
                          <a:latin typeface="Trebuchet MS"/>
                          <a:cs typeface="Trebuchet MS"/>
                        </a:rPr>
                        <a:t>64%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5" name="object 35"/>
          <p:cNvSpPr txBox="1"/>
          <p:nvPr/>
        </p:nvSpPr>
        <p:spPr>
          <a:xfrm>
            <a:off x="1557312" y="5573190"/>
            <a:ext cx="267335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20" dirty="0">
                <a:solidFill>
                  <a:srgbClr val="595959"/>
                </a:solidFill>
                <a:latin typeface="Trebuchet MS"/>
                <a:cs typeface="Trebuchet MS"/>
              </a:rPr>
              <a:t>2002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252794" y="5573190"/>
            <a:ext cx="6526530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08025" algn="l"/>
                <a:tab pos="1403350" algn="l"/>
                <a:tab pos="2098675" algn="l"/>
                <a:tab pos="2794000" algn="l"/>
                <a:tab pos="3489960" algn="l"/>
                <a:tab pos="4185285" algn="l"/>
                <a:tab pos="4880610" algn="l"/>
                <a:tab pos="5575935" algn="l"/>
                <a:tab pos="6271895" algn="l"/>
              </a:tabLst>
            </a:pPr>
            <a:r>
              <a:rPr sz="900" spc="-20" dirty="0">
                <a:solidFill>
                  <a:srgbClr val="595959"/>
                </a:solidFill>
                <a:latin typeface="Trebuchet MS"/>
                <a:cs typeface="Trebuchet MS"/>
              </a:rPr>
              <a:t>2004</a:t>
            </a:r>
            <a:r>
              <a:rPr sz="9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900" spc="-20" dirty="0">
                <a:solidFill>
                  <a:srgbClr val="595959"/>
                </a:solidFill>
                <a:latin typeface="Trebuchet MS"/>
                <a:cs typeface="Trebuchet MS"/>
              </a:rPr>
              <a:t>2006</a:t>
            </a:r>
            <a:r>
              <a:rPr sz="9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900" spc="-20" dirty="0">
                <a:solidFill>
                  <a:srgbClr val="595959"/>
                </a:solidFill>
                <a:latin typeface="Trebuchet MS"/>
                <a:cs typeface="Trebuchet MS"/>
              </a:rPr>
              <a:t>2008</a:t>
            </a:r>
            <a:r>
              <a:rPr sz="9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900" spc="-20" dirty="0">
                <a:solidFill>
                  <a:srgbClr val="595959"/>
                </a:solidFill>
                <a:latin typeface="Trebuchet MS"/>
                <a:cs typeface="Trebuchet MS"/>
              </a:rPr>
              <a:t>2010</a:t>
            </a:r>
            <a:r>
              <a:rPr sz="9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900" spc="-20" dirty="0">
                <a:solidFill>
                  <a:srgbClr val="595959"/>
                </a:solidFill>
                <a:latin typeface="Trebuchet MS"/>
                <a:cs typeface="Trebuchet MS"/>
              </a:rPr>
              <a:t>2012</a:t>
            </a:r>
            <a:r>
              <a:rPr sz="9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900" spc="-20" dirty="0">
                <a:solidFill>
                  <a:srgbClr val="595959"/>
                </a:solidFill>
                <a:latin typeface="Trebuchet MS"/>
                <a:cs typeface="Trebuchet MS"/>
              </a:rPr>
              <a:t>2014</a:t>
            </a:r>
            <a:r>
              <a:rPr sz="9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900" spc="-20" dirty="0">
                <a:solidFill>
                  <a:srgbClr val="595959"/>
                </a:solidFill>
                <a:latin typeface="Trebuchet MS"/>
                <a:cs typeface="Trebuchet MS"/>
              </a:rPr>
              <a:t>2016</a:t>
            </a:r>
            <a:r>
              <a:rPr sz="9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900" spc="-20" dirty="0">
                <a:solidFill>
                  <a:srgbClr val="595959"/>
                </a:solidFill>
                <a:latin typeface="Trebuchet MS"/>
                <a:cs typeface="Trebuchet MS"/>
              </a:rPr>
              <a:t>2018</a:t>
            </a:r>
            <a:r>
              <a:rPr sz="9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900" spc="-20" dirty="0">
                <a:solidFill>
                  <a:srgbClr val="595959"/>
                </a:solidFill>
                <a:latin typeface="Trebuchet MS"/>
                <a:cs typeface="Trebuchet MS"/>
              </a:rPr>
              <a:t>2020</a:t>
            </a:r>
            <a:r>
              <a:rPr sz="9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900" spc="-20" dirty="0">
                <a:solidFill>
                  <a:srgbClr val="595959"/>
                </a:solidFill>
                <a:latin typeface="Trebuchet MS"/>
                <a:cs typeface="Trebuchet MS"/>
              </a:rPr>
              <a:t>2022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207610" y="5573190"/>
            <a:ext cx="267335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20" dirty="0">
                <a:solidFill>
                  <a:srgbClr val="595959"/>
                </a:solidFill>
                <a:latin typeface="Trebuchet MS"/>
                <a:cs typeface="Trebuchet MS"/>
              </a:rPr>
              <a:t>2024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416360" y="4157400"/>
            <a:ext cx="165100" cy="120014"/>
          </a:xfrm>
          <a:prstGeom prst="rect">
            <a:avLst/>
          </a:prstGeom>
        </p:spPr>
        <p:txBody>
          <a:bodyPr vert="vert270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00" spc="150" dirty="0">
                <a:solidFill>
                  <a:srgbClr val="595959"/>
                </a:solidFill>
                <a:latin typeface="Trebuchet MS"/>
                <a:cs typeface="Trebuchet MS"/>
              </a:rPr>
              <a:t>%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4920184" y="3123711"/>
            <a:ext cx="208279" cy="60325"/>
            <a:chOff x="4920184" y="3123711"/>
            <a:chExt cx="208279" cy="60325"/>
          </a:xfrm>
        </p:grpSpPr>
        <p:sp>
          <p:nvSpPr>
            <p:cNvPr id="40" name="object 40"/>
            <p:cNvSpPr/>
            <p:nvPr/>
          </p:nvSpPr>
          <p:spPr>
            <a:xfrm>
              <a:off x="4920184" y="3156447"/>
              <a:ext cx="208279" cy="0"/>
            </a:xfrm>
            <a:custGeom>
              <a:avLst/>
              <a:gdLst/>
              <a:ahLst/>
              <a:cxnLst/>
              <a:rect l="l" t="t" r="r" b="b"/>
              <a:pathLst>
                <a:path w="208279">
                  <a:moveTo>
                    <a:pt x="0" y="0"/>
                  </a:moveTo>
                  <a:lnTo>
                    <a:pt x="208026" y="0"/>
                  </a:lnTo>
                </a:path>
              </a:pathLst>
            </a:custGeom>
            <a:ln w="24394">
              <a:solidFill>
                <a:srgbClr val="74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996688" y="3127776"/>
              <a:ext cx="52069" cy="52069"/>
            </a:xfrm>
            <a:custGeom>
              <a:avLst/>
              <a:gdLst/>
              <a:ahLst/>
              <a:cxnLst/>
              <a:rect l="l" t="t" r="r" b="b"/>
              <a:pathLst>
                <a:path w="52070" h="52069">
                  <a:moveTo>
                    <a:pt x="25908" y="0"/>
                  </a:moveTo>
                  <a:lnTo>
                    <a:pt x="15823" y="2037"/>
                  </a:lnTo>
                  <a:lnTo>
                    <a:pt x="7588" y="7593"/>
                  </a:lnTo>
                  <a:lnTo>
                    <a:pt x="2035" y="15833"/>
                  </a:lnTo>
                  <a:lnTo>
                    <a:pt x="0" y="25924"/>
                  </a:lnTo>
                  <a:lnTo>
                    <a:pt x="2035" y="36015"/>
                  </a:lnTo>
                  <a:lnTo>
                    <a:pt x="7588" y="44256"/>
                  </a:lnTo>
                  <a:lnTo>
                    <a:pt x="15823" y="49812"/>
                  </a:lnTo>
                  <a:lnTo>
                    <a:pt x="25908" y="51850"/>
                  </a:lnTo>
                  <a:lnTo>
                    <a:pt x="35992" y="49812"/>
                  </a:lnTo>
                  <a:lnTo>
                    <a:pt x="44226" y="44256"/>
                  </a:lnTo>
                  <a:lnTo>
                    <a:pt x="49778" y="36015"/>
                  </a:lnTo>
                  <a:lnTo>
                    <a:pt x="51814" y="25924"/>
                  </a:lnTo>
                  <a:lnTo>
                    <a:pt x="49778" y="15833"/>
                  </a:lnTo>
                  <a:lnTo>
                    <a:pt x="44226" y="7593"/>
                  </a:lnTo>
                  <a:lnTo>
                    <a:pt x="35992" y="2037"/>
                  </a:lnTo>
                  <a:lnTo>
                    <a:pt x="25908" y="0"/>
                  </a:lnTo>
                  <a:close/>
                </a:path>
              </a:pathLst>
            </a:custGeom>
            <a:solidFill>
              <a:srgbClr val="FFEF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996687" y="3127775"/>
              <a:ext cx="52069" cy="52069"/>
            </a:xfrm>
            <a:custGeom>
              <a:avLst/>
              <a:gdLst/>
              <a:ahLst/>
              <a:cxnLst/>
              <a:rect l="l" t="t" r="r" b="b"/>
              <a:pathLst>
                <a:path w="52070" h="52069">
                  <a:moveTo>
                    <a:pt x="51815" y="25925"/>
                  </a:moveTo>
                  <a:lnTo>
                    <a:pt x="49779" y="36016"/>
                  </a:lnTo>
                  <a:lnTo>
                    <a:pt x="44227" y="44257"/>
                  </a:lnTo>
                  <a:lnTo>
                    <a:pt x="35992" y="49813"/>
                  </a:lnTo>
                  <a:lnTo>
                    <a:pt x="25907" y="51850"/>
                  </a:lnTo>
                  <a:lnTo>
                    <a:pt x="15823" y="49813"/>
                  </a:lnTo>
                  <a:lnTo>
                    <a:pt x="7588" y="44257"/>
                  </a:lnTo>
                  <a:lnTo>
                    <a:pt x="2035" y="36016"/>
                  </a:lnTo>
                  <a:lnTo>
                    <a:pt x="0" y="25925"/>
                  </a:lnTo>
                  <a:lnTo>
                    <a:pt x="2035" y="15833"/>
                  </a:lnTo>
                  <a:lnTo>
                    <a:pt x="7588" y="7593"/>
                  </a:lnTo>
                  <a:lnTo>
                    <a:pt x="15823" y="2037"/>
                  </a:lnTo>
                  <a:lnTo>
                    <a:pt x="25907" y="0"/>
                  </a:lnTo>
                  <a:lnTo>
                    <a:pt x="35992" y="2037"/>
                  </a:lnTo>
                  <a:lnTo>
                    <a:pt x="44227" y="7593"/>
                  </a:lnTo>
                  <a:lnTo>
                    <a:pt x="49779" y="15833"/>
                  </a:lnTo>
                  <a:lnTo>
                    <a:pt x="51815" y="25925"/>
                  </a:lnTo>
                  <a:close/>
                </a:path>
              </a:pathLst>
            </a:custGeom>
            <a:ln w="8128">
              <a:solidFill>
                <a:srgbClr val="74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3" name="object 43"/>
          <p:cNvGrpSpPr/>
          <p:nvPr/>
        </p:nvGrpSpPr>
        <p:grpSpPr>
          <a:xfrm>
            <a:off x="5494735" y="3123711"/>
            <a:ext cx="208279" cy="60325"/>
            <a:chOff x="5494735" y="3123711"/>
            <a:chExt cx="208279" cy="60325"/>
          </a:xfrm>
        </p:grpSpPr>
        <p:sp>
          <p:nvSpPr>
            <p:cNvPr id="44" name="object 44"/>
            <p:cNvSpPr/>
            <p:nvPr/>
          </p:nvSpPr>
          <p:spPr>
            <a:xfrm>
              <a:off x="5494735" y="3156447"/>
              <a:ext cx="208279" cy="0"/>
            </a:xfrm>
            <a:custGeom>
              <a:avLst/>
              <a:gdLst/>
              <a:ahLst/>
              <a:cxnLst/>
              <a:rect l="l" t="t" r="r" b="b"/>
              <a:pathLst>
                <a:path w="208279">
                  <a:moveTo>
                    <a:pt x="0" y="0"/>
                  </a:moveTo>
                  <a:lnTo>
                    <a:pt x="208026" y="0"/>
                  </a:lnTo>
                </a:path>
              </a:pathLst>
            </a:custGeom>
            <a:ln w="24394">
              <a:solidFill>
                <a:srgbClr val="084F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5572760" y="3127776"/>
              <a:ext cx="52069" cy="52069"/>
            </a:xfrm>
            <a:custGeom>
              <a:avLst/>
              <a:gdLst/>
              <a:ahLst/>
              <a:cxnLst/>
              <a:rect l="l" t="t" r="r" b="b"/>
              <a:pathLst>
                <a:path w="52070" h="52069">
                  <a:moveTo>
                    <a:pt x="25907" y="0"/>
                  </a:moveTo>
                  <a:lnTo>
                    <a:pt x="15823" y="2037"/>
                  </a:lnTo>
                  <a:lnTo>
                    <a:pt x="7588" y="7593"/>
                  </a:lnTo>
                  <a:lnTo>
                    <a:pt x="2035" y="15833"/>
                  </a:lnTo>
                  <a:lnTo>
                    <a:pt x="0" y="25924"/>
                  </a:lnTo>
                  <a:lnTo>
                    <a:pt x="2035" y="36015"/>
                  </a:lnTo>
                  <a:lnTo>
                    <a:pt x="7588" y="44256"/>
                  </a:lnTo>
                  <a:lnTo>
                    <a:pt x="15823" y="49812"/>
                  </a:lnTo>
                  <a:lnTo>
                    <a:pt x="25907" y="51850"/>
                  </a:lnTo>
                  <a:lnTo>
                    <a:pt x="35992" y="49812"/>
                  </a:lnTo>
                  <a:lnTo>
                    <a:pt x="44226" y="44256"/>
                  </a:lnTo>
                  <a:lnTo>
                    <a:pt x="49778" y="36015"/>
                  </a:lnTo>
                  <a:lnTo>
                    <a:pt x="51814" y="25924"/>
                  </a:lnTo>
                  <a:lnTo>
                    <a:pt x="49778" y="15833"/>
                  </a:lnTo>
                  <a:lnTo>
                    <a:pt x="44226" y="7593"/>
                  </a:lnTo>
                  <a:lnTo>
                    <a:pt x="35992" y="2037"/>
                  </a:lnTo>
                  <a:lnTo>
                    <a:pt x="25907" y="0"/>
                  </a:lnTo>
                  <a:close/>
                </a:path>
              </a:pathLst>
            </a:custGeom>
            <a:solidFill>
              <a:srgbClr val="DCEA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5572759" y="3127775"/>
              <a:ext cx="52069" cy="52069"/>
            </a:xfrm>
            <a:custGeom>
              <a:avLst/>
              <a:gdLst/>
              <a:ahLst/>
              <a:cxnLst/>
              <a:rect l="l" t="t" r="r" b="b"/>
              <a:pathLst>
                <a:path w="52070" h="52069">
                  <a:moveTo>
                    <a:pt x="51815" y="25925"/>
                  </a:moveTo>
                  <a:lnTo>
                    <a:pt x="49779" y="36016"/>
                  </a:lnTo>
                  <a:lnTo>
                    <a:pt x="44227" y="44257"/>
                  </a:lnTo>
                  <a:lnTo>
                    <a:pt x="35992" y="49813"/>
                  </a:lnTo>
                  <a:lnTo>
                    <a:pt x="25907" y="51850"/>
                  </a:lnTo>
                  <a:lnTo>
                    <a:pt x="15823" y="49813"/>
                  </a:lnTo>
                  <a:lnTo>
                    <a:pt x="7588" y="44257"/>
                  </a:lnTo>
                  <a:lnTo>
                    <a:pt x="2035" y="36016"/>
                  </a:lnTo>
                  <a:lnTo>
                    <a:pt x="0" y="25925"/>
                  </a:lnTo>
                  <a:lnTo>
                    <a:pt x="2035" y="15833"/>
                  </a:lnTo>
                  <a:lnTo>
                    <a:pt x="7588" y="7593"/>
                  </a:lnTo>
                  <a:lnTo>
                    <a:pt x="15823" y="2037"/>
                  </a:lnTo>
                  <a:lnTo>
                    <a:pt x="25907" y="0"/>
                  </a:lnTo>
                  <a:lnTo>
                    <a:pt x="35992" y="2037"/>
                  </a:lnTo>
                  <a:lnTo>
                    <a:pt x="44227" y="7593"/>
                  </a:lnTo>
                  <a:lnTo>
                    <a:pt x="49779" y="15833"/>
                  </a:lnTo>
                  <a:lnTo>
                    <a:pt x="51815" y="25925"/>
                  </a:lnTo>
                  <a:close/>
                </a:path>
              </a:pathLst>
            </a:custGeom>
            <a:ln w="8128">
              <a:solidFill>
                <a:srgbClr val="084F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47"/>
          <p:cNvSpPr/>
          <p:nvPr/>
        </p:nvSpPr>
        <p:spPr>
          <a:xfrm>
            <a:off x="3659077" y="2806991"/>
            <a:ext cx="3593465" cy="147320"/>
          </a:xfrm>
          <a:custGeom>
            <a:avLst/>
            <a:gdLst/>
            <a:ahLst/>
            <a:cxnLst/>
            <a:rect l="l" t="t" r="r" b="b"/>
            <a:pathLst>
              <a:path w="3593465" h="147319">
                <a:moveTo>
                  <a:pt x="3593362" y="0"/>
                </a:moveTo>
                <a:lnTo>
                  <a:pt x="0" y="0"/>
                </a:lnTo>
                <a:lnTo>
                  <a:pt x="0" y="147088"/>
                </a:lnTo>
                <a:lnTo>
                  <a:pt x="3593362" y="147088"/>
                </a:lnTo>
                <a:lnTo>
                  <a:pt x="359336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/>
          <p:nvPr/>
        </p:nvSpPr>
        <p:spPr>
          <a:xfrm>
            <a:off x="806332" y="1702828"/>
            <a:ext cx="8302625" cy="1510030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158750" indent="-146050">
              <a:lnSpc>
                <a:spcPct val="100000"/>
              </a:lnSpc>
              <a:spcBef>
                <a:spcPts val="740"/>
              </a:spcBef>
              <a:buClr>
                <a:srgbClr val="33CCCC"/>
              </a:buClr>
              <a:buSzPct val="140000"/>
              <a:buFont typeface="Wingdings"/>
              <a:buChar char=""/>
              <a:tabLst>
                <a:tab pos="158750" algn="l"/>
              </a:tabLst>
            </a:pPr>
            <a:r>
              <a:rPr sz="1000" dirty="0">
                <a:latin typeface="Trebuchet MS"/>
                <a:cs typeface="Trebuchet MS"/>
              </a:rPr>
              <a:t>La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participación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estatal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en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generación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eléctrica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ha</a:t>
            </a:r>
            <a:r>
              <a:rPr sz="1000" b="1" spc="-40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caído</a:t>
            </a:r>
            <a:r>
              <a:rPr sz="1000" b="1" spc="-40" dirty="0">
                <a:latin typeface="Trebuchet MS"/>
                <a:cs typeface="Trebuchet MS"/>
              </a:rPr>
              <a:t> </a:t>
            </a:r>
            <a:r>
              <a:rPr sz="1000" b="1" spc="-65" dirty="0">
                <a:latin typeface="Trebuchet MS"/>
                <a:cs typeface="Trebuchet MS"/>
              </a:rPr>
              <a:t>30</a:t>
            </a:r>
            <a:r>
              <a:rPr sz="1000" b="1" spc="-45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puntos</a:t>
            </a:r>
            <a:r>
              <a:rPr sz="1000" b="1" spc="-40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porcentuales</a:t>
            </a:r>
            <a:r>
              <a:rPr sz="1000" b="1" spc="-35" dirty="0">
                <a:latin typeface="Trebuchet MS"/>
                <a:cs typeface="Trebuchet MS"/>
              </a:rPr>
              <a:t> </a:t>
            </a:r>
            <a:r>
              <a:rPr sz="1000" b="1" spc="-20" dirty="0">
                <a:latin typeface="Trebuchet MS"/>
                <a:cs typeface="Trebuchet MS"/>
              </a:rPr>
              <a:t>en</a:t>
            </a:r>
            <a:r>
              <a:rPr sz="1000" b="1" spc="-35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los</a:t>
            </a:r>
            <a:r>
              <a:rPr sz="1000" b="1" spc="-45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últimos</a:t>
            </a:r>
            <a:r>
              <a:rPr sz="1000" b="1" spc="-35" dirty="0">
                <a:latin typeface="Trebuchet MS"/>
                <a:cs typeface="Trebuchet MS"/>
              </a:rPr>
              <a:t> </a:t>
            </a:r>
            <a:r>
              <a:rPr sz="1000" b="1" spc="-65" dirty="0">
                <a:latin typeface="Trebuchet MS"/>
                <a:cs typeface="Trebuchet MS"/>
              </a:rPr>
              <a:t>20</a:t>
            </a:r>
            <a:r>
              <a:rPr sz="1000" b="1" spc="-45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años</a:t>
            </a:r>
            <a:r>
              <a:rPr sz="1000" dirty="0">
                <a:latin typeface="Trebuchet MS"/>
                <a:cs typeface="Trebuchet MS"/>
              </a:rPr>
              <a:t>.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De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80" dirty="0">
                <a:latin typeface="Trebuchet MS"/>
                <a:cs typeface="Trebuchet MS"/>
              </a:rPr>
              <a:t>47%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en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2002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a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80" dirty="0">
                <a:latin typeface="Trebuchet MS"/>
                <a:cs typeface="Trebuchet MS"/>
              </a:rPr>
              <a:t>17%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en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2024.</a:t>
            </a:r>
            <a:endParaRPr sz="1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30"/>
              </a:spcBef>
              <a:buClr>
                <a:srgbClr val="33CCCC"/>
              </a:buClr>
              <a:buFont typeface="Wingdings"/>
              <a:buChar char=""/>
            </a:pPr>
            <a:endParaRPr sz="1000">
              <a:latin typeface="Trebuchet MS"/>
              <a:cs typeface="Trebuchet MS"/>
            </a:endParaRPr>
          </a:p>
          <a:p>
            <a:pPr marL="158750" indent="-146050">
              <a:lnSpc>
                <a:spcPct val="100000"/>
              </a:lnSpc>
              <a:spcBef>
                <a:spcPts val="5"/>
              </a:spcBef>
              <a:buClr>
                <a:srgbClr val="33CCCC"/>
              </a:buClr>
              <a:buSzPct val="140000"/>
              <a:buFont typeface="Wingdings"/>
              <a:buChar char=""/>
              <a:tabLst>
                <a:tab pos="158750" algn="l"/>
              </a:tabLst>
            </a:pPr>
            <a:r>
              <a:rPr sz="1000" dirty="0">
                <a:latin typeface="Trebuchet MS"/>
                <a:cs typeface="Trebuchet MS"/>
              </a:rPr>
              <a:t>La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causa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es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la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ausencia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nueva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inversión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45" dirty="0">
                <a:latin typeface="Trebuchet MS"/>
                <a:cs typeface="Trebuchet MS"/>
              </a:rPr>
              <a:t>y </a:t>
            </a:r>
            <a:r>
              <a:rPr sz="1000" spc="-25" dirty="0">
                <a:latin typeface="Trebuchet MS"/>
                <a:cs typeface="Trebuchet MS"/>
              </a:rPr>
              <a:t>al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crecimiento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sostenido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la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generación</a:t>
            </a:r>
            <a:r>
              <a:rPr sz="1000" spc="-30" dirty="0">
                <a:latin typeface="Trebuchet MS"/>
                <a:cs typeface="Trebuchet MS"/>
              </a:rPr>
              <a:t> privada,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impulsada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por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proyectos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generación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eficiente.</a:t>
            </a:r>
            <a:endParaRPr sz="1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33CCCC"/>
              </a:buClr>
              <a:buFont typeface="Wingdings"/>
              <a:buChar char=""/>
            </a:pPr>
            <a:endParaRPr sz="1000">
              <a:latin typeface="Trebuchet MS"/>
              <a:cs typeface="Trebuchet MS"/>
            </a:endParaRPr>
          </a:p>
          <a:p>
            <a:pPr marL="158750" indent="-146050">
              <a:lnSpc>
                <a:spcPct val="100000"/>
              </a:lnSpc>
              <a:buClr>
                <a:srgbClr val="33CCCC"/>
              </a:buClr>
              <a:buSzPct val="140000"/>
              <a:buFont typeface="Wingdings"/>
              <a:buChar char=""/>
              <a:tabLst>
                <a:tab pos="158750" algn="l"/>
              </a:tabLst>
            </a:pPr>
            <a:r>
              <a:rPr sz="1000" spc="-25" dirty="0">
                <a:latin typeface="Trebuchet MS"/>
                <a:cs typeface="Trebuchet MS"/>
              </a:rPr>
              <a:t>Actualmente,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Electroperú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concentra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la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mayor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35" dirty="0">
                <a:latin typeface="Trebuchet MS"/>
                <a:cs typeface="Trebuchet MS"/>
              </a:rPr>
              <a:t>parte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la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generación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pública,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principalmente</a:t>
            </a:r>
            <a:r>
              <a:rPr sz="1000" spc="-2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origen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hidroeléctrico.</a:t>
            </a:r>
            <a:endParaRPr sz="1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690"/>
              </a:spcBef>
            </a:pPr>
            <a:endParaRPr sz="1000">
              <a:latin typeface="Trebuchet MS"/>
              <a:cs typeface="Trebuchet MS"/>
            </a:endParaRPr>
          </a:p>
          <a:p>
            <a:pPr marL="3366770">
              <a:lnSpc>
                <a:spcPct val="100000"/>
              </a:lnSpc>
            </a:pP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Market</a:t>
            </a:r>
            <a:r>
              <a:rPr sz="1000" b="1" spc="4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share</a:t>
            </a:r>
            <a:r>
              <a:rPr sz="1000" b="1" spc="4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sz="1000" b="1" spc="5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la</a:t>
            </a:r>
            <a:r>
              <a:rPr sz="1000" b="1" spc="4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producción</a:t>
            </a:r>
            <a:r>
              <a:rPr sz="1000" b="1" spc="5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sz="1000" b="1" spc="5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595959"/>
                </a:solidFill>
                <a:latin typeface="Arial"/>
                <a:cs typeface="Arial"/>
              </a:rPr>
              <a:t>energía</a:t>
            </a:r>
            <a:endParaRPr sz="1000">
              <a:latin typeface="Arial"/>
              <a:cs typeface="Arial"/>
            </a:endParaRPr>
          </a:p>
          <a:p>
            <a:pPr marL="1282065" algn="ctr">
              <a:lnSpc>
                <a:spcPct val="100000"/>
              </a:lnSpc>
              <a:spcBef>
                <a:spcPts val="945"/>
              </a:spcBef>
              <a:tabLst>
                <a:tab pos="1856739" algn="l"/>
              </a:tabLst>
            </a:pP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Esta</a:t>
            </a:r>
            <a:r>
              <a:rPr sz="800" spc="-14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do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	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Privado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50" name="object 5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3114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spc="-50" dirty="0"/>
              <a:t>6</a:t>
            </a:fld>
            <a:endParaRPr spc="-50" dirty="0"/>
          </a:p>
        </p:txBody>
      </p:sp>
      <p:sp>
        <p:nvSpPr>
          <p:cNvPr id="49" name="object 49"/>
          <p:cNvSpPr txBox="1"/>
          <p:nvPr/>
        </p:nvSpPr>
        <p:spPr>
          <a:xfrm>
            <a:off x="2280638" y="5888782"/>
            <a:ext cx="6504940" cy="490855"/>
          </a:xfrm>
          <a:prstGeom prst="rect">
            <a:avLst/>
          </a:prstGeom>
          <a:solidFill>
            <a:srgbClr val="F2F2F2"/>
          </a:solidFill>
          <a:ln w="10841">
            <a:solidFill>
              <a:srgbClr val="00D5D0"/>
            </a:solidFill>
          </a:ln>
        </p:spPr>
        <p:txBody>
          <a:bodyPr vert="horz" wrap="square" lIns="0" tIns="41910" rIns="0" bIns="0" rtlCol="0">
            <a:spAutoFit/>
          </a:bodyPr>
          <a:lstStyle/>
          <a:p>
            <a:pPr marL="1198245" marR="201295" indent="-988694">
              <a:lnSpc>
                <a:spcPts val="1390"/>
              </a:lnSpc>
              <a:spcBef>
                <a:spcPts val="330"/>
              </a:spcBef>
            </a:pPr>
            <a:r>
              <a:rPr sz="1200" i="1" dirty="0">
                <a:solidFill>
                  <a:srgbClr val="0D0D0D"/>
                </a:solidFill>
                <a:latin typeface="Trebuchet MS"/>
                <a:cs typeface="Trebuchet MS"/>
              </a:rPr>
              <a:t>La</a:t>
            </a:r>
            <a:r>
              <a:rPr sz="1200" i="1" spc="-7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dirty="0">
                <a:solidFill>
                  <a:srgbClr val="0D0D0D"/>
                </a:solidFill>
                <a:latin typeface="Trebuchet MS"/>
                <a:cs typeface="Trebuchet MS"/>
              </a:rPr>
              <a:t>caída</a:t>
            </a:r>
            <a:r>
              <a:rPr sz="1200" i="1" spc="-7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20" dirty="0">
                <a:solidFill>
                  <a:srgbClr val="0D0D0D"/>
                </a:solidFill>
                <a:latin typeface="Trebuchet MS"/>
                <a:cs typeface="Trebuchet MS"/>
              </a:rPr>
              <a:t>en</a:t>
            </a:r>
            <a:r>
              <a:rPr sz="1200" i="1" spc="-8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35" dirty="0">
                <a:solidFill>
                  <a:srgbClr val="0D0D0D"/>
                </a:solidFill>
                <a:latin typeface="Trebuchet MS"/>
                <a:cs typeface="Trebuchet MS"/>
              </a:rPr>
              <a:t>participación</a:t>
            </a:r>
            <a:r>
              <a:rPr sz="1200" i="1" spc="-7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50" dirty="0">
                <a:solidFill>
                  <a:srgbClr val="0D0D0D"/>
                </a:solidFill>
                <a:latin typeface="Trebuchet MS"/>
                <a:cs typeface="Trebuchet MS"/>
              </a:rPr>
              <a:t>estatal</a:t>
            </a:r>
            <a:r>
              <a:rPr sz="1200" i="1" spc="-8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20" dirty="0">
                <a:solidFill>
                  <a:srgbClr val="0D0D0D"/>
                </a:solidFill>
                <a:latin typeface="Trebuchet MS"/>
                <a:cs typeface="Trebuchet MS"/>
              </a:rPr>
              <a:t>responde</a:t>
            </a:r>
            <a:r>
              <a:rPr sz="1200" i="1" spc="-8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dirty="0">
                <a:solidFill>
                  <a:srgbClr val="0D0D0D"/>
                </a:solidFill>
                <a:latin typeface="Trebuchet MS"/>
                <a:cs typeface="Trebuchet MS"/>
              </a:rPr>
              <a:t>a</a:t>
            </a:r>
            <a:r>
              <a:rPr sz="1200" i="1" spc="-7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80" dirty="0">
                <a:solidFill>
                  <a:srgbClr val="0D0D0D"/>
                </a:solidFill>
                <a:latin typeface="Trebuchet MS"/>
                <a:cs typeface="Trebuchet MS"/>
              </a:rPr>
              <a:t>falta</a:t>
            </a:r>
            <a:r>
              <a:rPr sz="1200" i="1" spc="-7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10" dirty="0">
                <a:solidFill>
                  <a:srgbClr val="0D0D0D"/>
                </a:solidFill>
                <a:latin typeface="Trebuchet MS"/>
                <a:cs typeface="Trebuchet MS"/>
              </a:rPr>
              <a:t>de</a:t>
            </a:r>
            <a:r>
              <a:rPr sz="1200" i="1" spc="-8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40" dirty="0">
                <a:solidFill>
                  <a:srgbClr val="0D0D0D"/>
                </a:solidFill>
                <a:latin typeface="Trebuchet MS"/>
                <a:cs typeface="Trebuchet MS"/>
              </a:rPr>
              <a:t>inversión</a:t>
            </a:r>
            <a:r>
              <a:rPr sz="1200" i="1" spc="-7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20" dirty="0">
                <a:solidFill>
                  <a:srgbClr val="0D0D0D"/>
                </a:solidFill>
                <a:latin typeface="Trebuchet MS"/>
                <a:cs typeface="Trebuchet MS"/>
              </a:rPr>
              <a:t>en</a:t>
            </a:r>
            <a:r>
              <a:rPr sz="1200" i="1" spc="-8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25" dirty="0">
                <a:solidFill>
                  <a:srgbClr val="0D0D0D"/>
                </a:solidFill>
                <a:latin typeface="Trebuchet MS"/>
                <a:cs typeface="Trebuchet MS"/>
              </a:rPr>
              <a:t>nueva</a:t>
            </a:r>
            <a:r>
              <a:rPr sz="1200" i="1" spc="-7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dirty="0">
                <a:solidFill>
                  <a:srgbClr val="0D0D0D"/>
                </a:solidFill>
                <a:latin typeface="Trebuchet MS"/>
                <a:cs typeface="Trebuchet MS"/>
              </a:rPr>
              <a:t>capacidad</a:t>
            </a:r>
            <a:r>
              <a:rPr sz="1200" i="1" spc="-8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25" dirty="0">
                <a:solidFill>
                  <a:srgbClr val="0D0D0D"/>
                </a:solidFill>
                <a:latin typeface="Trebuchet MS"/>
                <a:cs typeface="Trebuchet MS"/>
              </a:rPr>
              <a:t>debido</a:t>
            </a:r>
            <a:r>
              <a:rPr sz="1200" i="1" spc="-7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25" dirty="0">
                <a:solidFill>
                  <a:srgbClr val="0D0D0D"/>
                </a:solidFill>
                <a:latin typeface="Trebuchet MS"/>
                <a:cs typeface="Trebuchet MS"/>
              </a:rPr>
              <a:t>las </a:t>
            </a:r>
            <a:r>
              <a:rPr sz="1200" i="1" spc="-35" dirty="0">
                <a:solidFill>
                  <a:srgbClr val="0D0D0D"/>
                </a:solidFill>
                <a:latin typeface="Trebuchet MS"/>
                <a:cs typeface="Trebuchet MS"/>
              </a:rPr>
              <a:t>limitaciones</a:t>
            </a:r>
            <a:r>
              <a:rPr sz="1200" i="1" spc="-9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10" dirty="0">
                <a:solidFill>
                  <a:srgbClr val="0D0D0D"/>
                </a:solidFill>
                <a:latin typeface="Trebuchet MS"/>
                <a:cs typeface="Trebuchet MS"/>
              </a:rPr>
              <a:t>que</a:t>
            </a:r>
            <a:r>
              <a:rPr sz="1200" i="1" spc="-9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dirty="0">
                <a:solidFill>
                  <a:srgbClr val="0D0D0D"/>
                </a:solidFill>
                <a:latin typeface="Trebuchet MS"/>
                <a:cs typeface="Trebuchet MS"/>
              </a:rPr>
              <a:t>se</a:t>
            </a:r>
            <a:r>
              <a:rPr sz="1200" i="1" spc="-9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dirty="0">
                <a:solidFill>
                  <a:srgbClr val="0D0D0D"/>
                </a:solidFill>
                <a:latin typeface="Trebuchet MS"/>
                <a:cs typeface="Trebuchet MS"/>
              </a:rPr>
              <a:t>da</a:t>
            </a:r>
            <a:r>
              <a:rPr sz="1200" i="1" spc="-8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20" dirty="0">
                <a:solidFill>
                  <a:srgbClr val="0D0D0D"/>
                </a:solidFill>
                <a:latin typeface="Trebuchet MS"/>
                <a:cs typeface="Trebuchet MS"/>
              </a:rPr>
              <a:t>en</a:t>
            </a:r>
            <a:r>
              <a:rPr sz="1200" i="1" spc="-9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35" dirty="0">
                <a:solidFill>
                  <a:srgbClr val="0D0D0D"/>
                </a:solidFill>
                <a:latin typeface="Trebuchet MS"/>
                <a:cs typeface="Trebuchet MS"/>
              </a:rPr>
              <a:t>la</a:t>
            </a:r>
            <a:r>
              <a:rPr sz="1200" i="1" spc="-8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20" dirty="0">
                <a:solidFill>
                  <a:srgbClr val="0D0D0D"/>
                </a:solidFill>
                <a:latin typeface="Trebuchet MS"/>
                <a:cs typeface="Trebuchet MS"/>
              </a:rPr>
              <a:t>aprobación</a:t>
            </a:r>
            <a:r>
              <a:rPr sz="1200" i="1" spc="-8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10" dirty="0">
                <a:solidFill>
                  <a:srgbClr val="0D0D0D"/>
                </a:solidFill>
                <a:latin typeface="Trebuchet MS"/>
                <a:cs typeface="Trebuchet MS"/>
              </a:rPr>
              <a:t>de</a:t>
            </a:r>
            <a:r>
              <a:rPr sz="1200" i="1" spc="-95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dirty="0">
                <a:solidFill>
                  <a:srgbClr val="0D0D0D"/>
                </a:solidFill>
                <a:latin typeface="Trebuchet MS"/>
                <a:cs typeface="Trebuchet MS"/>
              </a:rPr>
              <a:t>nuevas</a:t>
            </a:r>
            <a:r>
              <a:rPr sz="1200" i="1" spc="-90" dirty="0">
                <a:solidFill>
                  <a:srgbClr val="0D0D0D"/>
                </a:solidFill>
                <a:latin typeface="Trebuchet MS"/>
                <a:cs typeface="Trebuchet MS"/>
              </a:rPr>
              <a:t> </a:t>
            </a:r>
            <a:r>
              <a:rPr sz="1200" i="1" spc="-10" dirty="0">
                <a:solidFill>
                  <a:srgbClr val="0D0D0D"/>
                </a:solidFill>
                <a:latin typeface="Trebuchet MS"/>
                <a:cs typeface="Trebuchet MS"/>
              </a:rPr>
              <a:t>inversiones.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846374" y="3629926"/>
            <a:ext cx="3754120" cy="2776855"/>
            <a:chOff x="2846374" y="3629926"/>
            <a:chExt cx="3754120" cy="2776855"/>
          </a:xfrm>
        </p:grpSpPr>
        <p:sp>
          <p:nvSpPr>
            <p:cNvPr id="3" name="object 3"/>
            <p:cNvSpPr/>
            <p:nvPr/>
          </p:nvSpPr>
          <p:spPr>
            <a:xfrm>
              <a:off x="5352922" y="4312078"/>
              <a:ext cx="1247775" cy="1301115"/>
            </a:xfrm>
            <a:custGeom>
              <a:avLst/>
              <a:gdLst/>
              <a:ahLst/>
              <a:cxnLst/>
              <a:rect l="l" t="t" r="r" b="b"/>
              <a:pathLst>
                <a:path w="1247775" h="1301114">
                  <a:moveTo>
                    <a:pt x="0" y="0"/>
                  </a:moveTo>
                  <a:lnTo>
                    <a:pt x="0" y="1301043"/>
                  </a:lnTo>
                  <a:lnTo>
                    <a:pt x="1247347" y="1040834"/>
                  </a:lnTo>
                  <a:lnTo>
                    <a:pt x="1247347" y="260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851867" y="4393299"/>
              <a:ext cx="766445" cy="1059815"/>
            </a:xfrm>
            <a:custGeom>
              <a:avLst/>
              <a:gdLst/>
              <a:ahLst/>
              <a:cxnLst/>
              <a:rect l="l" t="t" r="r" b="b"/>
              <a:pathLst>
                <a:path w="766445" h="1059814">
                  <a:moveTo>
                    <a:pt x="615450" y="0"/>
                  </a:moveTo>
                  <a:lnTo>
                    <a:pt x="0" y="313799"/>
                  </a:lnTo>
                  <a:lnTo>
                    <a:pt x="21082" y="359193"/>
                  </a:lnTo>
                  <a:lnTo>
                    <a:pt x="38732" y="405716"/>
                  </a:lnTo>
                  <a:lnTo>
                    <a:pt x="52934" y="453176"/>
                  </a:lnTo>
                  <a:lnTo>
                    <a:pt x="63673" y="501382"/>
                  </a:lnTo>
                  <a:lnTo>
                    <a:pt x="70935" y="550143"/>
                  </a:lnTo>
                  <a:lnTo>
                    <a:pt x="74705" y="599269"/>
                  </a:lnTo>
                  <a:lnTo>
                    <a:pt x="74969" y="648568"/>
                  </a:lnTo>
                  <a:lnTo>
                    <a:pt x="71712" y="697849"/>
                  </a:lnTo>
                  <a:lnTo>
                    <a:pt x="64919" y="746923"/>
                  </a:lnTo>
                  <a:lnTo>
                    <a:pt x="54575" y="795597"/>
                  </a:lnTo>
                  <a:lnTo>
                    <a:pt x="40666" y="843681"/>
                  </a:lnTo>
                  <a:lnTo>
                    <a:pt x="696784" y="1059765"/>
                  </a:lnTo>
                  <a:lnTo>
                    <a:pt x="711586" y="1011852"/>
                  </a:lnTo>
                  <a:lnTo>
                    <a:pt x="724601" y="963597"/>
                  </a:lnTo>
                  <a:lnTo>
                    <a:pt x="735834" y="915046"/>
                  </a:lnTo>
                  <a:lnTo>
                    <a:pt x="745289" y="866248"/>
                  </a:lnTo>
                  <a:lnTo>
                    <a:pt x="752968" y="817251"/>
                  </a:lnTo>
                  <a:lnTo>
                    <a:pt x="758875" y="768102"/>
                  </a:lnTo>
                  <a:lnTo>
                    <a:pt x="763014" y="718848"/>
                  </a:lnTo>
                  <a:lnTo>
                    <a:pt x="765390" y="669538"/>
                  </a:lnTo>
                  <a:lnTo>
                    <a:pt x="766005" y="620220"/>
                  </a:lnTo>
                  <a:lnTo>
                    <a:pt x="764862" y="570940"/>
                  </a:lnTo>
                  <a:lnTo>
                    <a:pt x="761967" y="521747"/>
                  </a:lnTo>
                  <a:lnTo>
                    <a:pt x="757322" y="472689"/>
                  </a:lnTo>
                  <a:lnTo>
                    <a:pt x="750931" y="423813"/>
                  </a:lnTo>
                  <a:lnTo>
                    <a:pt x="742798" y="375167"/>
                  </a:lnTo>
                  <a:lnTo>
                    <a:pt x="732926" y="326798"/>
                  </a:lnTo>
                  <a:lnTo>
                    <a:pt x="721319" y="278755"/>
                  </a:lnTo>
                  <a:lnTo>
                    <a:pt x="707981" y="231084"/>
                  </a:lnTo>
                  <a:lnTo>
                    <a:pt x="692916" y="183835"/>
                  </a:lnTo>
                  <a:lnTo>
                    <a:pt x="676126" y="137054"/>
                  </a:lnTo>
                  <a:lnTo>
                    <a:pt x="657616" y="90789"/>
                  </a:lnTo>
                  <a:lnTo>
                    <a:pt x="637390" y="45089"/>
                  </a:lnTo>
                  <a:lnTo>
                    <a:pt x="615450" y="0"/>
                  </a:lnTo>
                  <a:close/>
                </a:path>
              </a:pathLst>
            </a:custGeom>
            <a:solidFill>
              <a:srgbClr val="74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851866" y="4393299"/>
              <a:ext cx="766445" cy="1059815"/>
            </a:xfrm>
            <a:custGeom>
              <a:avLst/>
              <a:gdLst/>
              <a:ahLst/>
              <a:cxnLst/>
              <a:rect l="l" t="t" r="r" b="b"/>
              <a:pathLst>
                <a:path w="766445" h="1059814">
                  <a:moveTo>
                    <a:pt x="615452" y="0"/>
                  </a:moveTo>
                  <a:lnTo>
                    <a:pt x="637391" y="45089"/>
                  </a:lnTo>
                  <a:lnTo>
                    <a:pt x="657617" y="90789"/>
                  </a:lnTo>
                  <a:lnTo>
                    <a:pt x="676127" y="137054"/>
                  </a:lnTo>
                  <a:lnTo>
                    <a:pt x="692917" y="183835"/>
                  </a:lnTo>
                  <a:lnTo>
                    <a:pt x="707982" y="231084"/>
                  </a:lnTo>
                  <a:lnTo>
                    <a:pt x="721320" y="278755"/>
                  </a:lnTo>
                  <a:lnTo>
                    <a:pt x="732927" y="326798"/>
                  </a:lnTo>
                  <a:lnTo>
                    <a:pt x="742799" y="375167"/>
                  </a:lnTo>
                  <a:lnTo>
                    <a:pt x="750932" y="423813"/>
                  </a:lnTo>
                  <a:lnTo>
                    <a:pt x="757323" y="472689"/>
                  </a:lnTo>
                  <a:lnTo>
                    <a:pt x="761968" y="521748"/>
                  </a:lnTo>
                  <a:lnTo>
                    <a:pt x="764863" y="570940"/>
                  </a:lnTo>
                  <a:lnTo>
                    <a:pt x="766005" y="620220"/>
                  </a:lnTo>
                  <a:lnTo>
                    <a:pt x="765390" y="669539"/>
                  </a:lnTo>
                  <a:lnTo>
                    <a:pt x="763015" y="718848"/>
                  </a:lnTo>
                  <a:lnTo>
                    <a:pt x="758876" y="768102"/>
                  </a:lnTo>
                  <a:lnTo>
                    <a:pt x="752968" y="817251"/>
                  </a:lnTo>
                  <a:lnTo>
                    <a:pt x="745289" y="866249"/>
                  </a:lnTo>
                  <a:lnTo>
                    <a:pt x="735835" y="915046"/>
                  </a:lnTo>
                  <a:lnTo>
                    <a:pt x="724602" y="963597"/>
                  </a:lnTo>
                  <a:lnTo>
                    <a:pt x="711586" y="1011852"/>
                  </a:lnTo>
                  <a:lnTo>
                    <a:pt x="696784" y="1059765"/>
                  </a:lnTo>
                  <a:lnTo>
                    <a:pt x="40666" y="843681"/>
                  </a:lnTo>
                  <a:lnTo>
                    <a:pt x="54575" y="795597"/>
                  </a:lnTo>
                  <a:lnTo>
                    <a:pt x="64919" y="746923"/>
                  </a:lnTo>
                  <a:lnTo>
                    <a:pt x="71712" y="697849"/>
                  </a:lnTo>
                  <a:lnTo>
                    <a:pt x="74969" y="648568"/>
                  </a:lnTo>
                  <a:lnTo>
                    <a:pt x="74706" y="599269"/>
                  </a:lnTo>
                  <a:lnTo>
                    <a:pt x="70935" y="550143"/>
                  </a:lnTo>
                  <a:lnTo>
                    <a:pt x="63673" y="501382"/>
                  </a:lnTo>
                  <a:lnTo>
                    <a:pt x="52934" y="453176"/>
                  </a:lnTo>
                  <a:lnTo>
                    <a:pt x="38732" y="405716"/>
                  </a:lnTo>
                  <a:lnTo>
                    <a:pt x="21082" y="359193"/>
                  </a:lnTo>
                  <a:lnTo>
                    <a:pt x="0" y="313798"/>
                  </a:lnTo>
                  <a:lnTo>
                    <a:pt x="615452" y="0"/>
                  </a:lnTo>
                  <a:close/>
                </a:path>
              </a:pathLst>
            </a:custGeom>
            <a:ln w="1625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854629" y="3638181"/>
              <a:ext cx="2694305" cy="2760345"/>
            </a:xfrm>
            <a:custGeom>
              <a:avLst/>
              <a:gdLst/>
              <a:ahLst/>
              <a:cxnLst/>
              <a:rect l="l" t="t" r="r" b="b"/>
              <a:pathLst>
                <a:path w="2694304" h="2760345">
                  <a:moveTo>
                    <a:pt x="1395344" y="0"/>
                  </a:moveTo>
                  <a:lnTo>
                    <a:pt x="1349199" y="312"/>
                  </a:lnTo>
                  <a:lnTo>
                    <a:pt x="1303246" y="2169"/>
                  </a:lnTo>
                  <a:lnTo>
                    <a:pt x="1257522" y="5554"/>
                  </a:lnTo>
                  <a:lnTo>
                    <a:pt x="1212061" y="10449"/>
                  </a:lnTo>
                  <a:lnTo>
                    <a:pt x="1166896" y="16836"/>
                  </a:lnTo>
                  <a:lnTo>
                    <a:pt x="1122063" y="24698"/>
                  </a:lnTo>
                  <a:lnTo>
                    <a:pt x="1077597" y="34018"/>
                  </a:lnTo>
                  <a:lnTo>
                    <a:pt x="1033531" y="44778"/>
                  </a:lnTo>
                  <a:lnTo>
                    <a:pt x="989901" y="56960"/>
                  </a:lnTo>
                  <a:lnTo>
                    <a:pt x="946742" y="70548"/>
                  </a:lnTo>
                  <a:lnTo>
                    <a:pt x="904086" y="85523"/>
                  </a:lnTo>
                  <a:lnTo>
                    <a:pt x="861970" y="101869"/>
                  </a:lnTo>
                  <a:lnTo>
                    <a:pt x="820428" y="119567"/>
                  </a:lnTo>
                  <a:lnTo>
                    <a:pt x="779495" y="138600"/>
                  </a:lnTo>
                  <a:lnTo>
                    <a:pt x="739204" y="158951"/>
                  </a:lnTo>
                  <a:lnTo>
                    <a:pt x="699591" y="180603"/>
                  </a:lnTo>
                  <a:lnTo>
                    <a:pt x="660690" y="203537"/>
                  </a:lnTo>
                  <a:lnTo>
                    <a:pt x="622536" y="227737"/>
                  </a:lnTo>
                  <a:lnTo>
                    <a:pt x="585163" y="253185"/>
                  </a:lnTo>
                  <a:lnTo>
                    <a:pt x="548607" y="279863"/>
                  </a:lnTo>
                  <a:lnTo>
                    <a:pt x="512900" y="307754"/>
                  </a:lnTo>
                  <a:lnTo>
                    <a:pt x="478079" y="336840"/>
                  </a:lnTo>
                  <a:lnTo>
                    <a:pt x="444178" y="367105"/>
                  </a:lnTo>
                  <a:lnTo>
                    <a:pt x="411231" y="398530"/>
                  </a:lnTo>
                  <a:lnTo>
                    <a:pt x="379273" y="431098"/>
                  </a:lnTo>
                  <a:lnTo>
                    <a:pt x="348338" y="464792"/>
                  </a:lnTo>
                  <a:lnTo>
                    <a:pt x="318462" y="499594"/>
                  </a:lnTo>
                  <a:lnTo>
                    <a:pt x="289678" y="535487"/>
                  </a:lnTo>
                  <a:lnTo>
                    <a:pt x="262021" y="572453"/>
                  </a:lnTo>
                  <a:lnTo>
                    <a:pt x="235526" y="610474"/>
                  </a:lnTo>
                  <a:lnTo>
                    <a:pt x="210228" y="649534"/>
                  </a:lnTo>
                  <a:lnTo>
                    <a:pt x="186160" y="689615"/>
                  </a:lnTo>
                  <a:lnTo>
                    <a:pt x="163358" y="730699"/>
                  </a:lnTo>
                  <a:lnTo>
                    <a:pt x="141857" y="772769"/>
                  </a:lnTo>
                  <a:lnTo>
                    <a:pt x="121690" y="815807"/>
                  </a:lnTo>
                  <a:lnTo>
                    <a:pt x="102892" y="859796"/>
                  </a:lnTo>
                  <a:lnTo>
                    <a:pt x="85498" y="904719"/>
                  </a:lnTo>
                  <a:lnTo>
                    <a:pt x="69543" y="950558"/>
                  </a:lnTo>
                  <a:lnTo>
                    <a:pt x="55175" y="996919"/>
                  </a:lnTo>
                  <a:lnTo>
                    <a:pt x="42508" y="1043398"/>
                  </a:lnTo>
                  <a:lnTo>
                    <a:pt x="31525" y="1089960"/>
                  </a:lnTo>
                  <a:lnTo>
                    <a:pt x="22207" y="1136572"/>
                  </a:lnTo>
                  <a:lnTo>
                    <a:pt x="14538" y="1183197"/>
                  </a:lnTo>
                  <a:lnTo>
                    <a:pt x="8501" y="1229802"/>
                  </a:lnTo>
                  <a:lnTo>
                    <a:pt x="4076" y="1276352"/>
                  </a:lnTo>
                  <a:lnTo>
                    <a:pt x="1249" y="1322812"/>
                  </a:lnTo>
                  <a:lnTo>
                    <a:pt x="0" y="1369148"/>
                  </a:lnTo>
                  <a:lnTo>
                    <a:pt x="312" y="1415325"/>
                  </a:lnTo>
                  <a:lnTo>
                    <a:pt x="2168" y="1461308"/>
                  </a:lnTo>
                  <a:lnTo>
                    <a:pt x="5550" y="1507063"/>
                  </a:lnTo>
                  <a:lnTo>
                    <a:pt x="10442" y="1552556"/>
                  </a:lnTo>
                  <a:lnTo>
                    <a:pt x="16825" y="1597751"/>
                  </a:lnTo>
                  <a:lnTo>
                    <a:pt x="24681" y="1642614"/>
                  </a:lnTo>
                  <a:lnTo>
                    <a:pt x="33995" y="1687111"/>
                  </a:lnTo>
                  <a:lnTo>
                    <a:pt x="44747" y="1731206"/>
                  </a:lnTo>
                  <a:lnTo>
                    <a:pt x="56922" y="1774866"/>
                  </a:lnTo>
                  <a:lnTo>
                    <a:pt x="70500" y="1818055"/>
                  </a:lnTo>
                  <a:lnTo>
                    <a:pt x="85465" y="1860739"/>
                  </a:lnTo>
                  <a:lnTo>
                    <a:pt x="101799" y="1902884"/>
                  </a:lnTo>
                  <a:lnTo>
                    <a:pt x="119486" y="1944454"/>
                  </a:lnTo>
                  <a:lnTo>
                    <a:pt x="138506" y="1985415"/>
                  </a:lnTo>
                  <a:lnTo>
                    <a:pt x="158844" y="2025733"/>
                  </a:lnTo>
                  <a:lnTo>
                    <a:pt x="180480" y="2065373"/>
                  </a:lnTo>
                  <a:lnTo>
                    <a:pt x="203399" y="2104300"/>
                  </a:lnTo>
                  <a:lnTo>
                    <a:pt x="227583" y="2142480"/>
                  </a:lnTo>
                  <a:lnTo>
                    <a:pt x="253013" y="2179878"/>
                  </a:lnTo>
                  <a:lnTo>
                    <a:pt x="279673" y="2216460"/>
                  </a:lnTo>
                  <a:lnTo>
                    <a:pt x="307545" y="2252190"/>
                  </a:lnTo>
                  <a:lnTo>
                    <a:pt x="336612" y="2287035"/>
                  </a:lnTo>
                  <a:lnTo>
                    <a:pt x="366856" y="2320959"/>
                  </a:lnTo>
                  <a:lnTo>
                    <a:pt x="398260" y="2353929"/>
                  </a:lnTo>
                  <a:lnTo>
                    <a:pt x="430806" y="2385908"/>
                  </a:lnTo>
                  <a:lnTo>
                    <a:pt x="464477" y="2416864"/>
                  </a:lnTo>
                  <a:lnTo>
                    <a:pt x="499255" y="2446761"/>
                  </a:lnTo>
                  <a:lnTo>
                    <a:pt x="535124" y="2475564"/>
                  </a:lnTo>
                  <a:lnTo>
                    <a:pt x="572064" y="2503240"/>
                  </a:lnTo>
                  <a:lnTo>
                    <a:pt x="610060" y="2529753"/>
                  </a:lnTo>
                  <a:lnTo>
                    <a:pt x="649094" y="2555068"/>
                  </a:lnTo>
                  <a:lnTo>
                    <a:pt x="689147" y="2579152"/>
                  </a:lnTo>
                  <a:lnTo>
                    <a:pt x="730203" y="2601969"/>
                  </a:lnTo>
                  <a:lnTo>
                    <a:pt x="772245" y="2623486"/>
                  </a:lnTo>
                  <a:lnTo>
                    <a:pt x="815254" y="2643666"/>
                  </a:lnTo>
                  <a:lnTo>
                    <a:pt x="859213" y="2662477"/>
                  </a:lnTo>
                  <a:lnTo>
                    <a:pt x="904105" y="2679882"/>
                  </a:lnTo>
                  <a:lnTo>
                    <a:pt x="949912" y="2695848"/>
                  </a:lnTo>
                  <a:lnTo>
                    <a:pt x="996242" y="2710226"/>
                  </a:lnTo>
                  <a:lnTo>
                    <a:pt x="1042690" y="2722902"/>
                  </a:lnTo>
                  <a:lnTo>
                    <a:pt x="1089221" y="2733893"/>
                  </a:lnTo>
                  <a:lnTo>
                    <a:pt x="1135801" y="2743216"/>
                  </a:lnTo>
                  <a:lnTo>
                    <a:pt x="1182394" y="2750890"/>
                  </a:lnTo>
                  <a:lnTo>
                    <a:pt x="1228968" y="2756932"/>
                  </a:lnTo>
                  <a:lnTo>
                    <a:pt x="1262022" y="2760078"/>
                  </a:lnTo>
                  <a:lnTo>
                    <a:pt x="1503426" y="2760078"/>
                  </a:lnTo>
                  <a:lnTo>
                    <a:pt x="1551503" y="2754990"/>
                  </a:lnTo>
                  <a:lnTo>
                    <a:pt x="1596667" y="2748602"/>
                  </a:lnTo>
                  <a:lnTo>
                    <a:pt x="1641500" y="2740740"/>
                  </a:lnTo>
                  <a:lnTo>
                    <a:pt x="1685967" y="2731420"/>
                  </a:lnTo>
                  <a:lnTo>
                    <a:pt x="1730032" y="2720661"/>
                  </a:lnTo>
                  <a:lnTo>
                    <a:pt x="1773662" y="2708478"/>
                  </a:lnTo>
                  <a:lnTo>
                    <a:pt x="1816822" y="2694891"/>
                  </a:lnTo>
                  <a:lnTo>
                    <a:pt x="1859477" y="2679915"/>
                  </a:lnTo>
                  <a:lnTo>
                    <a:pt x="1901593" y="2663570"/>
                  </a:lnTo>
                  <a:lnTo>
                    <a:pt x="1943136" y="2645872"/>
                  </a:lnTo>
                  <a:lnTo>
                    <a:pt x="1984069" y="2626838"/>
                  </a:lnTo>
                  <a:lnTo>
                    <a:pt x="2024360" y="2606487"/>
                  </a:lnTo>
                  <a:lnTo>
                    <a:pt x="2063973" y="2584835"/>
                  </a:lnTo>
                  <a:lnTo>
                    <a:pt x="2102874" y="2561901"/>
                  </a:lnTo>
                  <a:lnTo>
                    <a:pt x="2141028" y="2537701"/>
                  </a:lnTo>
                  <a:lnTo>
                    <a:pt x="2178401" y="2512254"/>
                  </a:lnTo>
                  <a:lnTo>
                    <a:pt x="2214958" y="2485576"/>
                  </a:lnTo>
                  <a:lnTo>
                    <a:pt x="2250664" y="2457685"/>
                  </a:lnTo>
                  <a:lnTo>
                    <a:pt x="2285485" y="2428598"/>
                  </a:lnTo>
                  <a:lnTo>
                    <a:pt x="2319386" y="2398333"/>
                  </a:lnTo>
                  <a:lnTo>
                    <a:pt x="2352333" y="2366908"/>
                  </a:lnTo>
                  <a:lnTo>
                    <a:pt x="2384291" y="2334340"/>
                  </a:lnTo>
                  <a:lnTo>
                    <a:pt x="2415226" y="2300646"/>
                  </a:lnTo>
                  <a:lnTo>
                    <a:pt x="2445103" y="2265844"/>
                  </a:lnTo>
                  <a:lnTo>
                    <a:pt x="2473887" y="2229952"/>
                  </a:lnTo>
                  <a:lnTo>
                    <a:pt x="2501543" y="2192986"/>
                  </a:lnTo>
                  <a:lnTo>
                    <a:pt x="2528038" y="2154964"/>
                  </a:lnTo>
                  <a:lnTo>
                    <a:pt x="2553337" y="2115904"/>
                  </a:lnTo>
                  <a:lnTo>
                    <a:pt x="2577404" y="2075824"/>
                  </a:lnTo>
                  <a:lnTo>
                    <a:pt x="2600206" y="2034740"/>
                  </a:lnTo>
                  <a:lnTo>
                    <a:pt x="2621708" y="1992670"/>
                  </a:lnTo>
                  <a:lnTo>
                    <a:pt x="2641875" y="1949632"/>
                  </a:lnTo>
                  <a:lnTo>
                    <a:pt x="2660672" y="1905643"/>
                  </a:lnTo>
                  <a:lnTo>
                    <a:pt x="2678066" y="1860720"/>
                  </a:lnTo>
                  <a:lnTo>
                    <a:pt x="2694021" y="1814881"/>
                  </a:lnTo>
                  <a:lnTo>
                    <a:pt x="2037902" y="1598801"/>
                  </a:lnTo>
                  <a:lnTo>
                    <a:pt x="2020741" y="1645300"/>
                  </a:lnTo>
                  <a:lnTo>
                    <a:pt x="2000421" y="1690192"/>
                  </a:lnTo>
                  <a:lnTo>
                    <a:pt x="1977063" y="1733336"/>
                  </a:lnTo>
                  <a:lnTo>
                    <a:pt x="1950789" y="1774589"/>
                  </a:lnTo>
                  <a:lnTo>
                    <a:pt x="1921720" y="1813812"/>
                  </a:lnTo>
                  <a:lnTo>
                    <a:pt x="1889976" y="1850862"/>
                  </a:lnTo>
                  <a:lnTo>
                    <a:pt x="1855678" y="1885599"/>
                  </a:lnTo>
                  <a:lnTo>
                    <a:pt x="1818948" y="1917882"/>
                  </a:lnTo>
                  <a:lnTo>
                    <a:pt x="1779906" y="1947569"/>
                  </a:lnTo>
                  <a:lnTo>
                    <a:pt x="1738674" y="1974519"/>
                  </a:lnTo>
                  <a:lnTo>
                    <a:pt x="1695372" y="1998591"/>
                  </a:lnTo>
                  <a:lnTo>
                    <a:pt x="1652511" y="2018655"/>
                  </a:lnTo>
                  <a:lnTo>
                    <a:pt x="1608996" y="2035549"/>
                  </a:lnTo>
                  <a:lnTo>
                    <a:pt x="1564966" y="2049320"/>
                  </a:lnTo>
                  <a:lnTo>
                    <a:pt x="1520558" y="2060012"/>
                  </a:lnTo>
                  <a:lnTo>
                    <a:pt x="1475913" y="2067669"/>
                  </a:lnTo>
                  <a:lnTo>
                    <a:pt x="1431166" y="2072338"/>
                  </a:lnTo>
                  <a:lnTo>
                    <a:pt x="1386458" y="2074062"/>
                  </a:lnTo>
                  <a:lnTo>
                    <a:pt x="1341927" y="2072888"/>
                  </a:lnTo>
                  <a:lnTo>
                    <a:pt x="1297710" y="2068859"/>
                  </a:lnTo>
                  <a:lnTo>
                    <a:pt x="1253947" y="2062021"/>
                  </a:lnTo>
                  <a:lnTo>
                    <a:pt x="1210775" y="2052419"/>
                  </a:lnTo>
                  <a:lnTo>
                    <a:pt x="1168333" y="2040097"/>
                  </a:lnTo>
                  <a:lnTo>
                    <a:pt x="1126759" y="2025102"/>
                  </a:lnTo>
                  <a:lnTo>
                    <a:pt x="1086192" y="2007477"/>
                  </a:lnTo>
                  <a:lnTo>
                    <a:pt x="1046770" y="1987268"/>
                  </a:lnTo>
                  <a:lnTo>
                    <a:pt x="1008631" y="1964520"/>
                  </a:lnTo>
                  <a:lnTo>
                    <a:pt x="971914" y="1939278"/>
                  </a:lnTo>
                  <a:lnTo>
                    <a:pt x="936758" y="1911586"/>
                  </a:lnTo>
                  <a:lnTo>
                    <a:pt x="903299" y="1881490"/>
                  </a:lnTo>
                  <a:lnTo>
                    <a:pt x="871678" y="1849035"/>
                  </a:lnTo>
                  <a:lnTo>
                    <a:pt x="842032" y="1814266"/>
                  </a:lnTo>
                  <a:lnTo>
                    <a:pt x="814500" y="1777227"/>
                  </a:lnTo>
                  <a:lnTo>
                    <a:pt x="789219" y="1737964"/>
                  </a:lnTo>
                  <a:lnTo>
                    <a:pt x="766329" y="1696521"/>
                  </a:lnTo>
                  <a:lnTo>
                    <a:pt x="746279" y="1653631"/>
                  </a:lnTo>
                  <a:lnTo>
                    <a:pt x="729395" y="1610087"/>
                  </a:lnTo>
                  <a:lnTo>
                    <a:pt x="715634" y="1566027"/>
                  </a:lnTo>
                  <a:lnTo>
                    <a:pt x="704949" y="1521590"/>
                  </a:lnTo>
                  <a:lnTo>
                    <a:pt x="697297" y="1476913"/>
                  </a:lnTo>
                  <a:lnTo>
                    <a:pt x="692632" y="1432137"/>
                  </a:lnTo>
                  <a:lnTo>
                    <a:pt x="690908" y="1387399"/>
                  </a:lnTo>
                  <a:lnTo>
                    <a:pt x="692082" y="1342837"/>
                  </a:lnTo>
                  <a:lnTo>
                    <a:pt x="696109" y="1298590"/>
                  </a:lnTo>
                  <a:lnTo>
                    <a:pt x="702942" y="1254797"/>
                  </a:lnTo>
                  <a:lnTo>
                    <a:pt x="712538" y="1211596"/>
                  </a:lnTo>
                  <a:lnTo>
                    <a:pt x="724851" y="1169125"/>
                  </a:lnTo>
                  <a:lnTo>
                    <a:pt x="739836" y="1127523"/>
                  </a:lnTo>
                  <a:lnTo>
                    <a:pt x="757449" y="1086929"/>
                  </a:lnTo>
                  <a:lnTo>
                    <a:pt x="777644" y="1047480"/>
                  </a:lnTo>
                  <a:lnTo>
                    <a:pt x="800377" y="1009316"/>
                  </a:lnTo>
                  <a:lnTo>
                    <a:pt x="825602" y="972574"/>
                  </a:lnTo>
                  <a:lnTo>
                    <a:pt x="853275" y="937394"/>
                  </a:lnTo>
                  <a:lnTo>
                    <a:pt x="883351" y="903913"/>
                  </a:lnTo>
                  <a:lnTo>
                    <a:pt x="915784" y="872270"/>
                  </a:lnTo>
                  <a:lnTo>
                    <a:pt x="950530" y="842604"/>
                  </a:lnTo>
                  <a:lnTo>
                    <a:pt x="987543" y="815053"/>
                  </a:lnTo>
                  <a:lnTo>
                    <a:pt x="1026780" y="789755"/>
                  </a:lnTo>
                  <a:lnTo>
                    <a:pt x="1068194" y="766850"/>
                  </a:lnTo>
                  <a:lnTo>
                    <a:pt x="1111055" y="746786"/>
                  </a:lnTo>
                  <a:lnTo>
                    <a:pt x="1154570" y="729891"/>
                  </a:lnTo>
                  <a:lnTo>
                    <a:pt x="1198600" y="716120"/>
                  </a:lnTo>
                  <a:lnTo>
                    <a:pt x="1243007" y="705428"/>
                  </a:lnTo>
                  <a:lnTo>
                    <a:pt x="1287653" y="697770"/>
                  </a:lnTo>
                  <a:lnTo>
                    <a:pt x="1332399" y="693102"/>
                  </a:lnTo>
                  <a:lnTo>
                    <a:pt x="1377107" y="691377"/>
                  </a:lnTo>
                  <a:lnTo>
                    <a:pt x="1421639" y="692552"/>
                  </a:lnTo>
                  <a:lnTo>
                    <a:pt x="1465855" y="696581"/>
                  </a:lnTo>
                  <a:lnTo>
                    <a:pt x="1509619" y="703419"/>
                  </a:lnTo>
                  <a:lnTo>
                    <a:pt x="1552791" y="713021"/>
                  </a:lnTo>
                  <a:lnTo>
                    <a:pt x="1595233" y="725342"/>
                  </a:lnTo>
                  <a:lnTo>
                    <a:pt x="1636806" y="740338"/>
                  </a:lnTo>
                  <a:lnTo>
                    <a:pt x="1677373" y="757963"/>
                  </a:lnTo>
                  <a:lnTo>
                    <a:pt x="1716795" y="778172"/>
                  </a:lnTo>
                  <a:lnTo>
                    <a:pt x="1754934" y="800920"/>
                  </a:lnTo>
                  <a:lnTo>
                    <a:pt x="1791650" y="826162"/>
                  </a:lnTo>
                  <a:lnTo>
                    <a:pt x="1826807" y="853854"/>
                  </a:lnTo>
                  <a:lnTo>
                    <a:pt x="1860265" y="883949"/>
                  </a:lnTo>
                  <a:lnTo>
                    <a:pt x="1891887" y="916405"/>
                  </a:lnTo>
                  <a:lnTo>
                    <a:pt x="1921533" y="951174"/>
                  </a:lnTo>
                  <a:lnTo>
                    <a:pt x="1949065" y="988213"/>
                  </a:lnTo>
                  <a:lnTo>
                    <a:pt x="1974346" y="1027476"/>
                  </a:lnTo>
                  <a:lnTo>
                    <a:pt x="1997236" y="1068918"/>
                  </a:lnTo>
                  <a:lnTo>
                    <a:pt x="2612688" y="755116"/>
                  </a:lnTo>
                  <a:lnTo>
                    <a:pt x="2589369" y="711282"/>
                  </a:lnTo>
                  <a:lnTo>
                    <a:pt x="2564577" y="668453"/>
                  </a:lnTo>
                  <a:lnTo>
                    <a:pt x="2538347" y="626659"/>
                  </a:lnTo>
                  <a:lnTo>
                    <a:pt x="2510714" y="585932"/>
                  </a:lnTo>
                  <a:lnTo>
                    <a:pt x="2481713" y="546300"/>
                  </a:lnTo>
                  <a:lnTo>
                    <a:pt x="2451380" y="507795"/>
                  </a:lnTo>
                  <a:lnTo>
                    <a:pt x="2419750" y="470446"/>
                  </a:lnTo>
                  <a:lnTo>
                    <a:pt x="2386859" y="434285"/>
                  </a:lnTo>
                  <a:lnTo>
                    <a:pt x="2352741" y="399340"/>
                  </a:lnTo>
                  <a:lnTo>
                    <a:pt x="2317432" y="365643"/>
                  </a:lnTo>
                  <a:lnTo>
                    <a:pt x="2280966" y="333223"/>
                  </a:lnTo>
                  <a:lnTo>
                    <a:pt x="2243381" y="302112"/>
                  </a:lnTo>
                  <a:lnTo>
                    <a:pt x="2204710" y="272338"/>
                  </a:lnTo>
                  <a:lnTo>
                    <a:pt x="2164989" y="243933"/>
                  </a:lnTo>
                  <a:lnTo>
                    <a:pt x="2124253" y="216927"/>
                  </a:lnTo>
                  <a:lnTo>
                    <a:pt x="2082537" y="191350"/>
                  </a:lnTo>
                  <a:lnTo>
                    <a:pt x="2039878" y="167232"/>
                  </a:lnTo>
                  <a:lnTo>
                    <a:pt x="1996309" y="144603"/>
                  </a:lnTo>
                  <a:lnTo>
                    <a:pt x="1951867" y="123495"/>
                  </a:lnTo>
                  <a:lnTo>
                    <a:pt x="1906586" y="103936"/>
                  </a:lnTo>
                  <a:lnTo>
                    <a:pt x="1860502" y="85958"/>
                  </a:lnTo>
                  <a:lnTo>
                    <a:pt x="1813651" y="69590"/>
                  </a:lnTo>
                  <a:lnTo>
                    <a:pt x="1767321" y="55213"/>
                  </a:lnTo>
                  <a:lnTo>
                    <a:pt x="1720873" y="42537"/>
                  </a:lnTo>
                  <a:lnTo>
                    <a:pt x="1674342" y="31546"/>
                  </a:lnTo>
                  <a:lnTo>
                    <a:pt x="1627763" y="22222"/>
                  </a:lnTo>
                  <a:lnTo>
                    <a:pt x="1581169" y="14548"/>
                  </a:lnTo>
                  <a:lnTo>
                    <a:pt x="1534596" y="8506"/>
                  </a:lnTo>
                  <a:lnTo>
                    <a:pt x="1488077" y="4079"/>
                  </a:lnTo>
                  <a:lnTo>
                    <a:pt x="1441649" y="1249"/>
                  </a:lnTo>
                  <a:lnTo>
                    <a:pt x="1395344" y="0"/>
                  </a:lnTo>
                  <a:close/>
                </a:path>
              </a:pathLst>
            </a:custGeom>
            <a:solidFill>
              <a:srgbClr val="084F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854629" y="3638181"/>
              <a:ext cx="2694305" cy="2760345"/>
            </a:xfrm>
            <a:custGeom>
              <a:avLst/>
              <a:gdLst/>
              <a:ahLst/>
              <a:cxnLst/>
              <a:rect l="l" t="t" r="r" b="b"/>
              <a:pathLst>
                <a:path w="2694304" h="2760345">
                  <a:moveTo>
                    <a:pt x="1262018" y="2760078"/>
                  </a:moveTo>
                  <a:lnTo>
                    <a:pt x="1182395" y="2750891"/>
                  </a:lnTo>
                  <a:lnTo>
                    <a:pt x="1135801" y="2743217"/>
                  </a:lnTo>
                  <a:lnTo>
                    <a:pt x="1089222" y="2733893"/>
                  </a:lnTo>
                  <a:lnTo>
                    <a:pt x="1042691" y="2722902"/>
                  </a:lnTo>
                  <a:lnTo>
                    <a:pt x="996243" y="2710226"/>
                  </a:lnTo>
                  <a:lnTo>
                    <a:pt x="949913" y="2695849"/>
                  </a:lnTo>
                  <a:lnTo>
                    <a:pt x="904106" y="2679883"/>
                  </a:lnTo>
                  <a:lnTo>
                    <a:pt x="859214" y="2662477"/>
                  </a:lnTo>
                  <a:lnTo>
                    <a:pt x="815254" y="2643667"/>
                  </a:lnTo>
                  <a:lnTo>
                    <a:pt x="772245" y="2623486"/>
                  </a:lnTo>
                  <a:lnTo>
                    <a:pt x="730204" y="2601970"/>
                  </a:lnTo>
                  <a:lnTo>
                    <a:pt x="689148" y="2579153"/>
                  </a:lnTo>
                  <a:lnTo>
                    <a:pt x="649094" y="2555069"/>
                  </a:lnTo>
                  <a:lnTo>
                    <a:pt x="610061" y="2529753"/>
                  </a:lnTo>
                  <a:lnTo>
                    <a:pt x="572065" y="2503240"/>
                  </a:lnTo>
                  <a:lnTo>
                    <a:pt x="535124" y="2475565"/>
                  </a:lnTo>
                  <a:lnTo>
                    <a:pt x="499256" y="2446761"/>
                  </a:lnTo>
                  <a:lnTo>
                    <a:pt x="464477" y="2416865"/>
                  </a:lnTo>
                  <a:lnTo>
                    <a:pt x="430806" y="2385909"/>
                  </a:lnTo>
                  <a:lnTo>
                    <a:pt x="398260" y="2353929"/>
                  </a:lnTo>
                  <a:lnTo>
                    <a:pt x="366856" y="2320960"/>
                  </a:lnTo>
                  <a:lnTo>
                    <a:pt x="336612" y="2287035"/>
                  </a:lnTo>
                  <a:lnTo>
                    <a:pt x="307546" y="2252191"/>
                  </a:lnTo>
                  <a:lnTo>
                    <a:pt x="279673" y="2216460"/>
                  </a:lnTo>
                  <a:lnTo>
                    <a:pt x="253013" y="2179879"/>
                  </a:lnTo>
                  <a:lnTo>
                    <a:pt x="227583" y="2142481"/>
                  </a:lnTo>
                  <a:lnTo>
                    <a:pt x="203400" y="2104301"/>
                  </a:lnTo>
                  <a:lnTo>
                    <a:pt x="180481" y="2065374"/>
                  </a:lnTo>
                  <a:lnTo>
                    <a:pt x="158844" y="2025734"/>
                  </a:lnTo>
                  <a:lnTo>
                    <a:pt x="138506" y="1985416"/>
                  </a:lnTo>
                  <a:lnTo>
                    <a:pt x="119486" y="1944454"/>
                  </a:lnTo>
                  <a:lnTo>
                    <a:pt x="101800" y="1902884"/>
                  </a:lnTo>
                  <a:lnTo>
                    <a:pt x="85465" y="1860739"/>
                  </a:lnTo>
                  <a:lnTo>
                    <a:pt x="70500" y="1818055"/>
                  </a:lnTo>
                  <a:lnTo>
                    <a:pt x="56922" y="1774866"/>
                  </a:lnTo>
                  <a:lnTo>
                    <a:pt x="44748" y="1731206"/>
                  </a:lnTo>
                  <a:lnTo>
                    <a:pt x="33995" y="1687111"/>
                  </a:lnTo>
                  <a:lnTo>
                    <a:pt x="24682" y="1642614"/>
                  </a:lnTo>
                  <a:lnTo>
                    <a:pt x="16825" y="1597751"/>
                  </a:lnTo>
                  <a:lnTo>
                    <a:pt x="10442" y="1552556"/>
                  </a:lnTo>
                  <a:lnTo>
                    <a:pt x="5550" y="1507063"/>
                  </a:lnTo>
                  <a:lnTo>
                    <a:pt x="2168" y="1461308"/>
                  </a:lnTo>
                  <a:lnTo>
                    <a:pt x="312" y="1415325"/>
                  </a:lnTo>
                  <a:lnTo>
                    <a:pt x="0" y="1369148"/>
                  </a:lnTo>
                  <a:lnTo>
                    <a:pt x="1249" y="1322812"/>
                  </a:lnTo>
                  <a:lnTo>
                    <a:pt x="4076" y="1276352"/>
                  </a:lnTo>
                  <a:lnTo>
                    <a:pt x="8500" y="1229802"/>
                  </a:lnTo>
                  <a:lnTo>
                    <a:pt x="14538" y="1183197"/>
                  </a:lnTo>
                  <a:lnTo>
                    <a:pt x="22207" y="1136572"/>
                  </a:lnTo>
                  <a:lnTo>
                    <a:pt x="31525" y="1089960"/>
                  </a:lnTo>
                  <a:lnTo>
                    <a:pt x="42508" y="1043398"/>
                  </a:lnTo>
                  <a:lnTo>
                    <a:pt x="55175" y="996919"/>
                  </a:lnTo>
                  <a:lnTo>
                    <a:pt x="69543" y="950557"/>
                  </a:lnTo>
                  <a:lnTo>
                    <a:pt x="85498" y="904719"/>
                  </a:lnTo>
                  <a:lnTo>
                    <a:pt x="102892" y="859796"/>
                  </a:lnTo>
                  <a:lnTo>
                    <a:pt x="121690" y="815807"/>
                  </a:lnTo>
                  <a:lnTo>
                    <a:pt x="141857" y="772769"/>
                  </a:lnTo>
                  <a:lnTo>
                    <a:pt x="163358" y="730699"/>
                  </a:lnTo>
                  <a:lnTo>
                    <a:pt x="186160" y="689615"/>
                  </a:lnTo>
                  <a:lnTo>
                    <a:pt x="210228" y="649534"/>
                  </a:lnTo>
                  <a:lnTo>
                    <a:pt x="235526" y="610475"/>
                  </a:lnTo>
                  <a:lnTo>
                    <a:pt x="262021" y="572453"/>
                  </a:lnTo>
                  <a:lnTo>
                    <a:pt x="289678" y="535487"/>
                  </a:lnTo>
                  <a:lnTo>
                    <a:pt x="318461" y="499594"/>
                  </a:lnTo>
                  <a:lnTo>
                    <a:pt x="348338" y="464792"/>
                  </a:lnTo>
                  <a:lnTo>
                    <a:pt x="379273" y="431099"/>
                  </a:lnTo>
                  <a:lnTo>
                    <a:pt x="411231" y="398530"/>
                  </a:lnTo>
                  <a:lnTo>
                    <a:pt x="444178" y="367105"/>
                  </a:lnTo>
                  <a:lnTo>
                    <a:pt x="478079" y="336841"/>
                  </a:lnTo>
                  <a:lnTo>
                    <a:pt x="512900" y="307754"/>
                  </a:lnTo>
                  <a:lnTo>
                    <a:pt x="548606" y="279863"/>
                  </a:lnTo>
                  <a:lnTo>
                    <a:pt x="585163" y="253185"/>
                  </a:lnTo>
                  <a:lnTo>
                    <a:pt x="622536" y="227737"/>
                  </a:lnTo>
                  <a:lnTo>
                    <a:pt x="660690" y="203537"/>
                  </a:lnTo>
                  <a:lnTo>
                    <a:pt x="699591" y="180603"/>
                  </a:lnTo>
                  <a:lnTo>
                    <a:pt x="739204" y="158952"/>
                  </a:lnTo>
                  <a:lnTo>
                    <a:pt x="779494" y="138600"/>
                  </a:lnTo>
                  <a:lnTo>
                    <a:pt x="820428" y="119567"/>
                  </a:lnTo>
                  <a:lnTo>
                    <a:pt x="861970" y="101869"/>
                  </a:lnTo>
                  <a:lnTo>
                    <a:pt x="904086" y="85523"/>
                  </a:lnTo>
                  <a:lnTo>
                    <a:pt x="946741" y="70548"/>
                  </a:lnTo>
                  <a:lnTo>
                    <a:pt x="989901" y="56960"/>
                  </a:lnTo>
                  <a:lnTo>
                    <a:pt x="1033531" y="44778"/>
                  </a:lnTo>
                  <a:lnTo>
                    <a:pt x="1077597" y="34018"/>
                  </a:lnTo>
                  <a:lnTo>
                    <a:pt x="1122063" y="24698"/>
                  </a:lnTo>
                  <a:lnTo>
                    <a:pt x="1166896" y="16836"/>
                  </a:lnTo>
                  <a:lnTo>
                    <a:pt x="1212061" y="10449"/>
                  </a:lnTo>
                  <a:lnTo>
                    <a:pt x="1257522" y="5554"/>
                  </a:lnTo>
                  <a:lnTo>
                    <a:pt x="1303246" y="2169"/>
                  </a:lnTo>
                  <a:lnTo>
                    <a:pt x="1349199" y="312"/>
                  </a:lnTo>
                  <a:lnTo>
                    <a:pt x="1395344" y="0"/>
                  </a:lnTo>
                  <a:lnTo>
                    <a:pt x="1441649" y="1249"/>
                  </a:lnTo>
                  <a:lnTo>
                    <a:pt x="1488077" y="4079"/>
                  </a:lnTo>
                  <a:lnTo>
                    <a:pt x="1534596" y="8506"/>
                  </a:lnTo>
                  <a:lnTo>
                    <a:pt x="1581169" y="14548"/>
                  </a:lnTo>
                  <a:lnTo>
                    <a:pt x="1627763" y="22222"/>
                  </a:lnTo>
                  <a:lnTo>
                    <a:pt x="1674343" y="31546"/>
                  </a:lnTo>
                  <a:lnTo>
                    <a:pt x="1720874" y="42537"/>
                  </a:lnTo>
                  <a:lnTo>
                    <a:pt x="1767321" y="55213"/>
                  </a:lnTo>
                  <a:lnTo>
                    <a:pt x="1813651" y="69590"/>
                  </a:lnTo>
                  <a:lnTo>
                    <a:pt x="1860503" y="85958"/>
                  </a:lnTo>
                  <a:lnTo>
                    <a:pt x="1906586" y="103936"/>
                  </a:lnTo>
                  <a:lnTo>
                    <a:pt x="1951867" y="123495"/>
                  </a:lnTo>
                  <a:lnTo>
                    <a:pt x="1996309" y="144603"/>
                  </a:lnTo>
                  <a:lnTo>
                    <a:pt x="2039878" y="167232"/>
                  </a:lnTo>
                  <a:lnTo>
                    <a:pt x="2082537" y="191350"/>
                  </a:lnTo>
                  <a:lnTo>
                    <a:pt x="2124253" y="216927"/>
                  </a:lnTo>
                  <a:lnTo>
                    <a:pt x="2164989" y="243933"/>
                  </a:lnTo>
                  <a:lnTo>
                    <a:pt x="2204710" y="272338"/>
                  </a:lnTo>
                  <a:lnTo>
                    <a:pt x="2243381" y="302112"/>
                  </a:lnTo>
                  <a:lnTo>
                    <a:pt x="2280966" y="333223"/>
                  </a:lnTo>
                  <a:lnTo>
                    <a:pt x="2317431" y="365643"/>
                  </a:lnTo>
                  <a:lnTo>
                    <a:pt x="2352741" y="399340"/>
                  </a:lnTo>
                  <a:lnTo>
                    <a:pt x="2386859" y="434285"/>
                  </a:lnTo>
                  <a:lnTo>
                    <a:pt x="2419750" y="470446"/>
                  </a:lnTo>
                  <a:lnTo>
                    <a:pt x="2451380" y="507795"/>
                  </a:lnTo>
                  <a:lnTo>
                    <a:pt x="2481713" y="546300"/>
                  </a:lnTo>
                  <a:lnTo>
                    <a:pt x="2510714" y="585932"/>
                  </a:lnTo>
                  <a:lnTo>
                    <a:pt x="2538347" y="626659"/>
                  </a:lnTo>
                  <a:lnTo>
                    <a:pt x="2564577" y="668453"/>
                  </a:lnTo>
                  <a:lnTo>
                    <a:pt x="2589369" y="711282"/>
                  </a:lnTo>
                  <a:lnTo>
                    <a:pt x="2612688" y="755116"/>
                  </a:lnTo>
                  <a:lnTo>
                    <a:pt x="1997236" y="1068918"/>
                  </a:lnTo>
                  <a:lnTo>
                    <a:pt x="1974346" y="1027476"/>
                  </a:lnTo>
                  <a:lnTo>
                    <a:pt x="1949065" y="988213"/>
                  </a:lnTo>
                  <a:lnTo>
                    <a:pt x="1921533" y="951174"/>
                  </a:lnTo>
                  <a:lnTo>
                    <a:pt x="1891887" y="916405"/>
                  </a:lnTo>
                  <a:lnTo>
                    <a:pt x="1860266" y="883950"/>
                  </a:lnTo>
                  <a:lnTo>
                    <a:pt x="1826808" y="853854"/>
                  </a:lnTo>
                  <a:lnTo>
                    <a:pt x="1791651" y="826162"/>
                  </a:lnTo>
                  <a:lnTo>
                    <a:pt x="1754934" y="800920"/>
                  </a:lnTo>
                  <a:lnTo>
                    <a:pt x="1716796" y="778172"/>
                  </a:lnTo>
                  <a:lnTo>
                    <a:pt x="1677374" y="757963"/>
                  </a:lnTo>
                  <a:lnTo>
                    <a:pt x="1636807" y="740338"/>
                  </a:lnTo>
                  <a:lnTo>
                    <a:pt x="1595233" y="725342"/>
                  </a:lnTo>
                  <a:lnTo>
                    <a:pt x="1552791" y="713021"/>
                  </a:lnTo>
                  <a:lnTo>
                    <a:pt x="1509619" y="703419"/>
                  </a:lnTo>
                  <a:lnTo>
                    <a:pt x="1465856" y="696581"/>
                  </a:lnTo>
                  <a:lnTo>
                    <a:pt x="1421639" y="692552"/>
                  </a:lnTo>
                  <a:lnTo>
                    <a:pt x="1377107" y="691377"/>
                  </a:lnTo>
                  <a:lnTo>
                    <a:pt x="1332399" y="693102"/>
                  </a:lnTo>
                  <a:lnTo>
                    <a:pt x="1287653" y="697770"/>
                  </a:lnTo>
                  <a:lnTo>
                    <a:pt x="1243007" y="705428"/>
                  </a:lnTo>
                  <a:lnTo>
                    <a:pt x="1198600" y="716120"/>
                  </a:lnTo>
                  <a:lnTo>
                    <a:pt x="1154570" y="729891"/>
                  </a:lnTo>
                  <a:lnTo>
                    <a:pt x="1111055" y="746786"/>
                  </a:lnTo>
                  <a:lnTo>
                    <a:pt x="1068194" y="766849"/>
                  </a:lnTo>
                  <a:lnTo>
                    <a:pt x="1026780" y="789755"/>
                  </a:lnTo>
                  <a:lnTo>
                    <a:pt x="987543" y="815053"/>
                  </a:lnTo>
                  <a:lnTo>
                    <a:pt x="950530" y="842604"/>
                  </a:lnTo>
                  <a:lnTo>
                    <a:pt x="915784" y="872270"/>
                  </a:lnTo>
                  <a:lnTo>
                    <a:pt x="883351" y="903913"/>
                  </a:lnTo>
                  <a:lnTo>
                    <a:pt x="853275" y="937394"/>
                  </a:lnTo>
                  <a:lnTo>
                    <a:pt x="825602" y="972574"/>
                  </a:lnTo>
                  <a:lnTo>
                    <a:pt x="800377" y="1009316"/>
                  </a:lnTo>
                  <a:lnTo>
                    <a:pt x="777644" y="1047480"/>
                  </a:lnTo>
                  <a:lnTo>
                    <a:pt x="757449" y="1086929"/>
                  </a:lnTo>
                  <a:lnTo>
                    <a:pt x="739836" y="1127523"/>
                  </a:lnTo>
                  <a:lnTo>
                    <a:pt x="724851" y="1169125"/>
                  </a:lnTo>
                  <a:lnTo>
                    <a:pt x="712538" y="1211596"/>
                  </a:lnTo>
                  <a:lnTo>
                    <a:pt x="702942" y="1254797"/>
                  </a:lnTo>
                  <a:lnTo>
                    <a:pt x="696109" y="1298590"/>
                  </a:lnTo>
                  <a:lnTo>
                    <a:pt x="692083" y="1342837"/>
                  </a:lnTo>
                  <a:lnTo>
                    <a:pt x="690909" y="1387399"/>
                  </a:lnTo>
                  <a:lnTo>
                    <a:pt x="692632" y="1432137"/>
                  </a:lnTo>
                  <a:lnTo>
                    <a:pt x="697297" y="1476914"/>
                  </a:lnTo>
                  <a:lnTo>
                    <a:pt x="704950" y="1521590"/>
                  </a:lnTo>
                  <a:lnTo>
                    <a:pt x="715634" y="1566027"/>
                  </a:lnTo>
                  <a:lnTo>
                    <a:pt x="729396" y="1610087"/>
                  </a:lnTo>
                  <a:lnTo>
                    <a:pt x="746279" y="1653632"/>
                  </a:lnTo>
                  <a:lnTo>
                    <a:pt x="766330" y="1696522"/>
                  </a:lnTo>
                  <a:lnTo>
                    <a:pt x="789220" y="1737964"/>
                  </a:lnTo>
                  <a:lnTo>
                    <a:pt x="814500" y="1777227"/>
                  </a:lnTo>
                  <a:lnTo>
                    <a:pt x="842033" y="1814266"/>
                  </a:lnTo>
                  <a:lnTo>
                    <a:pt x="871679" y="1849035"/>
                  </a:lnTo>
                  <a:lnTo>
                    <a:pt x="903300" y="1881490"/>
                  </a:lnTo>
                  <a:lnTo>
                    <a:pt x="936758" y="1911586"/>
                  </a:lnTo>
                  <a:lnTo>
                    <a:pt x="971915" y="1939278"/>
                  </a:lnTo>
                  <a:lnTo>
                    <a:pt x="1008632" y="1964520"/>
                  </a:lnTo>
                  <a:lnTo>
                    <a:pt x="1046770" y="1987268"/>
                  </a:lnTo>
                  <a:lnTo>
                    <a:pt x="1086192" y="2007477"/>
                  </a:lnTo>
                  <a:lnTo>
                    <a:pt x="1126759" y="2025102"/>
                  </a:lnTo>
                  <a:lnTo>
                    <a:pt x="1168333" y="2040097"/>
                  </a:lnTo>
                  <a:lnTo>
                    <a:pt x="1210775" y="2052419"/>
                  </a:lnTo>
                  <a:lnTo>
                    <a:pt x="1253947" y="2062021"/>
                  </a:lnTo>
                  <a:lnTo>
                    <a:pt x="1297710" y="2068859"/>
                  </a:lnTo>
                  <a:lnTo>
                    <a:pt x="1341927" y="2072888"/>
                  </a:lnTo>
                  <a:lnTo>
                    <a:pt x="1386458" y="2074062"/>
                  </a:lnTo>
                  <a:lnTo>
                    <a:pt x="1431166" y="2072338"/>
                  </a:lnTo>
                  <a:lnTo>
                    <a:pt x="1475912" y="2067669"/>
                  </a:lnTo>
                  <a:lnTo>
                    <a:pt x="1520558" y="2060012"/>
                  </a:lnTo>
                  <a:lnTo>
                    <a:pt x="1564965" y="2049320"/>
                  </a:lnTo>
                  <a:lnTo>
                    <a:pt x="1608995" y="2035549"/>
                  </a:lnTo>
                  <a:lnTo>
                    <a:pt x="1652510" y="2018654"/>
                  </a:lnTo>
                  <a:lnTo>
                    <a:pt x="1695371" y="1998590"/>
                  </a:lnTo>
                  <a:lnTo>
                    <a:pt x="1738673" y="1974519"/>
                  </a:lnTo>
                  <a:lnTo>
                    <a:pt x="1779906" y="1947569"/>
                  </a:lnTo>
                  <a:lnTo>
                    <a:pt x="1818948" y="1917882"/>
                  </a:lnTo>
                  <a:lnTo>
                    <a:pt x="1855678" y="1885599"/>
                  </a:lnTo>
                  <a:lnTo>
                    <a:pt x="1889976" y="1850862"/>
                  </a:lnTo>
                  <a:lnTo>
                    <a:pt x="1921720" y="1813811"/>
                  </a:lnTo>
                  <a:lnTo>
                    <a:pt x="1950789" y="1774589"/>
                  </a:lnTo>
                  <a:lnTo>
                    <a:pt x="1977063" y="1733335"/>
                  </a:lnTo>
                  <a:lnTo>
                    <a:pt x="2000421" y="1690192"/>
                  </a:lnTo>
                  <a:lnTo>
                    <a:pt x="2020741" y="1645300"/>
                  </a:lnTo>
                  <a:lnTo>
                    <a:pt x="2037902" y="1598801"/>
                  </a:lnTo>
                  <a:lnTo>
                    <a:pt x="2694021" y="1814881"/>
                  </a:lnTo>
                  <a:lnTo>
                    <a:pt x="2678066" y="1860720"/>
                  </a:lnTo>
                  <a:lnTo>
                    <a:pt x="2660672" y="1905642"/>
                  </a:lnTo>
                  <a:lnTo>
                    <a:pt x="2641874" y="1949631"/>
                  </a:lnTo>
                  <a:lnTo>
                    <a:pt x="2621707" y="1992670"/>
                  </a:lnTo>
                  <a:lnTo>
                    <a:pt x="2600206" y="2034739"/>
                  </a:lnTo>
                  <a:lnTo>
                    <a:pt x="2577404" y="2075823"/>
                  </a:lnTo>
                  <a:lnTo>
                    <a:pt x="2553337" y="2115904"/>
                  </a:lnTo>
                  <a:lnTo>
                    <a:pt x="2528038" y="2154964"/>
                  </a:lnTo>
                  <a:lnTo>
                    <a:pt x="2501543" y="2192986"/>
                  </a:lnTo>
                  <a:lnTo>
                    <a:pt x="2473887" y="2229951"/>
                  </a:lnTo>
                  <a:lnTo>
                    <a:pt x="2445103" y="2265844"/>
                  </a:lnTo>
                  <a:lnTo>
                    <a:pt x="2415226" y="2300646"/>
                  </a:lnTo>
                  <a:lnTo>
                    <a:pt x="2384291" y="2334340"/>
                  </a:lnTo>
                  <a:lnTo>
                    <a:pt x="2352333" y="2366908"/>
                  </a:lnTo>
                  <a:lnTo>
                    <a:pt x="2319386" y="2398333"/>
                  </a:lnTo>
                  <a:lnTo>
                    <a:pt x="2285485" y="2428598"/>
                  </a:lnTo>
                  <a:lnTo>
                    <a:pt x="2250664" y="2457685"/>
                  </a:lnTo>
                  <a:lnTo>
                    <a:pt x="2214958" y="2485576"/>
                  </a:lnTo>
                  <a:lnTo>
                    <a:pt x="2178401" y="2512254"/>
                  </a:lnTo>
                  <a:lnTo>
                    <a:pt x="2141028" y="2537701"/>
                  </a:lnTo>
                  <a:lnTo>
                    <a:pt x="2102874" y="2561901"/>
                  </a:lnTo>
                  <a:lnTo>
                    <a:pt x="2063974" y="2584836"/>
                  </a:lnTo>
                  <a:lnTo>
                    <a:pt x="2024361" y="2606487"/>
                  </a:lnTo>
                  <a:lnTo>
                    <a:pt x="1984070" y="2626838"/>
                  </a:lnTo>
                  <a:lnTo>
                    <a:pt x="1943136" y="2645872"/>
                  </a:lnTo>
                  <a:lnTo>
                    <a:pt x="1901594" y="2663570"/>
                  </a:lnTo>
                  <a:lnTo>
                    <a:pt x="1859478" y="2679915"/>
                  </a:lnTo>
                  <a:lnTo>
                    <a:pt x="1816823" y="2694891"/>
                  </a:lnTo>
                  <a:lnTo>
                    <a:pt x="1773663" y="2708478"/>
                  </a:lnTo>
                  <a:lnTo>
                    <a:pt x="1730033" y="2720661"/>
                  </a:lnTo>
                  <a:lnTo>
                    <a:pt x="1685967" y="2731421"/>
                  </a:lnTo>
                  <a:lnTo>
                    <a:pt x="1641501" y="2740740"/>
                  </a:lnTo>
                  <a:lnTo>
                    <a:pt x="1596668" y="2748603"/>
                  </a:lnTo>
                  <a:lnTo>
                    <a:pt x="1551504" y="2754990"/>
                  </a:lnTo>
                  <a:lnTo>
                    <a:pt x="1506042" y="2759885"/>
                  </a:lnTo>
                  <a:lnTo>
                    <a:pt x="1503432" y="2760078"/>
                  </a:lnTo>
                </a:path>
              </a:pathLst>
            </a:custGeom>
            <a:ln w="1625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066141" y="4786805"/>
            <a:ext cx="405765" cy="3028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69850" marR="5080" indent="-57785">
              <a:lnSpc>
                <a:spcPct val="102200"/>
              </a:lnSpc>
              <a:spcBef>
                <a:spcPts val="75"/>
              </a:spcBef>
            </a:pPr>
            <a:r>
              <a:rPr sz="900" b="1" spc="-10" dirty="0">
                <a:solidFill>
                  <a:srgbClr val="FFFFFF"/>
                </a:solidFill>
                <a:latin typeface="Trebuchet MS"/>
                <a:cs typeface="Trebuchet MS"/>
              </a:rPr>
              <a:t>Estatal </a:t>
            </a:r>
            <a:r>
              <a:rPr sz="900" b="1" spc="-20" dirty="0">
                <a:solidFill>
                  <a:srgbClr val="FFFFFF"/>
                </a:solidFill>
                <a:latin typeface="Trebuchet MS"/>
                <a:cs typeface="Trebuchet MS"/>
              </a:rPr>
              <a:t>1,41G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85221" y="4945302"/>
            <a:ext cx="433705" cy="3028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84455" marR="5080" indent="-72390">
              <a:lnSpc>
                <a:spcPct val="102200"/>
              </a:lnSpc>
              <a:spcBef>
                <a:spcPts val="75"/>
              </a:spcBef>
            </a:pPr>
            <a:r>
              <a:rPr sz="900" b="1" spc="-10" dirty="0">
                <a:solidFill>
                  <a:srgbClr val="FFFFFF"/>
                </a:solidFill>
                <a:latin typeface="Trebuchet MS"/>
                <a:cs typeface="Trebuchet MS"/>
              </a:rPr>
              <a:t>Privado </a:t>
            </a:r>
            <a:r>
              <a:rPr sz="900" b="1" spc="-20" dirty="0">
                <a:solidFill>
                  <a:srgbClr val="FFFFFF"/>
                </a:solidFill>
                <a:latin typeface="Trebuchet MS"/>
                <a:cs typeface="Trebuchet MS"/>
              </a:rPr>
              <a:t>G,882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926179" y="4768466"/>
            <a:ext cx="605155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500" b="1" spc="-45" dirty="0">
                <a:latin typeface="Trebuchet MS"/>
                <a:cs typeface="Trebuchet MS"/>
              </a:rPr>
              <a:t>11,301</a:t>
            </a:r>
            <a:endParaRPr sz="15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500" b="1" spc="80" dirty="0">
                <a:latin typeface="Trebuchet MS"/>
                <a:cs typeface="Trebuchet MS"/>
              </a:rPr>
              <a:t>MW</a:t>
            </a:r>
            <a:endParaRPr sz="1500">
              <a:latin typeface="Trebuchet MS"/>
              <a:cs typeface="Trebuchet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39700" y="6642282"/>
            <a:ext cx="10401300" cy="63500"/>
          </a:xfrm>
          <a:custGeom>
            <a:avLst/>
            <a:gdLst/>
            <a:ahLst/>
            <a:cxnLst/>
            <a:rect l="l" t="t" r="r" b="b"/>
            <a:pathLst>
              <a:path w="10401300" h="63500">
                <a:moveTo>
                  <a:pt x="0" y="63317"/>
                </a:moveTo>
                <a:lnTo>
                  <a:pt x="0" y="0"/>
                </a:lnTo>
                <a:lnTo>
                  <a:pt x="10401300" y="0"/>
                </a:lnTo>
                <a:lnTo>
                  <a:pt x="10401300" y="63317"/>
                </a:lnTo>
                <a:lnTo>
                  <a:pt x="0" y="63317"/>
                </a:lnTo>
                <a:close/>
              </a:path>
            </a:pathLst>
          </a:custGeom>
          <a:solidFill>
            <a:srgbClr val="33CC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100"/>
              </a:spcBef>
            </a:pPr>
            <a:r>
              <a:rPr sz="2400" spc="-35" dirty="0"/>
              <a:t>Potencia</a:t>
            </a:r>
            <a:r>
              <a:rPr sz="2400" spc="-175" dirty="0"/>
              <a:t> </a:t>
            </a:r>
            <a:r>
              <a:rPr sz="2400" spc="-70" dirty="0"/>
              <a:t>firme</a:t>
            </a:r>
            <a:r>
              <a:rPr sz="2400" spc="-175" dirty="0"/>
              <a:t> </a:t>
            </a:r>
            <a:r>
              <a:rPr sz="2400" spc="-25" dirty="0"/>
              <a:t>de</a:t>
            </a:r>
            <a:r>
              <a:rPr sz="2400" spc="-175" dirty="0"/>
              <a:t> </a:t>
            </a:r>
            <a:r>
              <a:rPr sz="2400" spc="70" dirty="0"/>
              <a:t>las</a:t>
            </a:r>
            <a:r>
              <a:rPr sz="2400" spc="-175" dirty="0"/>
              <a:t> </a:t>
            </a:r>
            <a:r>
              <a:rPr sz="2400" dirty="0"/>
              <a:t>empresas</a:t>
            </a:r>
            <a:r>
              <a:rPr sz="2400" spc="-185" dirty="0"/>
              <a:t> </a:t>
            </a:r>
            <a:r>
              <a:rPr sz="2400" spc="-10" dirty="0"/>
              <a:t>estatales</a:t>
            </a:r>
            <a:endParaRPr sz="2400"/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700" y="1667717"/>
            <a:ext cx="9385547" cy="39030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81679" y="985611"/>
            <a:ext cx="1427213" cy="534864"/>
          </a:xfrm>
          <a:prstGeom prst="rect">
            <a:avLst/>
          </a:prstGeom>
        </p:spPr>
      </p:pic>
      <p:grpSp>
        <p:nvGrpSpPr>
          <p:cNvPr id="15" name="object 15"/>
          <p:cNvGrpSpPr/>
          <p:nvPr/>
        </p:nvGrpSpPr>
        <p:grpSpPr>
          <a:xfrm>
            <a:off x="2228470" y="3022199"/>
            <a:ext cx="6224270" cy="147320"/>
            <a:chOff x="2228470" y="3022199"/>
            <a:chExt cx="6224270" cy="147320"/>
          </a:xfrm>
        </p:grpSpPr>
        <p:sp>
          <p:nvSpPr>
            <p:cNvPr id="16" name="object 16"/>
            <p:cNvSpPr/>
            <p:nvPr/>
          </p:nvSpPr>
          <p:spPr>
            <a:xfrm>
              <a:off x="2228470" y="3060101"/>
              <a:ext cx="6224270" cy="81915"/>
            </a:xfrm>
            <a:custGeom>
              <a:avLst/>
              <a:gdLst/>
              <a:ahLst/>
              <a:cxnLst/>
              <a:rect l="l" t="t" r="r" b="b"/>
              <a:pathLst>
                <a:path w="6224270" h="81914">
                  <a:moveTo>
                    <a:pt x="40635" y="0"/>
                  </a:moveTo>
                  <a:lnTo>
                    <a:pt x="24812" y="3195"/>
                  </a:lnTo>
                  <a:lnTo>
                    <a:pt x="11898" y="11908"/>
                  </a:lnTo>
                  <a:lnTo>
                    <a:pt x="3192" y="24831"/>
                  </a:lnTo>
                  <a:lnTo>
                    <a:pt x="0" y="40657"/>
                  </a:lnTo>
                  <a:lnTo>
                    <a:pt x="3193" y="56483"/>
                  </a:lnTo>
                  <a:lnTo>
                    <a:pt x="11901" y="69407"/>
                  </a:lnTo>
                  <a:lnTo>
                    <a:pt x="24820" y="78120"/>
                  </a:lnTo>
                  <a:lnTo>
                    <a:pt x="40635" y="81315"/>
                  </a:lnTo>
                  <a:lnTo>
                    <a:pt x="56438" y="78120"/>
                  </a:lnTo>
                  <a:lnTo>
                    <a:pt x="69357" y="69407"/>
                  </a:lnTo>
                  <a:lnTo>
                    <a:pt x="78065" y="56483"/>
                  </a:lnTo>
                  <a:lnTo>
                    <a:pt x="78525" y="54209"/>
                  </a:lnTo>
                  <a:lnTo>
                    <a:pt x="33149" y="54209"/>
                  </a:lnTo>
                  <a:lnTo>
                    <a:pt x="27087" y="48143"/>
                  </a:lnTo>
                  <a:lnTo>
                    <a:pt x="27086" y="33172"/>
                  </a:lnTo>
                  <a:lnTo>
                    <a:pt x="33148" y="27105"/>
                  </a:lnTo>
                  <a:lnTo>
                    <a:pt x="78525" y="27105"/>
                  </a:lnTo>
                  <a:lnTo>
                    <a:pt x="78066" y="24831"/>
                  </a:lnTo>
                  <a:lnTo>
                    <a:pt x="69360" y="11908"/>
                  </a:lnTo>
                  <a:lnTo>
                    <a:pt x="56446" y="3195"/>
                  </a:lnTo>
                  <a:lnTo>
                    <a:pt x="40635" y="0"/>
                  </a:lnTo>
                  <a:close/>
                </a:path>
                <a:path w="6224270" h="81914">
                  <a:moveTo>
                    <a:pt x="6183129" y="0"/>
                  </a:moveTo>
                  <a:lnTo>
                    <a:pt x="6167314" y="3195"/>
                  </a:lnTo>
                  <a:lnTo>
                    <a:pt x="6154399" y="11908"/>
                  </a:lnTo>
                  <a:lnTo>
                    <a:pt x="6145692" y="24831"/>
                  </a:lnTo>
                  <a:lnTo>
                    <a:pt x="6142499" y="40657"/>
                  </a:lnTo>
                  <a:lnTo>
                    <a:pt x="6145692" y="56483"/>
                  </a:lnTo>
                  <a:lnTo>
                    <a:pt x="6154399" y="69407"/>
                  </a:lnTo>
                  <a:lnTo>
                    <a:pt x="6167314" y="78120"/>
                  </a:lnTo>
                  <a:lnTo>
                    <a:pt x="6183129" y="81315"/>
                  </a:lnTo>
                  <a:lnTo>
                    <a:pt x="6198944" y="78120"/>
                  </a:lnTo>
                  <a:lnTo>
                    <a:pt x="6211859" y="69407"/>
                  </a:lnTo>
                  <a:lnTo>
                    <a:pt x="6220566" y="56483"/>
                  </a:lnTo>
                  <a:lnTo>
                    <a:pt x="6221025" y="54209"/>
                  </a:lnTo>
                  <a:lnTo>
                    <a:pt x="6190609" y="54209"/>
                  </a:lnTo>
                  <a:lnTo>
                    <a:pt x="6196672" y="48143"/>
                  </a:lnTo>
                  <a:lnTo>
                    <a:pt x="6196672" y="33172"/>
                  </a:lnTo>
                  <a:lnTo>
                    <a:pt x="6190609" y="27105"/>
                  </a:lnTo>
                  <a:lnTo>
                    <a:pt x="6221025" y="27105"/>
                  </a:lnTo>
                  <a:lnTo>
                    <a:pt x="6220566" y="24831"/>
                  </a:lnTo>
                  <a:lnTo>
                    <a:pt x="6211859" y="11908"/>
                  </a:lnTo>
                  <a:lnTo>
                    <a:pt x="6198944" y="3195"/>
                  </a:lnTo>
                  <a:lnTo>
                    <a:pt x="6183129" y="0"/>
                  </a:lnTo>
                  <a:close/>
                </a:path>
                <a:path w="6224270" h="81914">
                  <a:moveTo>
                    <a:pt x="78525" y="27105"/>
                  </a:moveTo>
                  <a:lnTo>
                    <a:pt x="33148" y="27105"/>
                  </a:lnTo>
                  <a:lnTo>
                    <a:pt x="27086" y="33172"/>
                  </a:lnTo>
                  <a:lnTo>
                    <a:pt x="27087" y="48143"/>
                  </a:lnTo>
                  <a:lnTo>
                    <a:pt x="33149" y="54209"/>
                  </a:lnTo>
                  <a:lnTo>
                    <a:pt x="78525" y="54209"/>
                  </a:lnTo>
                  <a:lnTo>
                    <a:pt x="81259" y="40657"/>
                  </a:lnTo>
                  <a:lnTo>
                    <a:pt x="78525" y="27105"/>
                  </a:lnTo>
                  <a:close/>
                </a:path>
                <a:path w="6224270" h="81914">
                  <a:moveTo>
                    <a:pt x="6145233" y="27105"/>
                  </a:moveTo>
                  <a:lnTo>
                    <a:pt x="78525" y="27105"/>
                  </a:lnTo>
                  <a:lnTo>
                    <a:pt x="81259" y="40657"/>
                  </a:lnTo>
                  <a:lnTo>
                    <a:pt x="78525" y="54209"/>
                  </a:lnTo>
                  <a:lnTo>
                    <a:pt x="6145233" y="54209"/>
                  </a:lnTo>
                  <a:lnTo>
                    <a:pt x="6142499" y="40657"/>
                  </a:lnTo>
                  <a:lnTo>
                    <a:pt x="6145233" y="27105"/>
                  </a:lnTo>
                  <a:close/>
                </a:path>
                <a:path w="6224270" h="81914">
                  <a:moveTo>
                    <a:pt x="6221025" y="27105"/>
                  </a:moveTo>
                  <a:lnTo>
                    <a:pt x="6190609" y="27105"/>
                  </a:lnTo>
                  <a:lnTo>
                    <a:pt x="6196672" y="33172"/>
                  </a:lnTo>
                  <a:lnTo>
                    <a:pt x="6196672" y="48143"/>
                  </a:lnTo>
                  <a:lnTo>
                    <a:pt x="6190609" y="54209"/>
                  </a:lnTo>
                  <a:lnTo>
                    <a:pt x="6221025" y="54209"/>
                  </a:lnTo>
                  <a:lnTo>
                    <a:pt x="6223759" y="40657"/>
                  </a:lnTo>
                  <a:lnTo>
                    <a:pt x="6221025" y="27105"/>
                  </a:lnTo>
                  <a:close/>
                </a:path>
              </a:pathLst>
            </a:custGeom>
            <a:solidFill>
              <a:srgbClr val="00D0C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643209" y="3022199"/>
              <a:ext cx="3593465" cy="147320"/>
            </a:xfrm>
            <a:custGeom>
              <a:avLst/>
              <a:gdLst/>
              <a:ahLst/>
              <a:cxnLst/>
              <a:rect l="l" t="t" r="r" b="b"/>
              <a:pathLst>
                <a:path w="3593465" h="147319">
                  <a:moveTo>
                    <a:pt x="3593362" y="0"/>
                  </a:moveTo>
                  <a:lnTo>
                    <a:pt x="0" y="0"/>
                  </a:lnTo>
                  <a:lnTo>
                    <a:pt x="0" y="147087"/>
                  </a:lnTo>
                  <a:lnTo>
                    <a:pt x="3593362" y="147087"/>
                  </a:lnTo>
                  <a:lnTo>
                    <a:pt x="359336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3917783" y="3006257"/>
            <a:ext cx="3042920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Potencia</a:t>
            </a:r>
            <a:r>
              <a:rPr sz="1000" b="1" spc="4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firme</a:t>
            </a:r>
            <a:r>
              <a:rPr sz="1000" b="1" spc="5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sz="1000" b="1" spc="5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empresas</a:t>
            </a:r>
            <a:r>
              <a:rPr sz="1000" b="1" spc="5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del</a:t>
            </a:r>
            <a:r>
              <a:rPr sz="1000" b="1" spc="5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estado</a:t>
            </a:r>
            <a:r>
              <a:rPr sz="1000" b="1" spc="6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y</a:t>
            </a:r>
            <a:r>
              <a:rPr sz="1000" b="1" spc="5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595959"/>
                </a:solidFill>
                <a:latin typeface="Arial"/>
                <a:cs typeface="Arial"/>
              </a:rPr>
              <a:t>privado</a:t>
            </a:r>
            <a:endParaRPr sz="10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97504" y="1893840"/>
            <a:ext cx="9110345" cy="6699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904" marR="5080" indent="-243840">
              <a:lnSpc>
                <a:spcPct val="108000"/>
              </a:lnSpc>
              <a:spcBef>
                <a:spcPts val="100"/>
              </a:spcBef>
              <a:buClr>
                <a:srgbClr val="15AFAB"/>
              </a:buClr>
              <a:buSzPct val="140000"/>
              <a:buFont typeface="Wingdings"/>
              <a:buChar char=""/>
              <a:tabLst>
                <a:tab pos="255904" algn="l"/>
              </a:tabLst>
            </a:pPr>
            <a:r>
              <a:rPr sz="1000" dirty="0">
                <a:latin typeface="Trebuchet MS"/>
                <a:cs typeface="Trebuchet MS"/>
              </a:rPr>
              <a:t>Las</a:t>
            </a:r>
            <a:r>
              <a:rPr sz="1000" spc="-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empresas estatales concentran </a:t>
            </a:r>
            <a:r>
              <a:rPr sz="1000" spc="-10" dirty="0">
                <a:latin typeface="Trebuchet MS"/>
                <a:cs typeface="Trebuchet MS"/>
              </a:rPr>
              <a:t>alrededor </a:t>
            </a:r>
            <a:r>
              <a:rPr sz="1000" dirty="0">
                <a:latin typeface="Trebuchet MS"/>
                <a:cs typeface="Trebuchet MS"/>
              </a:rPr>
              <a:t>de 1,419</a:t>
            </a:r>
            <a:r>
              <a:rPr sz="1000" spc="-5" dirty="0">
                <a:latin typeface="Trebuchet MS"/>
                <a:cs typeface="Trebuchet MS"/>
              </a:rPr>
              <a:t> </a:t>
            </a:r>
            <a:r>
              <a:rPr sz="1000" spc="60" dirty="0">
                <a:latin typeface="Trebuchet MS"/>
                <a:cs typeface="Trebuchet MS"/>
              </a:rPr>
              <a:t>MW</a:t>
            </a:r>
            <a:r>
              <a:rPr sz="1000" spc="1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de potencia </a:t>
            </a:r>
            <a:r>
              <a:rPr sz="1000" spc="-35" dirty="0">
                <a:latin typeface="Trebuchet MS"/>
                <a:cs typeface="Trebuchet MS"/>
              </a:rPr>
              <a:t>firme,</a:t>
            </a:r>
            <a:r>
              <a:rPr sz="1000" spc="-1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lo</a:t>
            </a:r>
            <a:r>
              <a:rPr sz="1000" spc="-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que </a:t>
            </a:r>
            <a:r>
              <a:rPr sz="1000" spc="-10" dirty="0">
                <a:latin typeface="Trebuchet MS"/>
                <a:cs typeface="Trebuchet MS"/>
              </a:rPr>
              <a:t>representa</a:t>
            </a:r>
            <a:r>
              <a:rPr sz="1000" spc="-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aproximadamente</a:t>
            </a:r>
            <a:r>
              <a:rPr sz="1000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el</a:t>
            </a:r>
            <a:r>
              <a:rPr sz="1000" b="1" spc="-10" dirty="0">
                <a:latin typeface="Trebuchet MS"/>
                <a:cs typeface="Trebuchet MS"/>
              </a:rPr>
              <a:t> </a:t>
            </a:r>
            <a:r>
              <a:rPr sz="1000" b="1" spc="-35" dirty="0">
                <a:latin typeface="Trebuchet MS"/>
                <a:cs typeface="Trebuchet MS"/>
              </a:rPr>
              <a:t>14</a:t>
            </a:r>
            <a:r>
              <a:rPr sz="1000" b="1" spc="-5" dirty="0">
                <a:latin typeface="Trebuchet MS"/>
                <a:cs typeface="Trebuchet MS"/>
              </a:rPr>
              <a:t> </a:t>
            </a:r>
            <a:r>
              <a:rPr sz="1000" b="1" spc="150" dirty="0">
                <a:latin typeface="Trebuchet MS"/>
                <a:cs typeface="Trebuchet MS"/>
              </a:rPr>
              <a:t>%</a:t>
            </a:r>
            <a:r>
              <a:rPr sz="1000" b="1" spc="5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de</a:t>
            </a:r>
            <a:r>
              <a:rPr sz="1000" b="1" spc="-5" dirty="0">
                <a:latin typeface="Trebuchet MS"/>
                <a:cs typeface="Trebuchet MS"/>
              </a:rPr>
              <a:t> </a:t>
            </a:r>
            <a:r>
              <a:rPr sz="1000" b="1" dirty="0">
                <a:latin typeface="Trebuchet MS"/>
                <a:cs typeface="Trebuchet MS"/>
              </a:rPr>
              <a:t>la potencia</a:t>
            </a:r>
            <a:r>
              <a:rPr sz="1000" b="1" spc="-5" dirty="0">
                <a:latin typeface="Trebuchet MS"/>
                <a:cs typeface="Trebuchet MS"/>
              </a:rPr>
              <a:t> </a:t>
            </a:r>
            <a:r>
              <a:rPr sz="1000" b="1" spc="-10" dirty="0">
                <a:latin typeface="Trebuchet MS"/>
                <a:cs typeface="Trebuchet MS"/>
              </a:rPr>
              <a:t>firme</a:t>
            </a:r>
            <a:r>
              <a:rPr sz="1000" b="1" dirty="0">
                <a:latin typeface="Trebuchet MS"/>
                <a:cs typeface="Trebuchet MS"/>
              </a:rPr>
              <a:t> total</a:t>
            </a:r>
            <a:r>
              <a:rPr sz="1000" b="1" spc="-15" dirty="0">
                <a:latin typeface="Trebuchet MS"/>
                <a:cs typeface="Trebuchet MS"/>
              </a:rPr>
              <a:t> </a:t>
            </a:r>
            <a:r>
              <a:rPr sz="1000" b="1" spc="-25" dirty="0">
                <a:latin typeface="Trebuchet MS"/>
                <a:cs typeface="Trebuchet MS"/>
              </a:rPr>
              <a:t>del </a:t>
            </a:r>
            <a:r>
              <a:rPr sz="1000" b="1" spc="-10" dirty="0">
                <a:latin typeface="Trebuchet MS"/>
                <a:cs typeface="Trebuchet MS"/>
              </a:rPr>
              <a:t>sistema</a:t>
            </a:r>
            <a:r>
              <a:rPr sz="1000" spc="-10" dirty="0">
                <a:latin typeface="Trebuchet MS"/>
                <a:cs typeface="Trebuchet MS"/>
              </a:rPr>
              <a:t>.</a:t>
            </a:r>
            <a:endParaRPr sz="1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15AFAB"/>
              </a:buClr>
              <a:buFont typeface="Wingdings"/>
              <a:buChar char=""/>
            </a:pPr>
            <a:endParaRPr sz="1000">
              <a:latin typeface="Trebuchet MS"/>
              <a:cs typeface="Trebuchet MS"/>
            </a:endParaRPr>
          </a:p>
          <a:p>
            <a:pPr marL="255904" indent="-243204">
              <a:lnSpc>
                <a:spcPct val="100000"/>
              </a:lnSpc>
              <a:buClr>
                <a:srgbClr val="15AFAB"/>
              </a:buClr>
              <a:buSzPct val="140000"/>
              <a:buFont typeface="Wingdings"/>
              <a:buChar char=""/>
              <a:tabLst>
                <a:tab pos="255904" algn="l"/>
              </a:tabLst>
            </a:pPr>
            <a:r>
              <a:rPr sz="1000" spc="-25" dirty="0">
                <a:latin typeface="Trebuchet MS"/>
                <a:cs typeface="Trebuchet MS"/>
              </a:rPr>
              <a:t>Electroperú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concentra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la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mayor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potencia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35" dirty="0">
                <a:latin typeface="Trebuchet MS"/>
                <a:cs typeface="Trebuchet MS"/>
              </a:rPr>
              <a:t>firme </a:t>
            </a:r>
            <a:r>
              <a:rPr sz="1000" spc="-25" dirty="0">
                <a:latin typeface="Trebuchet MS"/>
                <a:cs typeface="Trebuchet MS"/>
              </a:rPr>
              <a:t>del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30" dirty="0">
                <a:latin typeface="Trebuchet MS"/>
                <a:cs typeface="Trebuchet MS"/>
              </a:rPr>
              <a:t>portafolio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30" dirty="0">
                <a:latin typeface="Trebuchet MS"/>
                <a:cs typeface="Trebuchet MS"/>
              </a:rPr>
              <a:t>estatal,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con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922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MW,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principalmente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por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Mantaro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y</a:t>
            </a:r>
            <a:r>
              <a:rPr sz="1000" spc="20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Restitución.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5750801" y="4877274"/>
            <a:ext cx="2530475" cy="1259840"/>
            <a:chOff x="5750801" y="4877274"/>
            <a:chExt cx="2530475" cy="1259840"/>
          </a:xfrm>
        </p:grpSpPr>
        <p:sp>
          <p:nvSpPr>
            <p:cNvPr id="21" name="object 21"/>
            <p:cNvSpPr/>
            <p:nvPr/>
          </p:nvSpPr>
          <p:spPr>
            <a:xfrm>
              <a:off x="6595819" y="4877274"/>
              <a:ext cx="841375" cy="1256030"/>
            </a:xfrm>
            <a:custGeom>
              <a:avLst/>
              <a:gdLst/>
              <a:ahLst/>
              <a:cxnLst/>
              <a:rect l="l" t="t" r="r" b="b"/>
              <a:pathLst>
                <a:path w="841375" h="1256029">
                  <a:moveTo>
                    <a:pt x="841307" y="0"/>
                  </a:moveTo>
                  <a:lnTo>
                    <a:pt x="0" y="0"/>
                  </a:lnTo>
                  <a:lnTo>
                    <a:pt x="0" y="1255459"/>
                  </a:lnTo>
                  <a:lnTo>
                    <a:pt x="841307" y="1255459"/>
                  </a:lnTo>
                  <a:lnTo>
                    <a:pt x="841307" y="0"/>
                  </a:lnTo>
                  <a:close/>
                </a:path>
              </a:pathLst>
            </a:custGeom>
            <a:solidFill>
              <a:srgbClr val="74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754928" y="6132733"/>
              <a:ext cx="2522220" cy="0"/>
            </a:xfrm>
            <a:custGeom>
              <a:avLst/>
              <a:gdLst/>
              <a:ahLst/>
              <a:cxnLst/>
              <a:rect l="l" t="t" r="r" b="b"/>
              <a:pathLst>
                <a:path w="2522220">
                  <a:moveTo>
                    <a:pt x="0" y="0"/>
                  </a:moveTo>
                  <a:lnTo>
                    <a:pt x="2522006" y="0"/>
                  </a:lnTo>
                </a:path>
              </a:pathLst>
            </a:custGeom>
            <a:ln w="8131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6947672" y="5424354"/>
            <a:ext cx="16954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FFFFFF"/>
                </a:solidFill>
                <a:latin typeface="Trebuchet MS"/>
                <a:cs typeface="Trebuchet MS"/>
              </a:rPr>
              <a:t>922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595819" y="4587496"/>
            <a:ext cx="841375" cy="290195"/>
          </a:xfrm>
          <a:prstGeom prst="rect">
            <a:avLst/>
          </a:prstGeom>
          <a:solidFill>
            <a:srgbClr val="A80000"/>
          </a:solidFill>
        </p:spPr>
        <p:txBody>
          <a:bodyPr vert="horz" wrap="square" lIns="0" tIns="74930" rIns="0" bIns="0" rtlCol="0">
            <a:spAutoFit/>
          </a:bodyPr>
          <a:lstStyle/>
          <a:p>
            <a:pPr marL="18415" algn="ctr">
              <a:lnSpc>
                <a:spcPct val="100000"/>
              </a:lnSpc>
              <a:spcBef>
                <a:spcPts val="590"/>
              </a:spcBef>
            </a:pPr>
            <a:r>
              <a:rPr sz="800" spc="-25" dirty="0">
                <a:solidFill>
                  <a:srgbClr val="FFFFFF"/>
                </a:solidFill>
                <a:latin typeface="Trebuchet MS"/>
                <a:cs typeface="Trebuchet MS"/>
              </a:rPr>
              <a:t>214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595819" y="4425832"/>
            <a:ext cx="841375" cy="161925"/>
          </a:xfrm>
          <a:prstGeom prst="rect">
            <a:avLst/>
          </a:prstGeom>
          <a:solidFill>
            <a:srgbClr val="E20000"/>
          </a:solidFill>
        </p:spPr>
        <p:txBody>
          <a:bodyPr vert="horz" wrap="square" lIns="0" tIns="11430" rIns="0" bIns="0" rtlCol="0">
            <a:spAutoFit/>
          </a:bodyPr>
          <a:lstStyle/>
          <a:p>
            <a:pPr marL="18415" algn="ctr">
              <a:lnSpc>
                <a:spcPct val="100000"/>
              </a:lnSpc>
              <a:spcBef>
                <a:spcPts val="90"/>
              </a:spcBef>
            </a:pPr>
            <a:r>
              <a:rPr sz="800" spc="-25" dirty="0">
                <a:solidFill>
                  <a:srgbClr val="FFFFFF"/>
                </a:solidFill>
                <a:latin typeface="Trebuchet MS"/>
                <a:cs typeface="Trebuchet MS"/>
              </a:rPr>
              <a:t>117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595819" y="4276367"/>
            <a:ext cx="841375" cy="149860"/>
          </a:xfrm>
          <a:prstGeom prst="rect">
            <a:avLst/>
          </a:prstGeom>
          <a:solidFill>
            <a:srgbClr val="FF2121"/>
          </a:solidFill>
        </p:spPr>
        <p:txBody>
          <a:bodyPr vert="horz" wrap="square" lIns="0" tIns="5080" rIns="0" bIns="0" rtlCol="0">
            <a:spAutoFit/>
          </a:bodyPr>
          <a:lstStyle/>
          <a:p>
            <a:pPr marL="18415" algn="ctr">
              <a:lnSpc>
                <a:spcPct val="100000"/>
              </a:lnSpc>
              <a:spcBef>
                <a:spcPts val="40"/>
              </a:spcBef>
            </a:pPr>
            <a:r>
              <a:rPr sz="800" spc="-25" dirty="0">
                <a:solidFill>
                  <a:srgbClr val="FFFFFF"/>
                </a:solidFill>
                <a:latin typeface="Trebuchet MS"/>
                <a:cs typeface="Trebuchet MS"/>
              </a:rPr>
              <a:t>110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595819" y="4200110"/>
            <a:ext cx="841375" cy="76835"/>
          </a:xfrm>
          <a:prstGeom prst="rect">
            <a:avLst/>
          </a:prstGeom>
          <a:solidFill>
            <a:srgbClr val="FF4B4B"/>
          </a:solidFill>
        </p:spPr>
        <p:txBody>
          <a:bodyPr vert="horz" wrap="square" lIns="0" tIns="0" rIns="0" bIns="0" rtlCol="0">
            <a:spAutoFit/>
          </a:bodyPr>
          <a:lstStyle/>
          <a:p>
            <a:pPr marL="18415" algn="ctr">
              <a:lnSpc>
                <a:spcPts val="600"/>
              </a:lnSpc>
            </a:pPr>
            <a:r>
              <a:rPr sz="800" spc="-25" dirty="0">
                <a:solidFill>
                  <a:srgbClr val="FFFFFF"/>
                </a:solidFill>
                <a:latin typeface="Trebuchet MS"/>
                <a:cs typeface="Trebuchet MS"/>
              </a:rPr>
              <a:t>57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650724" y="6179742"/>
            <a:ext cx="734060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40" dirty="0">
                <a:solidFill>
                  <a:srgbClr val="595959"/>
                </a:solidFill>
                <a:latin typeface="Trebuchet MS"/>
                <a:cs typeface="Trebuchet MS"/>
              </a:rPr>
              <a:t>Potencia</a:t>
            </a:r>
            <a:r>
              <a:rPr sz="900" spc="-10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900" spc="-20" dirty="0">
                <a:solidFill>
                  <a:srgbClr val="595959"/>
                </a:solidFill>
                <a:latin typeface="Trebuchet MS"/>
                <a:cs typeface="Trebuchet MS"/>
              </a:rPr>
              <a:t>Firme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6053157" y="3527880"/>
            <a:ext cx="1393825" cy="59690"/>
            <a:chOff x="6053157" y="3527880"/>
            <a:chExt cx="1393825" cy="59690"/>
          </a:xfrm>
        </p:grpSpPr>
        <p:sp>
          <p:nvSpPr>
            <p:cNvPr id="30" name="object 30"/>
            <p:cNvSpPr/>
            <p:nvPr/>
          </p:nvSpPr>
          <p:spPr>
            <a:xfrm>
              <a:off x="6053157" y="3527880"/>
              <a:ext cx="59690" cy="59690"/>
            </a:xfrm>
            <a:custGeom>
              <a:avLst/>
              <a:gdLst/>
              <a:ahLst/>
              <a:cxnLst/>
              <a:rect l="l" t="t" r="r" b="b"/>
              <a:pathLst>
                <a:path w="59689" h="59689">
                  <a:moveTo>
                    <a:pt x="59482" y="0"/>
                  </a:moveTo>
                  <a:lnTo>
                    <a:pt x="0" y="0"/>
                  </a:lnTo>
                  <a:lnTo>
                    <a:pt x="0" y="59522"/>
                  </a:lnTo>
                  <a:lnTo>
                    <a:pt x="59482" y="59522"/>
                  </a:lnTo>
                  <a:lnTo>
                    <a:pt x="59482" y="0"/>
                  </a:lnTo>
                  <a:close/>
                </a:path>
              </a:pathLst>
            </a:custGeom>
            <a:solidFill>
              <a:srgbClr val="74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720251" y="3527880"/>
              <a:ext cx="59690" cy="59690"/>
            </a:xfrm>
            <a:custGeom>
              <a:avLst/>
              <a:gdLst/>
              <a:ahLst/>
              <a:cxnLst/>
              <a:rect l="l" t="t" r="r" b="b"/>
              <a:pathLst>
                <a:path w="59690" h="59689">
                  <a:moveTo>
                    <a:pt x="59481" y="0"/>
                  </a:moveTo>
                  <a:lnTo>
                    <a:pt x="0" y="0"/>
                  </a:lnTo>
                  <a:lnTo>
                    <a:pt x="0" y="59522"/>
                  </a:lnTo>
                  <a:lnTo>
                    <a:pt x="59481" y="59522"/>
                  </a:lnTo>
                  <a:lnTo>
                    <a:pt x="59481" y="0"/>
                  </a:lnTo>
                  <a:close/>
                </a:path>
              </a:pathLst>
            </a:custGeom>
            <a:solidFill>
              <a:srgbClr val="A8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387344" y="3527880"/>
              <a:ext cx="59690" cy="59690"/>
            </a:xfrm>
            <a:custGeom>
              <a:avLst/>
              <a:gdLst/>
              <a:ahLst/>
              <a:cxnLst/>
              <a:rect l="l" t="t" r="r" b="b"/>
              <a:pathLst>
                <a:path w="59690" h="59689">
                  <a:moveTo>
                    <a:pt x="59481" y="0"/>
                  </a:moveTo>
                  <a:lnTo>
                    <a:pt x="0" y="0"/>
                  </a:lnTo>
                  <a:lnTo>
                    <a:pt x="0" y="59522"/>
                  </a:lnTo>
                  <a:lnTo>
                    <a:pt x="59481" y="59522"/>
                  </a:lnTo>
                  <a:lnTo>
                    <a:pt x="59481" y="0"/>
                  </a:lnTo>
                  <a:close/>
                </a:path>
              </a:pathLst>
            </a:custGeom>
            <a:solidFill>
              <a:srgbClr val="E2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7459805" y="3460925"/>
            <a:ext cx="546100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0" dirty="0">
                <a:solidFill>
                  <a:srgbClr val="595959"/>
                </a:solidFill>
                <a:latin typeface="Trebuchet MS"/>
                <a:cs typeface="Trebuchet MS"/>
              </a:rPr>
              <a:t>San</a:t>
            </a:r>
            <a:r>
              <a:rPr sz="900" spc="-5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900" spc="-10" dirty="0">
                <a:solidFill>
                  <a:srgbClr val="595959"/>
                </a:solidFill>
                <a:latin typeface="Trebuchet MS"/>
                <a:cs typeface="Trebuchet MS"/>
              </a:rPr>
              <a:t>Gaban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6053157" y="3723882"/>
            <a:ext cx="59690" cy="59690"/>
          </a:xfrm>
          <a:custGeom>
            <a:avLst/>
            <a:gdLst/>
            <a:ahLst/>
            <a:cxnLst/>
            <a:rect l="l" t="t" r="r" b="b"/>
            <a:pathLst>
              <a:path w="59689" h="59689">
                <a:moveTo>
                  <a:pt x="59482" y="0"/>
                </a:moveTo>
                <a:lnTo>
                  <a:pt x="0" y="0"/>
                </a:lnTo>
                <a:lnTo>
                  <a:pt x="0" y="59522"/>
                </a:lnTo>
                <a:lnTo>
                  <a:pt x="59482" y="59522"/>
                </a:lnTo>
                <a:lnTo>
                  <a:pt x="59482" y="0"/>
                </a:lnTo>
                <a:close/>
              </a:path>
            </a:pathLst>
          </a:custGeom>
          <a:solidFill>
            <a:srgbClr val="FF21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6125617" y="3403106"/>
            <a:ext cx="572135" cy="4159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42200"/>
              </a:lnSpc>
              <a:spcBef>
                <a:spcPts val="100"/>
              </a:spcBef>
            </a:pPr>
            <a:r>
              <a:rPr sz="900" spc="-50" dirty="0">
                <a:solidFill>
                  <a:srgbClr val="595959"/>
                </a:solidFill>
                <a:latin typeface="Trebuchet MS"/>
                <a:cs typeface="Trebuchet MS"/>
              </a:rPr>
              <a:t>Electroperu </a:t>
            </a:r>
            <a:r>
              <a:rPr sz="900" spc="-10" dirty="0">
                <a:solidFill>
                  <a:srgbClr val="595959"/>
                </a:solidFill>
                <a:latin typeface="Trebuchet MS"/>
                <a:cs typeface="Trebuchet MS"/>
              </a:rPr>
              <a:t>Egemsa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6720251" y="3723882"/>
            <a:ext cx="59690" cy="59690"/>
          </a:xfrm>
          <a:custGeom>
            <a:avLst/>
            <a:gdLst/>
            <a:ahLst/>
            <a:cxnLst/>
            <a:rect l="l" t="t" r="r" b="b"/>
            <a:pathLst>
              <a:path w="59690" h="59689">
                <a:moveTo>
                  <a:pt x="59481" y="0"/>
                </a:moveTo>
                <a:lnTo>
                  <a:pt x="0" y="0"/>
                </a:lnTo>
                <a:lnTo>
                  <a:pt x="0" y="59522"/>
                </a:lnTo>
                <a:lnTo>
                  <a:pt x="59481" y="59522"/>
                </a:lnTo>
                <a:lnTo>
                  <a:pt x="59481" y="0"/>
                </a:lnTo>
                <a:close/>
              </a:path>
            </a:pathLst>
          </a:custGeom>
          <a:solidFill>
            <a:srgbClr val="FF4B4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6792711" y="3403106"/>
            <a:ext cx="343535" cy="4159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42200"/>
              </a:lnSpc>
              <a:spcBef>
                <a:spcPts val="100"/>
              </a:spcBef>
            </a:pPr>
            <a:r>
              <a:rPr sz="900" spc="-10" dirty="0">
                <a:solidFill>
                  <a:srgbClr val="595959"/>
                </a:solidFill>
                <a:latin typeface="Trebuchet MS"/>
                <a:cs typeface="Trebuchet MS"/>
              </a:rPr>
              <a:t>Egasa </a:t>
            </a:r>
            <a:r>
              <a:rPr sz="900" spc="-35" dirty="0">
                <a:solidFill>
                  <a:srgbClr val="595959"/>
                </a:solidFill>
                <a:latin typeface="Trebuchet MS"/>
                <a:cs typeface="Trebuchet MS"/>
              </a:rPr>
              <a:t>Egesur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38" name="object 3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3114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spc="-50" dirty="0"/>
              <a:t>7</a:t>
            </a:fld>
            <a:endParaRPr spc="-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100"/>
              </a:spcBef>
            </a:pPr>
            <a:r>
              <a:rPr sz="2400" spc="-35" dirty="0"/>
              <a:t>Nivel</a:t>
            </a:r>
            <a:r>
              <a:rPr sz="2400" spc="-190" dirty="0"/>
              <a:t> </a:t>
            </a:r>
            <a:r>
              <a:rPr sz="2400" spc="-25" dirty="0"/>
              <a:t>de</a:t>
            </a:r>
            <a:r>
              <a:rPr sz="2400" spc="-185" dirty="0"/>
              <a:t> </a:t>
            </a:r>
            <a:r>
              <a:rPr sz="2400" spc="-40" dirty="0"/>
              <a:t>contratación</a:t>
            </a:r>
            <a:r>
              <a:rPr sz="2400" spc="-190" dirty="0"/>
              <a:t> </a:t>
            </a:r>
            <a:r>
              <a:rPr sz="2400" spc="-25" dirty="0"/>
              <a:t>de</a:t>
            </a:r>
            <a:r>
              <a:rPr sz="2400" spc="-185" dirty="0"/>
              <a:t> </a:t>
            </a:r>
            <a:r>
              <a:rPr sz="2400" spc="70" dirty="0"/>
              <a:t>las</a:t>
            </a:r>
            <a:r>
              <a:rPr sz="2400" spc="-180" dirty="0"/>
              <a:t> </a:t>
            </a:r>
            <a:r>
              <a:rPr sz="2400" dirty="0"/>
              <a:t>empresas</a:t>
            </a:r>
            <a:r>
              <a:rPr sz="2400" spc="-185" dirty="0"/>
              <a:t> </a:t>
            </a:r>
            <a:r>
              <a:rPr sz="2400" spc="-25" dirty="0"/>
              <a:t>del</a:t>
            </a:r>
            <a:r>
              <a:rPr sz="2400" spc="-185" dirty="0"/>
              <a:t> </a:t>
            </a:r>
            <a:r>
              <a:rPr sz="2400" spc="-10" dirty="0"/>
              <a:t>Estado</a:t>
            </a:r>
            <a:endParaRPr sz="24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700" y="1667717"/>
            <a:ext cx="9385547" cy="3903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81679" y="985611"/>
            <a:ext cx="1427213" cy="534864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1580819" y="3949012"/>
            <a:ext cx="4418330" cy="2039620"/>
            <a:chOff x="1580819" y="3949012"/>
            <a:chExt cx="4418330" cy="2039620"/>
          </a:xfrm>
        </p:grpSpPr>
        <p:sp>
          <p:nvSpPr>
            <p:cNvPr id="6" name="object 6"/>
            <p:cNvSpPr/>
            <p:nvPr/>
          </p:nvSpPr>
          <p:spPr>
            <a:xfrm>
              <a:off x="1586236" y="3953077"/>
              <a:ext cx="4412615" cy="1626235"/>
            </a:xfrm>
            <a:custGeom>
              <a:avLst/>
              <a:gdLst/>
              <a:ahLst/>
              <a:cxnLst/>
              <a:rect l="l" t="t" r="r" b="b"/>
              <a:pathLst>
                <a:path w="4412615" h="1626235">
                  <a:moveTo>
                    <a:pt x="0" y="1625760"/>
                  </a:moveTo>
                  <a:lnTo>
                    <a:pt x="4412528" y="1625760"/>
                  </a:lnTo>
                </a:path>
                <a:path w="4412615" h="1626235">
                  <a:moveTo>
                    <a:pt x="0" y="1220073"/>
                  </a:moveTo>
                  <a:lnTo>
                    <a:pt x="4412528" y="1220073"/>
                  </a:lnTo>
                </a:path>
                <a:path w="4412615" h="1626235">
                  <a:moveTo>
                    <a:pt x="0" y="811335"/>
                  </a:moveTo>
                  <a:lnTo>
                    <a:pt x="4412528" y="811335"/>
                  </a:lnTo>
                </a:path>
                <a:path w="4412615" h="1626235">
                  <a:moveTo>
                    <a:pt x="0" y="405647"/>
                  </a:moveTo>
                  <a:lnTo>
                    <a:pt x="4412528" y="405647"/>
                  </a:lnTo>
                </a:path>
                <a:path w="4412615" h="1626235">
                  <a:moveTo>
                    <a:pt x="0" y="0"/>
                  </a:moveTo>
                  <a:lnTo>
                    <a:pt x="4412528" y="0"/>
                  </a:lnTo>
                </a:path>
              </a:pathLst>
            </a:custGeom>
            <a:ln w="8128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620709" y="4937593"/>
              <a:ext cx="4371340" cy="1043305"/>
            </a:xfrm>
            <a:custGeom>
              <a:avLst/>
              <a:gdLst/>
              <a:ahLst/>
              <a:cxnLst/>
              <a:rect l="l" t="t" r="r" b="b"/>
              <a:pathLst>
                <a:path w="4371340" h="1043304">
                  <a:moveTo>
                    <a:pt x="207702" y="0"/>
                  </a:moveTo>
                  <a:lnTo>
                    <a:pt x="0" y="0"/>
                  </a:lnTo>
                  <a:lnTo>
                    <a:pt x="0" y="1043090"/>
                  </a:lnTo>
                  <a:lnTo>
                    <a:pt x="4371150" y="1043090"/>
                  </a:lnTo>
                  <a:lnTo>
                    <a:pt x="4371150" y="571770"/>
                  </a:lnTo>
                  <a:lnTo>
                    <a:pt x="4344130" y="561938"/>
                  </a:lnTo>
                  <a:lnTo>
                    <a:pt x="3377846" y="561938"/>
                  </a:lnTo>
                  <a:lnTo>
                    <a:pt x="3310785" y="217256"/>
                  </a:lnTo>
                  <a:lnTo>
                    <a:pt x="2759058" y="217256"/>
                  </a:lnTo>
                  <a:lnTo>
                    <a:pt x="2688949" y="211156"/>
                  </a:lnTo>
                  <a:lnTo>
                    <a:pt x="2344501" y="211156"/>
                  </a:lnTo>
                  <a:lnTo>
                    <a:pt x="2274392" y="205055"/>
                  </a:lnTo>
                  <a:lnTo>
                    <a:pt x="1103877" y="205055"/>
                  </a:lnTo>
                  <a:lnTo>
                    <a:pt x="1033768" y="58642"/>
                  </a:lnTo>
                  <a:lnTo>
                    <a:pt x="619211" y="58642"/>
                  </a:lnTo>
                  <a:lnTo>
                    <a:pt x="552150" y="12887"/>
                  </a:lnTo>
                  <a:lnTo>
                    <a:pt x="274763" y="12887"/>
                  </a:lnTo>
                  <a:lnTo>
                    <a:pt x="207702" y="0"/>
                  </a:lnTo>
                  <a:close/>
                </a:path>
              </a:pathLst>
            </a:custGeom>
            <a:solidFill>
              <a:srgbClr val="74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620709" y="4798902"/>
              <a:ext cx="4371340" cy="710565"/>
            </a:xfrm>
            <a:custGeom>
              <a:avLst/>
              <a:gdLst/>
              <a:ahLst/>
              <a:cxnLst/>
              <a:rect l="l" t="t" r="r" b="b"/>
              <a:pathLst>
                <a:path w="4371340" h="710564">
                  <a:moveTo>
                    <a:pt x="207702" y="0"/>
                  </a:moveTo>
                  <a:lnTo>
                    <a:pt x="0" y="0"/>
                  </a:lnTo>
                  <a:lnTo>
                    <a:pt x="0" y="139376"/>
                  </a:lnTo>
                  <a:lnTo>
                    <a:pt x="207702" y="139376"/>
                  </a:lnTo>
                  <a:lnTo>
                    <a:pt x="274763" y="151578"/>
                  </a:lnTo>
                  <a:lnTo>
                    <a:pt x="552150" y="151578"/>
                  </a:lnTo>
                  <a:lnTo>
                    <a:pt x="619211" y="197332"/>
                  </a:lnTo>
                  <a:lnTo>
                    <a:pt x="1033768" y="197332"/>
                  </a:lnTo>
                  <a:lnTo>
                    <a:pt x="1103877" y="343745"/>
                  </a:lnTo>
                  <a:lnTo>
                    <a:pt x="2274392" y="343745"/>
                  </a:lnTo>
                  <a:lnTo>
                    <a:pt x="2344501" y="349845"/>
                  </a:lnTo>
                  <a:lnTo>
                    <a:pt x="2688949" y="349845"/>
                  </a:lnTo>
                  <a:lnTo>
                    <a:pt x="2759058" y="355946"/>
                  </a:lnTo>
                  <a:lnTo>
                    <a:pt x="3310785" y="355946"/>
                  </a:lnTo>
                  <a:lnTo>
                    <a:pt x="3377846" y="700628"/>
                  </a:lnTo>
                  <a:lnTo>
                    <a:pt x="4344130" y="700628"/>
                  </a:lnTo>
                  <a:lnTo>
                    <a:pt x="4371150" y="710461"/>
                  </a:lnTo>
                  <a:lnTo>
                    <a:pt x="4371150" y="677678"/>
                  </a:lnTo>
                  <a:lnTo>
                    <a:pt x="4344130" y="645723"/>
                  </a:lnTo>
                  <a:lnTo>
                    <a:pt x="3377846" y="645723"/>
                  </a:lnTo>
                  <a:lnTo>
                    <a:pt x="3310785" y="301042"/>
                  </a:lnTo>
                  <a:lnTo>
                    <a:pt x="2963288" y="301042"/>
                  </a:lnTo>
                  <a:lnTo>
                    <a:pt x="2896228" y="297991"/>
                  </a:lnTo>
                  <a:lnTo>
                    <a:pt x="2759058" y="297991"/>
                  </a:lnTo>
                  <a:lnTo>
                    <a:pt x="2688949" y="276639"/>
                  </a:lnTo>
                  <a:lnTo>
                    <a:pt x="2344501" y="276639"/>
                  </a:lnTo>
                  <a:lnTo>
                    <a:pt x="2274392" y="267488"/>
                  </a:lnTo>
                  <a:lnTo>
                    <a:pt x="1929944" y="267488"/>
                  </a:lnTo>
                  <a:lnTo>
                    <a:pt x="1862882" y="246136"/>
                  </a:lnTo>
                  <a:lnTo>
                    <a:pt x="1103877" y="246136"/>
                  </a:lnTo>
                  <a:lnTo>
                    <a:pt x="1033768" y="63118"/>
                  </a:lnTo>
                  <a:lnTo>
                    <a:pt x="619211" y="63118"/>
                  </a:lnTo>
                  <a:lnTo>
                    <a:pt x="552150" y="20415"/>
                  </a:lnTo>
                  <a:lnTo>
                    <a:pt x="274763" y="20415"/>
                  </a:lnTo>
                  <a:lnTo>
                    <a:pt x="207702" y="0"/>
                  </a:lnTo>
                  <a:close/>
                </a:path>
              </a:pathLst>
            </a:custGeom>
            <a:solidFill>
              <a:srgbClr val="9E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620709" y="4677290"/>
              <a:ext cx="4371340" cy="799465"/>
            </a:xfrm>
            <a:custGeom>
              <a:avLst/>
              <a:gdLst/>
              <a:ahLst/>
              <a:cxnLst/>
              <a:rect l="l" t="t" r="r" b="b"/>
              <a:pathLst>
                <a:path w="4371340" h="799464">
                  <a:moveTo>
                    <a:pt x="207702" y="0"/>
                  </a:moveTo>
                  <a:lnTo>
                    <a:pt x="0" y="0"/>
                  </a:lnTo>
                  <a:lnTo>
                    <a:pt x="0" y="120676"/>
                  </a:lnTo>
                  <a:lnTo>
                    <a:pt x="207702" y="120676"/>
                  </a:lnTo>
                  <a:lnTo>
                    <a:pt x="274763" y="142027"/>
                  </a:lnTo>
                  <a:lnTo>
                    <a:pt x="552150" y="142027"/>
                  </a:lnTo>
                  <a:lnTo>
                    <a:pt x="619211" y="184731"/>
                  </a:lnTo>
                  <a:lnTo>
                    <a:pt x="1033768" y="184731"/>
                  </a:lnTo>
                  <a:lnTo>
                    <a:pt x="1103877" y="367748"/>
                  </a:lnTo>
                  <a:lnTo>
                    <a:pt x="1862882" y="367748"/>
                  </a:lnTo>
                  <a:lnTo>
                    <a:pt x="1929944" y="389101"/>
                  </a:lnTo>
                  <a:lnTo>
                    <a:pt x="2274392" y="389101"/>
                  </a:lnTo>
                  <a:lnTo>
                    <a:pt x="2344501" y="398251"/>
                  </a:lnTo>
                  <a:lnTo>
                    <a:pt x="2688949" y="398251"/>
                  </a:lnTo>
                  <a:lnTo>
                    <a:pt x="2759058" y="419604"/>
                  </a:lnTo>
                  <a:lnTo>
                    <a:pt x="2896228" y="419604"/>
                  </a:lnTo>
                  <a:lnTo>
                    <a:pt x="2963288" y="422654"/>
                  </a:lnTo>
                  <a:lnTo>
                    <a:pt x="3310785" y="422654"/>
                  </a:lnTo>
                  <a:lnTo>
                    <a:pt x="3377846" y="767336"/>
                  </a:lnTo>
                  <a:lnTo>
                    <a:pt x="4344130" y="767336"/>
                  </a:lnTo>
                  <a:lnTo>
                    <a:pt x="4371150" y="799291"/>
                  </a:lnTo>
                  <a:lnTo>
                    <a:pt x="4371150" y="716933"/>
                  </a:lnTo>
                  <a:lnTo>
                    <a:pt x="4344130" y="684978"/>
                  </a:lnTo>
                  <a:lnTo>
                    <a:pt x="3377846" y="684978"/>
                  </a:lnTo>
                  <a:lnTo>
                    <a:pt x="3310785" y="340296"/>
                  </a:lnTo>
                  <a:lnTo>
                    <a:pt x="2963288" y="340296"/>
                  </a:lnTo>
                  <a:lnTo>
                    <a:pt x="2896228" y="337245"/>
                  </a:lnTo>
                  <a:lnTo>
                    <a:pt x="2759058" y="337245"/>
                  </a:lnTo>
                  <a:lnTo>
                    <a:pt x="2688949" y="312844"/>
                  </a:lnTo>
                  <a:lnTo>
                    <a:pt x="2344501" y="312844"/>
                  </a:lnTo>
                  <a:lnTo>
                    <a:pt x="2274392" y="306743"/>
                  </a:lnTo>
                  <a:lnTo>
                    <a:pt x="1929944" y="306743"/>
                  </a:lnTo>
                  <a:lnTo>
                    <a:pt x="1862882" y="285391"/>
                  </a:lnTo>
                  <a:lnTo>
                    <a:pt x="1103877" y="285391"/>
                  </a:lnTo>
                  <a:lnTo>
                    <a:pt x="1033768" y="96273"/>
                  </a:lnTo>
                  <a:lnTo>
                    <a:pt x="689320" y="96273"/>
                  </a:lnTo>
                  <a:lnTo>
                    <a:pt x="619211" y="93223"/>
                  </a:lnTo>
                  <a:lnTo>
                    <a:pt x="552150" y="47468"/>
                  </a:lnTo>
                  <a:lnTo>
                    <a:pt x="274763" y="47468"/>
                  </a:lnTo>
                  <a:lnTo>
                    <a:pt x="207702" y="0"/>
                  </a:lnTo>
                  <a:close/>
                </a:path>
              </a:pathLst>
            </a:custGeom>
            <a:solidFill>
              <a:srgbClr val="FBE3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620709" y="4524413"/>
              <a:ext cx="3859529" cy="838200"/>
            </a:xfrm>
            <a:custGeom>
              <a:avLst/>
              <a:gdLst/>
              <a:ahLst/>
              <a:cxnLst/>
              <a:rect l="l" t="t" r="r" b="b"/>
              <a:pathLst>
                <a:path w="3859529" h="838200">
                  <a:moveTo>
                    <a:pt x="207702" y="0"/>
                  </a:moveTo>
                  <a:lnTo>
                    <a:pt x="0" y="0"/>
                  </a:lnTo>
                  <a:lnTo>
                    <a:pt x="0" y="151541"/>
                  </a:lnTo>
                  <a:lnTo>
                    <a:pt x="207702" y="151541"/>
                  </a:lnTo>
                  <a:lnTo>
                    <a:pt x="274763" y="200345"/>
                  </a:lnTo>
                  <a:lnTo>
                    <a:pt x="552150" y="200345"/>
                  </a:lnTo>
                  <a:lnTo>
                    <a:pt x="619211" y="246099"/>
                  </a:lnTo>
                  <a:lnTo>
                    <a:pt x="689320" y="249149"/>
                  </a:lnTo>
                  <a:lnTo>
                    <a:pt x="1033768" y="249149"/>
                  </a:lnTo>
                  <a:lnTo>
                    <a:pt x="1103877" y="438268"/>
                  </a:lnTo>
                  <a:lnTo>
                    <a:pt x="1862882" y="438268"/>
                  </a:lnTo>
                  <a:lnTo>
                    <a:pt x="1929944" y="459619"/>
                  </a:lnTo>
                  <a:lnTo>
                    <a:pt x="2274392" y="459619"/>
                  </a:lnTo>
                  <a:lnTo>
                    <a:pt x="2344501" y="465720"/>
                  </a:lnTo>
                  <a:lnTo>
                    <a:pt x="2688949" y="465720"/>
                  </a:lnTo>
                  <a:lnTo>
                    <a:pt x="2759058" y="490122"/>
                  </a:lnTo>
                  <a:lnTo>
                    <a:pt x="2896228" y="490122"/>
                  </a:lnTo>
                  <a:lnTo>
                    <a:pt x="2963288" y="493172"/>
                  </a:lnTo>
                  <a:lnTo>
                    <a:pt x="3310785" y="493172"/>
                  </a:lnTo>
                  <a:lnTo>
                    <a:pt x="3377846" y="837854"/>
                  </a:lnTo>
                  <a:lnTo>
                    <a:pt x="3859463" y="837854"/>
                  </a:lnTo>
                  <a:lnTo>
                    <a:pt x="3792404" y="828704"/>
                  </a:lnTo>
                  <a:lnTo>
                    <a:pt x="3585124" y="828704"/>
                  </a:lnTo>
                  <a:lnTo>
                    <a:pt x="3515015" y="825653"/>
                  </a:lnTo>
                  <a:lnTo>
                    <a:pt x="3377846" y="825653"/>
                  </a:lnTo>
                  <a:lnTo>
                    <a:pt x="3310785" y="477921"/>
                  </a:lnTo>
                  <a:lnTo>
                    <a:pt x="2759058" y="477921"/>
                  </a:lnTo>
                  <a:lnTo>
                    <a:pt x="2688949" y="447418"/>
                  </a:lnTo>
                  <a:lnTo>
                    <a:pt x="2344501" y="447418"/>
                  </a:lnTo>
                  <a:lnTo>
                    <a:pt x="2274392" y="441317"/>
                  </a:lnTo>
                  <a:lnTo>
                    <a:pt x="1929944" y="441317"/>
                  </a:lnTo>
                  <a:lnTo>
                    <a:pt x="1862882" y="377262"/>
                  </a:lnTo>
                  <a:lnTo>
                    <a:pt x="1103877" y="377262"/>
                  </a:lnTo>
                  <a:lnTo>
                    <a:pt x="1033768" y="188144"/>
                  </a:lnTo>
                  <a:lnTo>
                    <a:pt x="689320" y="188144"/>
                  </a:lnTo>
                  <a:lnTo>
                    <a:pt x="619211" y="182044"/>
                  </a:lnTo>
                  <a:lnTo>
                    <a:pt x="552150" y="139339"/>
                  </a:lnTo>
                  <a:lnTo>
                    <a:pt x="274763" y="139339"/>
                  </a:lnTo>
                  <a:lnTo>
                    <a:pt x="207702" y="0"/>
                  </a:lnTo>
                  <a:close/>
                </a:path>
              </a:pathLst>
            </a:custGeom>
            <a:solidFill>
              <a:srgbClr val="FF7D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620709" y="4468533"/>
              <a:ext cx="4371340" cy="925830"/>
            </a:xfrm>
            <a:custGeom>
              <a:avLst/>
              <a:gdLst/>
              <a:ahLst/>
              <a:cxnLst/>
              <a:rect l="l" t="t" r="r" b="b"/>
              <a:pathLst>
                <a:path w="4371340" h="925829">
                  <a:moveTo>
                    <a:pt x="3310785" y="503298"/>
                  </a:moveTo>
                  <a:lnTo>
                    <a:pt x="2688949" y="503298"/>
                  </a:lnTo>
                  <a:lnTo>
                    <a:pt x="2759058" y="533801"/>
                  </a:lnTo>
                  <a:lnTo>
                    <a:pt x="3310785" y="533801"/>
                  </a:lnTo>
                  <a:lnTo>
                    <a:pt x="3377846" y="881533"/>
                  </a:lnTo>
                  <a:lnTo>
                    <a:pt x="3515015" y="881533"/>
                  </a:lnTo>
                  <a:lnTo>
                    <a:pt x="3585124" y="884584"/>
                  </a:lnTo>
                  <a:lnTo>
                    <a:pt x="3792404" y="884584"/>
                  </a:lnTo>
                  <a:lnTo>
                    <a:pt x="3859463" y="893734"/>
                  </a:lnTo>
                  <a:lnTo>
                    <a:pt x="4344130" y="893734"/>
                  </a:lnTo>
                  <a:lnTo>
                    <a:pt x="4371150" y="925689"/>
                  </a:lnTo>
                  <a:lnTo>
                    <a:pt x="4371150" y="895186"/>
                  </a:lnTo>
                  <a:lnTo>
                    <a:pt x="4344130" y="863231"/>
                  </a:lnTo>
                  <a:lnTo>
                    <a:pt x="3859463" y="863231"/>
                  </a:lnTo>
                  <a:lnTo>
                    <a:pt x="3792404" y="854081"/>
                  </a:lnTo>
                  <a:lnTo>
                    <a:pt x="3585124" y="854081"/>
                  </a:lnTo>
                  <a:lnTo>
                    <a:pt x="3515015" y="851030"/>
                  </a:lnTo>
                  <a:lnTo>
                    <a:pt x="3377846" y="851030"/>
                  </a:lnTo>
                  <a:lnTo>
                    <a:pt x="3310785" y="503298"/>
                  </a:lnTo>
                  <a:close/>
                </a:path>
                <a:path w="4371340" h="925829">
                  <a:moveTo>
                    <a:pt x="207702" y="0"/>
                  </a:moveTo>
                  <a:lnTo>
                    <a:pt x="0" y="0"/>
                  </a:lnTo>
                  <a:lnTo>
                    <a:pt x="0" y="54907"/>
                  </a:lnTo>
                  <a:lnTo>
                    <a:pt x="207702" y="54907"/>
                  </a:lnTo>
                  <a:lnTo>
                    <a:pt x="274763" y="195220"/>
                  </a:lnTo>
                  <a:lnTo>
                    <a:pt x="552150" y="195220"/>
                  </a:lnTo>
                  <a:lnTo>
                    <a:pt x="619211" y="237924"/>
                  </a:lnTo>
                  <a:lnTo>
                    <a:pt x="689320" y="244024"/>
                  </a:lnTo>
                  <a:lnTo>
                    <a:pt x="1033768" y="244024"/>
                  </a:lnTo>
                  <a:lnTo>
                    <a:pt x="1103877" y="433142"/>
                  </a:lnTo>
                  <a:lnTo>
                    <a:pt x="1862882" y="433142"/>
                  </a:lnTo>
                  <a:lnTo>
                    <a:pt x="1929944" y="497198"/>
                  </a:lnTo>
                  <a:lnTo>
                    <a:pt x="2274392" y="497198"/>
                  </a:lnTo>
                  <a:lnTo>
                    <a:pt x="2344501" y="503298"/>
                  </a:lnTo>
                  <a:lnTo>
                    <a:pt x="2759058" y="503298"/>
                  </a:lnTo>
                  <a:lnTo>
                    <a:pt x="2688949" y="472795"/>
                  </a:lnTo>
                  <a:lnTo>
                    <a:pt x="2344501" y="472795"/>
                  </a:lnTo>
                  <a:lnTo>
                    <a:pt x="2274392" y="466695"/>
                  </a:lnTo>
                  <a:lnTo>
                    <a:pt x="1929944" y="466695"/>
                  </a:lnTo>
                  <a:lnTo>
                    <a:pt x="1862882" y="378237"/>
                  </a:lnTo>
                  <a:lnTo>
                    <a:pt x="1103877" y="378237"/>
                  </a:lnTo>
                  <a:lnTo>
                    <a:pt x="1033768" y="189119"/>
                  </a:lnTo>
                  <a:lnTo>
                    <a:pt x="689320" y="189119"/>
                  </a:lnTo>
                  <a:lnTo>
                    <a:pt x="619211" y="183018"/>
                  </a:lnTo>
                  <a:lnTo>
                    <a:pt x="552150" y="140314"/>
                  </a:lnTo>
                  <a:lnTo>
                    <a:pt x="274763" y="140314"/>
                  </a:lnTo>
                  <a:lnTo>
                    <a:pt x="207702" y="0"/>
                  </a:lnTo>
                  <a:close/>
                </a:path>
              </a:pathLst>
            </a:custGeom>
            <a:solidFill>
              <a:srgbClr val="E2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586236" y="3953078"/>
              <a:ext cx="0" cy="2031364"/>
            </a:xfrm>
            <a:custGeom>
              <a:avLst/>
              <a:gdLst/>
              <a:ahLst/>
              <a:cxnLst/>
              <a:rect l="l" t="t" r="r" b="b"/>
              <a:pathLst>
                <a:path h="2031364">
                  <a:moveTo>
                    <a:pt x="0" y="2031370"/>
                  </a:moveTo>
                  <a:lnTo>
                    <a:pt x="0" y="0"/>
                  </a:lnTo>
                </a:path>
              </a:pathLst>
            </a:custGeom>
            <a:ln w="108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586236" y="5984449"/>
              <a:ext cx="4412615" cy="0"/>
            </a:xfrm>
            <a:custGeom>
              <a:avLst/>
              <a:gdLst/>
              <a:ahLst/>
              <a:cxnLst/>
              <a:rect l="l" t="t" r="r" b="b"/>
              <a:pathLst>
                <a:path w="4412615">
                  <a:moveTo>
                    <a:pt x="0" y="0"/>
                  </a:moveTo>
                  <a:lnTo>
                    <a:pt x="4412528" y="0"/>
                  </a:lnTo>
                </a:path>
              </a:pathLst>
            </a:custGeom>
            <a:ln w="813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620709" y="4258883"/>
              <a:ext cx="4371340" cy="0"/>
            </a:xfrm>
            <a:custGeom>
              <a:avLst/>
              <a:gdLst/>
              <a:ahLst/>
              <a:cxnLst/>
              <a:rect l="l" t="t" r="r" b="b"/>
              <a:pathLst>
                <a:path w="4371340">
                  <a:moveTo>
                    <a:pt x="0" y="0"/>
                  </a:moveTo>
                  <a:lnTo>
                    <a:pt x="0" y="0"/>
                  </a:lnTo>
                  <a:lnTo>
                    <a:pt x="4344130" y="0"/>
                  </a:lnTo>
                  <a:lnTo>
                    <a:pt x="4371150" y="0"/>
                  </a:lnTo>
                </a:path>
              </a:pathLst>
            </a:custGeom>
            <a:ln w="24394">
              <a:solidFill>
                <a:srgbClr val="4E95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3686638" y="4158435"/>
            <a:ext cx="321310" cy="151765"/>
          </a:xfrm>
          <a:prstGeom prst="rect">
            <a:avLst/>
          </a:prstGeom>
          <a:solidFill>
            <a:srgbClr val="4E95D9"/>
          </a:solidFill>
        </p:spPr>
        <p:txBody>
          <a:bodyPr vert="horz" wrap="square" lIns="0" tIns="7620" rIns="0" bIns="0" rtlCol="0">
            <a:spAutoFit/>
          </a:bodyPr>
          <a:lstStyle/>
          <a:p>
            <a:pPr marL="52069">
              <a:lnSpc>
                <a:spcPct val="100000"/>
              </a:lnSpc>
              <a:spcBef>
                <a:spcPts val="60"/>
              </a:spcBef>
            </a:pPr>
            <a:r>
              <a:rPr sz="800" spc="-10" dirty="0">
                <a:solidFill>
                  <a:srgbClr val="FFFFFF"/>
                </a:solidFill>
                <a:latin typeface="Trebuchet MS"/>
                <a:cs typeface="Trebuchet MS"/>
              </a:rPr>
              <a:t>1,699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396390" y="5896794"/>
            <a:ext cx="603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0" dirty="0">
                <a:solidFill>
                  <a:srgbClr val="595959"/>
                </a:solidFill>
                <a:latin typeface="Trebuchet MS"/>
                <a:cs typeface="Trebuchet MS"/>
              </a:rPr>
              <a:t>-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312910" y="5488362"/>
            <a:ext cx="18161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400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312910" y="5082978"/>
            <a:ext cx="18161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800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232950" y="4269162"/>
            <a:ext cx="257810" cy="5562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1,600</a:t>
            </a:r>
            <a:endParaRPr sz="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95"/>
              </a:spcBef>
            </a:pP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1,200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232950" y="3863778"/>
            <a:ext cx="25781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2,000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542005" y="6029145"/>
            <a:ext cx="4493260" cy="333375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36830" algn="just">
              <a:lnSpc>
                <a:spcPct val="100000"/>
              </a:lnSpc>
              <a:spcBef>
                <a:spcPts val="50"/>
              </a:spcBef>
            </a:pP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4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spc="-50" dirty="0">
                <a:solidFill>
                  <a:srgbClr val="595959"/>
                </a:solidFill>
                <a:latin typeface="Trebuchet MS"/>
                <a:cs typeface="Trebuchet MS"/>
              </a:rPr>
              <a:t>5</a:t>
            </a:r>
            <a:endParaRPr sz="800">
              <a:latin typeface="Trebuchet MS"/>
              <a:cs typeface="Trebuchet MS"/>
            </a:endParaRPr>
          </a:p>
          <a:p>
            <a:pPr marL="12700" marR="5080" indent="20955" algn="just">
              <a:lnSpc>
                <a:spcPct val="169600"/>
              </a:lnSpc>
            </a:pP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5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Mar-3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3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3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3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037945" y="4867436"/>
            <a:ext cx="165100" cy="208915"/>
          </a:xfrm>
          <a:prstGeom prst="rect">
            <a:avLst/>
          </a:prstGeom>
        </p:spPr>
        <p:txBody>
          <a:bodyPr vert="vert270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00" spc="-25" dirty="0">
                <a:solidFill>
                  <a:srgbClr val="595959"/>
                </a:solidFill>
                <a:latin typeface="Trebuchet MS"/>
                <a:cs typeface="Trebuchet MS"/>
              </a:rPr>
              <a:t>MW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273544" y="3715537"/>
            <a:ext cx="208279" cy="53975"/>
          </a:xfrm>
          <a:custGeom>
            <a:avLst/>
            <a:gdLst/>
            <a:ahLst/>
            <a:cxnLst/>
            <a:rect l="l" t="t" r="r" b="b"/>
            <a:pathLst>
              <a:path w="208280" h="53975">
                <a:moveTo>
                  <a:pt x="208025" y="0"/>
                </a:moveTo>
                <a:lnTo>
                  <a:pt x="0" y="0"/>
                </a:lnTo>
                <a:lnTo>
                  <a:pt x="0" y="53595"/>
                </a:lnTo>
                <a:lnTo>
                  <a:pt x="208025" y="53595"/>
                </a:lnTo>
                <a:lnTo>
                  <a:pt x="208025" y="0"/>
                </a:lnTo>
                <a:close/>
              </a:path>
            </a:pathLst>
          </a:custGeom>
          <a:solidFill>
            <a:srgbClr val="74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516211" y="3653466"/>
            <a:ext cx="51435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5" dirty="0">
                <a:solidFill>
                  <a:srgbClr val="595959"/>
                </a:solidFill>
                <a:latin typeface="Trebuchet MS"/>
                <a:cs typeface="Trebuchet MS"/>
              </a:rPr>
              <a:t>Electroperú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2125823" y="3715537"/>
            <a:ext cx="208279" cy="53975"/>
          </a:xfrm>
          <a:custGeom>
            <a:avLst/>
            <a:gdLst/>
            <a:ahLst/>
            <a:cxnLst/>
            <a:rect l="l" t="t" r="r" b="b"/>
            <a:pathLst>
              <a:path w="208280" h="53975">
                <a:moveTo>
                  <a:pt x="208025" y="0"/>
                </a:moveTo>
                <a:lnTo>
                  <a:pt x="0" y="0"/>
                </a:lnTo>
                <a:lnTo>
                  <a:pt x="0" y="53595"/>
                </a:lnTo>
                <a:lnTo>
                  <a:pt x="208025" y="53595"/>
                </a:lnTo>
                <a:lnTo>
                  <a:pt x="208025" y="0"/>
                </a:lnTo>
                <a:close/>
              </a:path>
            </a:pathLst>
          </a:custGeom>
          <a:solidFill>
            <a:srgbClr val="9E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2368488" y="3653466"/>
            <a:ext cx="2698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Egasa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2737354" y="3715537"/>
            <a:ext cx="208279" cy="53975"/>
          </a:xfrm>
          <a:custGeom>
            <a:avLst/>
            <a:gdLst/>
            <a:ahLst/>
            <a:cxnLst/>
            <a:rect l="l" t="t" r="r" b="b"/>
            <a:pathLst>
              <a:path w="208280" h="53975">
                <a:moveTo>
                  <a:pt x="208025" y="0"/>
                </a:moveTo>
                <a:lnTo>
                  <a:pt x="0" y="0"/>
                </a:lnTo>
                <a:lnTo>
                  <a:pt x="0" y="53595"/>
                </a:lnTo>
                <a:lnTo>
                  <a:pt x="208025" y="53595"/>
                </a:lnTo>
                <a:lnTo>
                  <a:pt x="208025" y="0"/>
                </a:lnTo>
                <a:close/>
              </a:path>
            </a:pathLst>
          </a:custGeom>
          <a:solidFill>
            <a:srgbClr val="FBE3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2980020" y="3653466"/>
            <a:ext cx="48831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San</a:t>
            </a:r>
            <a:r>
              <a:rPr sz="800" spc="-8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Gabán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3558102" y="3715537"/>
            <a:ext cx="208279" cy="53975"/>
          </a:xfrm>
          <a:custGeom>
            <a:avLst/>
            <a:gdLst/>
            <a:ahLst/>
            <a:cxnLst/>
            <a:rect l="l" t="t" r="r" b="b"/>
            <a:pathLst>
              <a:path w="208279" h="53975">
                <a:moveTo>
                  <a:pt x="208025" y="0"/>
                </a:moveTo>
                <a:lnTo>
                  <a:pt x="0" y="0"/>
                </a:lnTo>
                <a:lnTo>
                  <a:pt x="0" y="53595"/>
                </a:lnTo>
                <a:lnTo>
                  <a:pt x="208025" y="53595"/>
                </a:lnTo>
                <a:lnTo>
                  <a:pt x="208025" y="0"/>
                </a:lnTo>
                <a:close/>
              </a:path>
            </a:pathLst>
          </a:custGeom>
          <a:solidFill>
            <a:srgbClr val="FF7D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3800769" y="3653466"/>
            <a:ext cx="3587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Egemsa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4252357" y="3715537"/>
            <a:ext cx="208279" cy="53975"/>
          </a:xfrm>
          <a:custGeom>
            <a:avLst/>
            <a:gdLst/>
            <a:ahLst/>
            <a:cxnLst/>
            <a:rect l="l" t="t" r="r" b="b"/>
            <a:pathLst>
              <a:path w="208279" h="53975">
                <a:moveTo>
                  <a:pt x="208025" y="0"/>
                </a:moveTo>
                <a:lnTo>
                  <a:pt x="0" y="0"/>
                </a:lnTo>
                <a:lnTo>
                  <a:pt x="0" y="53595"/>
                </a:lnTo>
                <a:lnTo>
                  <a:pt x="208025" y="53595"/>
                </a:lnTo>
                <a:lnTo>
                  <a:pt x="208025" y="0"/>
                </a:lnTo>
                <a:close/>
              </a:path>
            </a:pathLst>
          </a:custGeom>
          <a:solidFill>
            <a:srgbClr val="E2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495022" y="3653466"/>
            <a:ext cx="31369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Egesur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898722" y="3742335"/>
            <a:ext cx="208279" cy="0"/>
          </a:xfrm>
          <a:custGeom>
            <a:avLst/>
            <a:gdLst/>
            <a:ahLst/>
            <a:cxnLst/>
            <a:rect l="l" t="t" r="r" b="b"/>
            <a:pathLst>
              <a:path w="208279">
                <a:moveTo>
                  <a:pt x="0" y="0"/>
                </a:moveTo>
                <a:lnTo>
                  <a:pt x="208026" y="0"/>
                </a:lnTo>
              </a:path>
            </a:pathLst>
          </a:custGeom>
          <a:ln w="24394">
            <a:solidFill>
              <a:srgbClr val="4E95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5141388" y="3653466"/>
            <a:ext cx="6508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5" dirty="0">
                <a:solidFill>
                  <a:srgbClr val="595959"/>
                </a:solidFill>
                <a:latin typeface="Trebuchet MS"/>
                <a:cs typeface="Trebuchet MS"/>
              </a:rPr>
              <a:t>Potencia</a:t>
            </a:r>
            <a:r>
              <a:rPr sz="800" spc="-12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Firme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84932" y="1772932"/>
            <a:ext cx="8794750" cy="891540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255904" indent="-243204">
              <a:lnSpc>
                <a:spcPct val="100000"/>
              </a:lnSpc>
              <a:spcBef>
                <a:spcPts val="740"/>
              </a:spcBef>
              <a:buClr>
                <a:srgbClr val="00D0CB"/>
              </a:buClr>
              <a:buSzPct val="140000"/>
              <a:buFont typeface="Wingdings"/>
              <a:buChar char=""/>
              <a:tabLst>
                <a:tab pos="255904" algn="l"/>
              </a:tabLst>
            </a:pPr>
            <a:r>
              <a:rPr sz="1000" dirty="0">
                <a:latin typeface="Trebuchet MS"/>
                <a:cs typeface="Trebuchet MS"/>
              </a:rPr>
              <a:t>Las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empresas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del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Estado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mantienen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1,493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60" dirty="0">
                <a:latin typeface="Trebuchet MS"/>
                <a:cs typeface="Trebuchet MS"/>
              </a:rPr>
              <a:t>MW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contratados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sobre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una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potencia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35" dirty="0">
                <a:latin typeface="Trebuchet MS"/>
                <a:cs typeface="Trebuchet MS"/>
              </a:rPr>
              <a:t>firme</a:t>
            </a:r>
            <a:r>
              <a:rPr sz="1000" spc="-40" dirty="0">
                <a:latin typeface="Trebuchet MS"/>
                <a:cs typeface="Trebuchet MS"/>
              </a:rPr>
              <a:t> total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1,699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MW,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equivalente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al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80" dirty="0">
                <a:latin typeface="Trebuchet MS"/>
                <a:cs typeface="Trebuchet MS"/>
              </a:rPr>
              <a:t>88%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50" dirty="0">
                <a:latin typeface="Trebuchet MS"/>
                <a:cs typeface="Trebuchet MS"/>
              </a:rPr>
              <a:t>su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capacidad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disponible.</a:t>
            </a:r>
            <a:endParaRPr sz="1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30"/>
              </a:spcBef>
              <a:buClr>
                <a:srgbClr val="00D0CB"/>
              </a:buClr>
              <a:buFont typeface="Wingdings"/>
              <a:buChar char=""/>
            </a:pPr>
            <a:endParaRPr sz="1000">
              <a:latin typeface="Trebuchet MS"/>
              <a:cs typeface="Trebuchet MS"/>
            </a:endParaRPr>
          </a:p>
          <a:p>
            <a:pPr marL="255904" indent="-243204">
              <a:lnSpc>
                <a:spcPct val="100000"/>
              </a:lnSpc>
              <a:spcBef>
                <a:spcPts val="5"/>
              </a:spcBef>
              <a:buClr>
                <a:srgbClr val="00D0CB"/>
              </a:buClr>
              <a:buSzPct val="140000"/>
              <a:buFont typeface="Wingdings"/>
              <a:buChar char=""/>
              <a:tabLst>
                <a:tab pos="255904" algn="l"/>
              </a:tabLst>
            </a:pPr>
            <a:r>
              <a:rPr sz="1000" dirty="0">
                <a:latin typeface="Trebuchet MS"/>
                <a:cs typeface="Trebuchet MS"/>
              </a:rPr>
              <a:t>A</a:t>
            </a:r>
            <a:r>
              <a:rPr sz="1000" spc="-40" dirty="0">
                <a:latin typeface="Trebuchet MS"/>
                <a:cs typeface="Trebuchet MS"/>
              </a:rPr>
              <a:t> partir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2026,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se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proyecta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una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reducción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progresiva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la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potencia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contratada,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debido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al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vencimiento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contratos.</a:t>
            </a:r>
            <a:endParaRPr sz="1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00D0CB"/>
              </a:buClr>
              <a:buFont typeface="Wingdings"/>
              <a:buChar char=""/>
            </a:pPr>
            <a:endParaRPr sz="1000">
              <a:latin typeface="Trebuchet MS"/>
              <a:cs typeface="Trebuchet MS"/>
            </a:endParaRPr>
          </a:p>
          <a:p>
            <a:pPr marL="255904" indent="-243204">
              <a:lnSpc>
                <a:spcPct val="100000"/>
              </a:lnSpc>
              <a:buClr>
                <a:srgbClr val="00D0CB"/>
              </a:buClr>
              <a:buSzPct val="140000"/>
              <a:buFont typeface="Wingdings"/>
              <a:buChar char=""/>
              <a:tabLst>
                <a:tab pos="255904" algn="l"/>
              </a:tabLst>
            </a:pPr>
            <a:r>
              <a:rPr sz="1000" dirty="0">
                <a:latin typeface="Trebuchet MS"/>
                <a:cs typeface="Trebuchet MS"/>
              </a:rPr>
              <a:t>Hacia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2030,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35" dirty="0">
                <a:latin typeface="Trebuchet MS"/>
                <a:cs typeface="Trebuchet MS"/>
              </a:rPr>
              <a:t>el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35" dirty="0">
                <a:latin typeface="Trebuchet MS"/>
                <a:cs typeface="Trebuchet MS"/>
              </a:rPr>
              <a:t>nivel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contratación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respecto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la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potencia</a:t>
            </a:r>
            <a:r>
              <a:rPr sz="1000" spc="-35" dirty="0">
                <a:latin typeface="Trebuchet MS"/>
                <a:cs typeface="Trebuchet MS"/>
              </a:rPr>
              <a:t> firme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sería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38%,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aproximadamente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se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35" dirty="0">
                <a:latin typeface="Trebuchet MS"/>
                <a:cs typeface="Trebuchet MS"/>
              </a:rPr>
              <a:t>liberaría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una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potencia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849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MW.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879497" y="3253555"/>
            <a:ext cx="5210810" cy="147320"/>
            <a:chOff x="879497" y="3253555"/>
            <a:chExt cx="5210810" cy="147320"/>
          </a:xfrm>
        </p:grpSpPr>
        <p:sp>
          <p:nvSpPr>
            <p:cNvPr id="37" name="object 37"/>
            <p:cNvSpPr/>
            <p:nvPr/>
          </p:nvSpPr>
          <p:spPr>
            <a:xfrm>
              <a:off x="879497" y="3314378"/>
              <a:ext cx="5210810" cy="81915"/>
            </a:xfrm>
            <a:custGeom>
              <a:avLst/>
              <a:gdLst/>
              <a:ahLst/>
              <a:cxnLst/>
              <a:rect l="l" t="t" r="r" b="b"/>
              <a:pathLst>
                <a:path w="5210810" h="81914">
                  <a:moveTo>
                    <a:pt x="40630" y="0"/>
                  </a:moveTo>
                  <a:lnTo>
                    <a:pt x="24815" y="3195"/>
                  </a:lnTo>
                  <a:lnTo>
                    <a:pt x="11900" y="11908"/>
                  </a:lnTo>
                  <a:lnTo>
                    <a:pt x="3192" y="24832"/>
                  </a:lnTo>
                  <a:lnTo>
                    <a:pt x="0" y="40657"/>
                  </a:lnTo>
                  <a:lnTo>
                    <a:pt x="3192" y="56483"/>
                  </a:lnTo>
                  <a:lnTo>
                    <a:pt x="11900" y="69407"/>
                  </a:lnTo>
                  <a:lnTo>
                    <a:pt x="24815" y="78120"/>
                  </a:lnTo>
                  <a:lnTo>
                    <a:pt x="40630" y="81315"/>
                  </a:lnTo>
                  <a:lnTo>
                    <a:pt x="56445" y="78120"/>
                  </a:lnTo>
                  <a:lnTo>
                    <a:pt x="69359" y="69407"/>
                  </a:lnTo>
                  <a:lnTo>
                    <a:pt x="78067" y="56483"/>
                  </a:lnTo>
                  <a:lnTo>
                    <a:pt x="78525" y="54211"/>
                  </a:lnTo>
                  <a:lnTo>
                    <a:pt x="33150" y="54211"/>
                  </a:lnTo>
                  <a:lnTo>
                    <a:pt x="27086" y="48143"/>
                  </a:lnTo>
                  <a:lnTo>
                    <a:pt x="27086" y="33173"/>
                  </a:lnTo>
                  <a:lnTo>
                    <a:pt x="33150" y="27105"/>
                  </a:lnTo>
                  <a:lnTo>
                    <a:pt x="78525" y="27105"/>
                  </a:lnTo>
                  <a:lnTo>
                    <a:pt x="78067" y="24832"/>
                  </a:lnTo>
                  <a:lnTo>
                    <a:pt x="69359" y="11908"/>
                  </a:lnTo>
                  <a:lnTo>
                    <a:pt x="56445" y="3195"/>
                  </a:lnTo>
                  <a:lnTo>
                    <a:pt x="40630" y="0"/>
                  </a:lnTo>
                  <a:close/>
                </a:path>
                <a:path w="5210810" h="81914">
                  <a:moveTo>
                    <a:pt x="5169617" y="0"/>
                  </a:moveTo>
                  <a:lnTo>
                    <a:pt x="5153802" y="3195"/>
                  </a:lnTo>
                  <a:lnTo>
                    <a:pt x="5140887" y="11908"/>
                  </a:lnTo>
                  <a:lnTo>
                    <a:pt x="5132180" y="24832"/>
                  </a:lnTo>
                  <a:lnTo>
                    <a:pt x="5128988" y="40657"/>
                  </a:lnTo>
                  <a:lnTo>
                    <a:pt x="5132181" y="56483"/>
                  </a:lnTo>
                  <a:lnTo>
                    <a:pt x="5140888" y="69407"/>
                  </a:lnTo>
                  <a:lnTo>
                    <a:pt x="5153803" y="78120"/>
                  </a:lnTo>
                  <a:lnTo>
                    <a:pt x="5169617" y="81315"/>
                  </a:lnTo>
                  <a:lnTo>
                    <a:pt x="5185432" y="78120"/>
                  </a:lnTo>
                  <a:lnTo>
                    <a:pt x="5198347" y="69407"/>
                  </a:lnTo>
                  <a:lnTo>
                    <a:pt x="5207054" y="56483"/>
                  </a:lnTo>
                  <a:lnTo>
                    <a:pt x="5207513" y="54211"/>
                  </a:lnTo>
                  <a:lnTo>
                    <a:pt x="5177095" y="54211"/>
                  </a:lnTo>
                  <a:lnTo>
                    <a:pt x="5183159" y="48143"/>
                  </a:lnTo>
                  <a:lnTo>
                    <a:pt x="5183161" y="33173"/>
                  </a:lnTo>
                  <a:lnTo>
                    <a:pt x="5177098" y="27105"/>
                  </a:lnTo>
                  <a:lnTo>
                    <a:pt x="5207513" y="27105"/>
                  </a:lnTo>
                  <a:lnTo>
                    <a:pt x="5207055" y="24832"/>
                  </a:lnTo>
                  <a:lnTo>
                    <a:pt x="5198348" y="11908"/>
                  </a:lnTo>
                  <a:lnTo>
                    <a:pt x="5185433" y="3195"/>
                  </a:lnTo>
                  <a:lnTo>
                    <a:pt x="5169617" y="0"/>
                  </a:lnTo>
                  <a:close/>
                </a:path>
                <a:path w="5210810" h="81914">
                  <a:moveTo>
                    <a:pt x="78525" y="27105"/>
                  </a:moveTo>
                  <a:lnTo>
                    <a:pt x="33150" y="27105"/>
                  </a:lnTo>
                  <a:lnTo>
                    <a:pt x="27086" y="33173"/>
                  </a:lnTo>
                  <a:lnTo>
                    <a:pt x="27086" y="48143"/>
                  </a:lnTo>
                  <a:lnTo>
                    <a:pt x="33150" y="54211"/>
                  </a:lnTo>
                  <a:lnTo>
                    <a:pt x="78525" y="54211"/>
                  </a:lnTo>
                  <a:lnTo>
                    <a:pt x="81260" y="40657"/>
                  </a:lnTo>
                  <a:lnTo>
                    <a:pt x="78525" y="27105"/>
                  </a:lnTo>
                  <a:close/>
                </a:path>
                <a:path w="5210810" h="81914">
                  <a:moveTo>
                    <a:pt x="5131722" y="27105"/>
                  </a:moveTo>
                  <a:lnTo>
                    <a:pt x="78525" y="27105"/>
                  </a:lnTo>
                  <a:lnTo>
                    <a:pt x="81260" y="40657"/>
                  </a:lnTo>
                  <a:lnTo>
                    <a:pt x="78525" y="54211"/>
                  </a:lnTo>
                  <a:lnTo>
                    <a:pt x="5131722" y="54211"/>
                  </a:lnTo>
                  <a:lnTo>
                    <a:pt x="5128988" y="40657"/>
                  </a:lnTo>
                  <a:lnTo>
                    <a:pt x="5131722" y="27105"/>
                  </a:lnTo>
                  <a:close/>
                </a:path>
                <a:path w="5210810" h="81914">
                  <a:moveTo>
                    <a:pt x="5207513" y="27105"/>
                  </a:moveTo>
                  <a:lnTo>
                    <a:pt x="5177098" y="27105"/>
                  </a:lnTo>
                  <a:lnTo>
                    <a:pt x="5183161" y="33173"/>
                  </a:lnTo>
                  <a:lnTo>
                    <a:pt x="5183159" y="48143"/>
                  </a:lnTo>
                  <a:lnTo>
                    <a:pt x="5177095" y="54211"/>
                  </a:lnTo>
                  <a:lnTo>
                    <a:pt x="5207513" y="54211"/>
                  </a:lnTo>
                  <a:lnTo>
                    <a:pt x="5210247" y="40657"/>
                  </a:lnTo>
                  <a:lnTo>
                    <a:pt x="5207513" y="27105"/>
                  </a:lnTo>
                  <a:close/>
                </a:path>
              </a:pathLst>
            </a:custGeom>
            <a:solidFill>
              <a:srgbClr val="00D0C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618653" y="3253555"/>
              <a:ext cx="3593465" cy="147320"/>
            </a:xfrm>
            <a:custGeom>
              <a:avLst/>
              <a:gdLst/>
              <a:ahLst/>
              <a:cxnLst/>
              <a:rect l="l" t="t" r="r" b="b"/>
              <a:pathLst>
                <a:path w="3593465" h="147320">
                  <a:moveTo>
                    <a:pt x="3593362" y="0"/>
                  </a:moveTo>
                  <a:lnTo>
                    <a:pt x="0" y="0"/>
                  </a:lnTo>
                  <a:lnTo>
                    <a:pt x="0" y="147087"/>
                  </a:lnTo>
                  <a:lnTo>
                    <a:pt x="3593362" y="147087"/>
                  </a:lnTo>
                  <a:lnTo>
                    <a:pt x="359336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2027982" y="3237905"/>
            <a:ext cx="2772410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262626"/>
                </a:solidFill>
                <a:latin typeface="Arial"/>
                <a:cs typeface="Arial"/>
              </a:rPr>
              <a:t>Nivel</a:t>
            </a:r>
            <a:r>
              <a:rPr sz="1000" b="1" spc="55" dirty="0">
                <a:solidFill>
                  <a:srgbClr val="262626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262626"/>
                </a:solidFill>
                <a:latin typeface="Arial"/>
                <a:cs typeface="Arial"/>
              </a:rPr>
              <a:t>de</a:t>
            </a:r>
            <a:r>
              <a:rPr sz="1000" b="1" spc="55" dirty="0">
                <a:solidFill>
                  <a:srgbClr val="262626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262626"/>
                </a:solidFill>
                <a:latin typeface="Arial"/>
                <a:cs typeface="Arial"/>
              </a:rPr>
              <a:t>contratación</a:t>
            </a:r>
            <a:r>
              <a:rPr sz="1000" b="1" spc="70" dirty="0">
                <a:solidFill>
                  <a:srgbClr val="262626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262626"/>
                </a:solidFill>
                <a:latin typeface="Arial"/>
                <a:cs typeface="Arial"/>
              </a:rPr>
              <a:t>de</a:t>
            </a:r>
            <a:r>
              <a:rPr sz="1000" b="1" spc="55" dirty="0">
                <a:solidFill>
                  <a:srgbClr val="262626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262626"/>
                </a:solidFill>
                <a:latin typeface="Arial"/>
                <a:cs typeface="Arial"/>
              </a:rPr>
              <a:t>empresas</a:t>
            </a:r>
            <a:r>
              <a:rPr sz="1000" b="1" spc="60" dirty="0">
                <a:solidFill>
                  <a:srgbClr val="262626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262626"/>
                </a:solidFill>
                <a:latin typeface="Arial"/>
                <a:cs typeface="Arial"/>
              </a:rPr>
              <a:t>Estatales</a:t>
            </a:r>
            <a:endParaRPr sz="1000">
              <a:latin typeface="Arial"/>
              <a:cs typeface="Arial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6884150" y="4093350"/>
            <a:ext cx="3184525" cy="2059305"/>
            <a:chOff x="6884150" y="4093350"/>
            <a:chExt cx="3184525" cy="2059305"/>
          </a:xfrm>
        </p:grpSpPr>
        <p:sp>
          <p:nvSpPr>
            <p:cNvPr id="41" name="object 41"/>
            <p:cNvSpPr/>
            <p:nvPr/>
          </p:nvSpPr>
          <p:spPr>
            <a:xfrm>
              <a:off x="7073481" y="4093356"/>
              <a:ext cx="2805430" cy="2028825"/>
            </a:xfrm>
            <a:custGeom>
              <a:avLst/>
              <a:gdLst/>
              <a:ahLst/>
              <a:cxnLst/>
              <a:rect l="l" t="t" r="r" b="b"/>
              <a:pathLst>
                <a:path w="2805429" h="2028825">
                  <a:moveTo>
                    <a:pt x="264668" y="1007541"/>
                  </a:moveTo>
                  <a:lnTo>
                    <a:pt x="0" y="1007541"/>
                  </a:lnTo>
                  <a:lnTo>
                    <a:pt x="0" y="2028253"/>
                  </a:lnTo>
                  <a:lnTo>
                    <a:pt x="264668" y="2028253"/>
                  </a:lnTo>
                  <a:lnTo>
                    <a:pt x="264668" y="1007541"/>
                  </a:lnTo>
                  <a:close/>
                </a:path>
                <a:path w="2805429" h="2028825">
                  <a:moveTo>
                    <a:pt x="900125" y="1006589"/>
                  </a:moveTo>
                  <a:lnTo>
                    <a:pt x="634936" y="1006589"/>
                  </a:lnTo>
                  <a:lnTo>
                    <a:pt x="634936" y="2028253"/>
                  </a:lnTo>
                  <a:lnTo>
                    <a:pt x="900125" y="2028253"/>
                  </a:lnTo>
                  <a:lnTo>
                    <a:pt x="900125" y="1006589"/>
                  </a:lnTo>
                  <a:close/>
                </a:path>
                <a:path w="2805429" h="2028825">
                  <a:moveTo>
                    <a:pt x="1534160" y="1509890"/>
                  </a:moveTo>
                  <a:lnTo>
                    <a:pt x="1268958" y="1509890"/>
                  </a:lnTo>
                  <a:lnTo>
                    <a:pt x="1268958" y="2028253"/>
                  </a:lnTo>
                  <a:lnTo>
                    <a:pt x="1534160" y="2028253"/>
                  </a:lnTo>
                  <a:lnTo>
                    <a:pt x="1534160" y="1509890"/>
                  </a:lnTo>
                  <a:close/>
                </a:path>
                <a:path w="2805429" h="2028825">
                  <a:moveTo>
                    <a:pt x="2171230" y="0"/>
                  </a:moveTo>
                  <a:lnTo>
                    <a:pt x="1906041" y="0"/>
                  </a:lnTo>
                  <a:lnTo>
                    <a:pt x="1906041" y="2028253"/>
                  </a:lnTo>
                  <a:lnTo>
                    <a:pt x="2171230" y="2028253"/>
                  </a:lnTo>
                  <a:lnTo>
                    <a:pt x="2171230" y="0"/>
                  </a:lnTo>
                  <a:close/>
                </a:path>
                <a:path w="2805429" h="2028825">
                  <a:moveTo>
                    <a:pt x="2805265" y="1958276"/>
                  </a:moveTo>
                  <a:lnTo>
                    <a:pt x="2540063" y="1958276"/>
                  </a:lnTo>
                  <a:lnTo>
                    <a:pt x="2540063" y="2028253"/>
                  </a:lnTo>
                  <a:lnTo>
                    <a:pt x="2805265" y="2028253"/>
                  </a:lnTo>
                  <a:lnTo>
                    <a:pt x="2805265" y="1958276"/>
                  </a:lnTo>
                  <a:close/>
                </a:path>
              </a:pathLst>
            </a:custGeom>
            <a:solidFill>
              <a:srgbClr val="0B76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6888213" y="6121607"/>
              <a:ext cx="3176270" cy="31115"/>
            </a:xfrm>
            <a:custGeom>
              <a:avLst/>
              <a:gdLst/>
              <a:ahLst/>
              <a:cxnLst/>
              <a:rect l="l" t="t" r="r" b="b"/>
              <a:pathLst>
                <a:path w="3176270" h="31114">
                  <a:moveTo>
                    <a:pt x="0" y="0"/>
                  </a:moveTo>
                  <a:lnTo>
                    <a:pt x="3176059" y="0"/>
                  </a:lnTo>
                </a:path>
                <a:path w="3176270" h="31114">
                  <a:moveTo>
                    <a:pt x="0" y="0"/>
                  </a:moveTo>
                  <a:lnTo>
                    <a:pt x="0" y="30537"/>
                  </a:lnTo>
                </a:path>
                <a:path w="3176270" h="31114">
                  <a:moveTo>
                    <a:pt x="634264" y="0"/>
                  </a:moveTo>
                  <a:lnTo>
                    <a:pt x="634264" y="30537"/>
                  </a:lnTo>
                </a:path>
                <a:path w="3176270" h="31114">
                  <a:moveTo>
                    <a:pt x="1271341" y="0"/>
                  </a:moveTo>
                  <a:lnTo>
                    <a:pt x="1271341" y="30537"/>
                  </a:lnTo>
                </a:path>
                <a:path w="3176270" h="31114">
                  <a:moveTo>
                    <a:pt x="1905370" y="0"/>
                  </a:moveTo>
                  <a:lnTo>
                    <a:pt x="1905370" y="30537"/>
                  </a:lnTo>
                </a:path>
                <a:path w="3176270" h="31114">
                  <a:moveTo>
                    <a:pt x="2539399" y="0"/>
                  </a:moveTo>
                  <a:lnTo>
                    <a:pt x="2539399" y="30537"/>
                  </a:lnTo>
                </a:path>
                <a:path w="3176270" h="31114">
                  <a:moveTo>
                    <a:pt x="3176059" y="0"/>
                  </a:moveTo>
                  <a:lnTo>
                    <a:pt x="3176059" y="30537"/>
                  </a:lnTo>
                </a:path>
              </a:pathLst>
            </a:custGeom>
            <a:ln w="812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7124859" y="4912290"/>
            <a:ext cx="18224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404040"/>
                </a:solidFill>
                <a:latin typeface="Trebuchet MS"/>
                <a:cs typeface="Trebuchet MS"/>
              </a:rPr>
              <a:t>186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7760072" y="4912290"/>
            <a:ext cx="18224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404040"/>
                </a:solidFill>
                <a:latin typeface="Trebuchet MS"/>
                <a:cs typeface="Trebuchet MS"/>
              </a:rPr>
              <a:t>186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8421341" y="5412162"/>
            <a:ext cx="1301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404040"/>
                </a:solidFill>
                <a:latin typeface="Trebuchet MS"/>
                <a:cs typeface="Trebuchet MS"/>
              </a:rPr>
              <a:t>95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9030496" y="3903402"/>
            <a:ext cx="18224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404040"/>
                </a:solidFill>
                <a:latin typeface="Trebuchet MS"/>
                <a:cs typeface="Trebuchet MS"/>
              </a:rPr>
              <a:t>370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9691766" y="5863266"/>
            <a:ext cx="1301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404040"/>
                </a:solidFill>
                <a:latin typeface="Trebuchet MS"/>
                <a:cs typeface="Trebuchet MS"/>
              </a:rPr>
              <a:t>13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7088889" y="6161970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2026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7724102" y="6161970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2027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8359313" y="6161970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2028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8994524" y="6161970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2029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9629737" y="6161970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2030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6722165" y="4922300"/>
            <a:ext cx="165100" cy="208915"/>
          </a:xfrm>
          <a:prstGeom prst="rect">
            <a:avLst/>
          </a:prstGeom>
        </p:spPr>
        <p:txBody>
          <a:bodyPr vert="vert270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00" spc="-25" dirty="0">
                <a:solidFill>
                  <a:srgbClr val="595959"/>
                </a:solidFill>
                <a:latin typeface="Trebuchet MS"/>
                <a:cs typeface="Trebuchet MS"/>
              </a:rPr>
              <a:t>MW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6563714" y="3271786"/>
            <a:ext cx="3660775" cy="124460"/>
            <a:chOff x="6563714" y="3271786"/>
            <a:chExt cx="3660775" cy="124460"/>
          </a:xfrm>
        </p:grpSpPr>
        <p:sp>
          <p:nvSpPr>
            <p:cNvPr id="55" name="object 55"/>
            <p:cNvSpPr/>
            <p:nvPr/>
          </p:nvSpPr>
          <p:spPr>
            <a:xfrm>
              <a:off x="6563714" y="3314379"/>
              <a:ext cx="3660775" cy="81915"/>
            </a:xfrm>
            <a:custGeom>
              <a:avLst/>
              <a:gdLst/>
              <a:ahLst/>
              <a:cxnLst/>
              <a:rect l="l" t="t" r="r" b="b"/>
              <a:pathLst>
                <a:path w="3660775" h="81914">
                  <a:moveTo>
                    <a:pt x="40635" y="0"/>
                  </a:moveTo>
                  <a:lnTo>
                    <a:pt x="24812" y="3195"/>
                  </a:lnTo>
                  <a:lnTo>
                    <a:pt x="11899" y="11908"/>
                  </a:lnTo>
                  <a:lnTo>
                    <a:pt x="3192" y="24831"/>
                  </a:lnTo>
                  <a:lnTo>
                    <a:pt x="0" y="40657"/>
                  </a:lnTo>
                  <a:lnTo>
                    <a:pt x="3193" y="56483"/>
                  </a:lnTo>
                  <a:lnTo>
                    <a:pt x="11901" y="69407"/>
                  </a:lnTo>
                  <a:lnTo>
                    <a:pt x="24820" y="78120"/>
                  </a:lnTo>
                  <a:lnTo>
                    <a:pt x="40635" y="81315"/>
                  </a:lnTo>
                  <a:lnTo>
                    <a:pt x="56438" y="78120"/>
                  </a:lnTo>
                  <a:lnTo>
                    <a:pt x="69357" y="69407"/>
                  </a:lnTo>
                  <a:lnTo>
                    <a:pt x="78065" y="56483"/>
                  </a:lnTo>
                  <a:lnTo>
                    <a:pt x="78525" y="54209"/>
                  </a:lnTo>
                  <a:lnTo>
                    <a:pt x="33149" y="54209"/>
                  </a:lnTo>
                  <a:lnTo>
                    <a:pt x="27087" y="48143"/>
                  </a:lnTo>
                  <a:lnTo>
                    <a:pt x="27086" y="33172"/>
                  </a:lnTo>
                  <a:lnTo>
                    <a:pt x="33148" y="27105"/>
                  </a:lnTo>
                  <a:lnTo>
                    <a:pt x="78525" y="27105"/>
                  </a:lnTo>
                  <a:lnTo>
                    <a:pt x="78066" y="24831"/>
                  </a:lnTo>
                  <a:lnTo>
                    <a:pt x="69359" y="11908"/>
                  </a:lnTo>
                  <a:lnTo>
                    <a:pt x="56446" y="3195"/>
                  </a:lnTo>
                  <a:lnTo>
                    <a:pt x="40635" y="0"/>
                  </a:lnTo>
                  <a:close/>
                </a:path>
                <a:path w="3660775" h="81914">
                  <a:moveTo>
                    <a:pt x="3619739" y="0"/>
                  </a:moveTo>
                  <a:lnTo>
                    <a:pt x="3603924" y="3195"/>
                  </a:lnTo>
                  <a:lnTo>
                    <a:pt x="3591009" y="11908"/>
                  </a:lnTo>
                  <a:lnTo>
                    <a:pt x="3582302" y="24831"/>
                  </a:lnTo>
                  <a:lnTo>
                    <a:pt x="3579109" y="40657"/>
                  </a:lnTo>
                  <a:lnTo>
                    <a:pt x="3582302" y="56483"/>
                  </a:lnTo>
                  <a:lnTo>
                    <a:pt x="3591009" y="69407"/>
                  </a:lnTo>
                  <a:lnTo>
                    <a:pt x="3603924" y="78120"/>
                  </a:lnTo>
                  <a:lnTo>
                    <a:pt x="3619739" y="81315"/>
                  </a:lnTo>
                  <a:lnTo>
                    <a:pt x="3635554" y="78120"/>
                  </a:lnTo>
                  <a:lnTo>
                    <a:pt x="3648469" y="69407"/>
                  </a:lnTo>
                  <a:lnTo>
                    <a:pt x="3657176" y="56483"/>
                  </a:lnTo>
                  <a:lnTo>
                    <a:pt x="3657635" y="54209"/>
                  </a:lnTo>
                  <a:lnTo>
                    <a:pt x="3627220" y="54209"/>
                  </a:lnTo>
                  <a:lnTo>
                    <a:pt x="3633283" y="48143"/>
                  </a:lnTo>
                  <a:lnTo>
                    <a:pt x="3633283" y="33172"/>
                  </a:lnTo>
                  <a:lnTo>
                    <a:pt x="3627220" y="27105"/>
                  </a:lnTo>
                  <a:lnTo>
                    <a:pt x="3657635" y="27105"/>
                  </a:lnTo>
                  <a:lnTo>
                    <a:pt x="3657176" y="24831"/>
                  </a:lnTo>
                  <a:lnTo>
                    <a:pt x="3648469" y="11908"/>
                  </a:lnTo>
                  <a:lnTo>
                    <a:pt x="3635554" y="3195"/>
                  </a:lnTo>
                  <a:lnTo>
                    <a:pt x="3619739" y="0"/>
                  </a:lnTo>
                  <a:close/>
                </a:path>
                <a:path w="3660775" h="81914">
                  <a:moveTo>
                    <a:pt x="78525" y="27105"/>
                  </a:moveTo>
                  <a:lnTo>
                    <a:pt x="33148" y="27105"/>
                  </a:lnTo>
                  <a:lnTo>
                    <a:pt x="27086" y="33172"/>
                  </a:lnTo>
                  <a:lnTo>
                    <a:pt x="27087" y="48143"/>
                  </a:lnTo>
                  <a:lnTo>
                    <a:pt x="33149" y="54209"/>
                  </a:lnTo>
                  <a:lnTo>
                    <a:pt x="78525" y="54209"/>
                  </a:lnTo>
                  <a:lnTo>
                    <a:pt x="81259" y="40657"/>
                  </a:lnTo>
                  <a:lnTo>
                    <a:pt x="78525" y="27105"/>
                  </a:lnTo>
                  <a:close/>
                </a:path>
                <a:path w="3660775" h="81914">
                  <a:moveTo>
                    <a:pt x="3581844" y="27105"/>
                  </a:moveTo>
                  <a:lnTo>
                    <a:pt x="78525" y="27105"/>
                  </a:lnTo>
                  <a:lnTo>
                    <a:pt x="81259" y="40657"/>
                  </a:lnTo>
                  <a:lnTo>
                    <a:pt x="78525" y="54209"/>
                  </a:lnTo>
                  <a:lnTo>
                    <a:pt x="3581844" y="54209"/>
                  </a:lnTo>
                  <a:lnTo>
                    <a:pt x="3579109" y="40657"/>
                  </a:lnTo>
                  <a:lnTo>
                    <a:pt x="3581844" y="27105"/>
                  </a:lnTo>
                  <a:close/>
                </a:path>
                <a:path w="3660775" h="81914">
                  <a:moveTo>
                    <a:pt x="3657635" y="27105"/>
                  </a:moveTo>
                  <a:lnTo>
                    <a:pt x="3627220" y="27105"/>
                  </a:lnTo>
                  <a:lnTo>
                    <a:pt x="3633283" y="33172"/>
                  </a:lnTo>
                  <a:lnTo>
                    <a:pt x="3633283" y="48143"/>
                  </a:lnTo>
                  <a:lnTo>
                    <a:pt x="3627220" y="54209"/>
                  </a:lnTo>
                  <a:lnTo>
                    <a:pt x="3657635" y="54209"/>
                  </a:lnTo>
                  <a:lnTo>
                    <a:pt x="3660369" y="40657"/>
                  </a:lnTo>
                  <a:lnTo>
                    <a:pt x="3657635" y="27105"/>
                  </a:lnTo>
                  <a:close/>
                </a:path>
              </a:pathLst>
            </a:custGeom>
            <a:solidFill>
              <a:srgbClr val="00D0C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7302868" y="3271786"/>
              <a:ext cx="1905635" cy="109220"/>
            </a:xfrm>
            <a:custGeom>
              <a:avLst/>
              <a:gdLst/>
              <a:ahLst/>
              <a:cxnLst/>
              <a:rect l="l" t="t" r="r" b="b"/>
              <a:pathLst>
                <a:path w="1905634" h="109220">
                  <a:moveTo>
                    <a:pt x="1905463" y="0"/>
                  </a:moveTo>
                  <a:lnTo>
                    <a:pt x="0" y="0"/>
                  </a:lnTo>
                  <a:lnTo>
                    <a:pt x="0" y="109012"/>
                  </a:lnTo>
                  <a:lnTo>
                    <a:pt x="1905463" y="109012"/>
                  </a:lnTo>
                  <a:lnTo>
                    <a:pt x="19054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7704551" y="3158657"/>
            <a:ext cx="110172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7955" marR="5080" indent="-13589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262626"/>
                </a:solidFill>
                <a:latin typeface="Arial"/>
                <a:cs typeface="Arial"/>
              </a:rPr>
              <a:t>Potencia</a:t>
            </a:r>
            <a:r>
              <a:rPr sz="1000" b="1" spc="80" dirty="0">
                <a:solidFill>
                  <a:srgbClr val="262626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262626"/>
                </a:solidFill>
                <a:latin typeface="Arial"/>
                <a:cs typeface="Arial"/>
              </a:rPr>
              <a:t>liberada </a:t>
            </a:r>
            <a:r>
              <a:rPr sz="1000" b="1" dirty="0">
                <a:solidFill>
                  <a:srgbClr val="262626"/>
                </a:solidFill>
                <a:latin typeface="Arial"/>
                <a:cs typeface="Arial"/>
              </a:rPr>
              <a:t>(2026</a:t>
            </a:r>
            <a:r>
              <a:rPr sz="1000" b="1" spc="35" dirty="0">
                <a:solidFill>
                  <a:srgbClr val="262626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262626"/>
                </a:solidFill>
                <a:latin typeface="Arial"/>
                <a:cs typeface="Arial"/>
              </a:rPr>
              <a:t>–</a:t>
            </a:r>
            <a:r>
              <a:rPr sz="1000" b="1" spc="35" dirty="0">
                <a:solidFill>
                  <a:srgbClr val="262626"/>
                </a:solidFill>
                <a:latin typeface="Arial"/>
                <a:cs typeface="Arial"/>
              </a:rPr>
              <a:t> </a:t>
            </a:r>
            <a:r>
              <a:rPr sz="1000" b="1" spc="-20" dirty="0">
                <a:solidFill>
                  <a:srgbClr val="262626"/>
                </a:solidFill>
                <a:latin typeface="Arial"/>
                <a:cs typeface="Arial"/>
              </a:rPr>
              <a:t>2030)</a:t>
            </a:r>
            <a:endParaRPr sz="1000">
              <a:latin typeface="Arial"/>
              <a:cs typeface="Arial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6297110" y="4122253"/>
            <a:ext cx="128905" cy="1934845"/>
          </a:xfrm>
          <a:custGeom>
            <a:avLst/>
            <a:gdLst/>
            <a:ahLst/>
            <a:cxnLst/>
            <a:rect l="l" t="t" r="r" b="b"/>
            <a:pathLst>
              <a:path w="128904" h="1934845">
                <a:moveTo>
                  <a:pt x="0" y="0"/>
                </a:moveTo>
                <a:lnTo>
                  <a:pt x="0" y="1934400"/>
                </a:lnTo>
                <a:lnTo>
                  <a:pt x="128374" y="967200"/>
                </a:lnTo>
                <a:lnTo>
                  <a:pt x="0" y="0"/>
                </a:lnTo>
                <a:close/>
              </a:path>
            </a:pathLst>
          </a:custGeom>
          <a:solidFill>
            <a:srgbClr val="00D0C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3114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spc="-50" dirty="0"/>
              <a:t>8</a:t>
            </a:fld>
            <a:endParaRPr spc="-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700" y="1667717"/>
            <a:ext cx="9385547" cy="3903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81679" y="985611"/>
            <a:ext cx="1427213" cy="534864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100"/>
              </a:spcBef>
            </a:pPr>
            <a:r>
              <a:rPr sz="2400" spc="-35" dirty="0"/>
              <a:t>Potencia</a:t>
            </a:r>
            <a:r>
              <a:rPr sz="2400" spc="-204" dirty="0"/>
              <a:t> </a:t>
            </a:r>
            <a:r>
              <a:rPr sz="2400" spc="-35" dirty="0"/>
              <a:t>contratada</a:t>
            </a:r>
            <a:r>
              <a:rPr sz="2400" spc="-190" dirty="0"/>
              <a:t> </a:t>
            </a:r>
            <a:r>
              <a:rPr sz="2400" spc="-25" dirty="0"/>
              <a:t>de</a:t>
            </a:r>
            <a:r>
              <a:rPr sz="2400" spc="-195" dirty="0"/>
              <a:t> </a:t>
            </a:r>
            <a:r>
              <a:rPr sz="2400" spc="-25" dirty="0"/>
              <a:t>Electroperú</a:t>
            </a:r>
            <a:endParaRPr sz="2400"/>
          </a:p>
        </p:txBody>
      </p:sp>
      <p:grpSp>
        <p:nvGrpSpPr>
          <p:cNvPr id="5" name="object 5"/>
          <p:cNvGrpSpPr/>
          <p:nvPr/>
        </p:nvGrpSpPr>
        <p:grpSpPr>
          <a:xfrm>
            <a:off x="1582172" y="3733564"/>
            <a:ext cx="4334510" cy="2108200"/>
            <a:chOff x="1582172" y="3733564"/>
            <a:chExt cx="4334510" cy="2108200"/>
          </a:xfrm>
        </p:grpSpPr>
        <p:sp>
          <p:nvSpPr>
            <p:cNvPr id="6" name="object 6"/>
            <p:cNvSpPr/>
            <p:nvPr/>
          </p:nvSpPr>
          <p:spPr>
            <a:xfrm>
              <a:off x="1586235" y="3737630"/>
              <a:ext cx="4330065" cy="1576070"/>
            </a:xfrm>
            <a:custGeom>
              <a:avLst/>
              <a:gdLst/>
              <a:ahLst/>
              <a:cxnLst/>
              <a:rect l="l" t="t" r="r" b="b"/>
              <a:pathLst>
                <a:path w="4330065" h="1576070">
                  <a:moveTo>
                    <a:pt x="0" y="1575834"/>
                  </a:moveTo>
                  <a:lnTo>
                    <a:pt x="4330020" y="1575834"/>
                  </a:lnTo>
                </a:path>
                <a:path w="4330065" h="1576070">
                  <a:moveTo>
                    <a:pt x="0" y="1051185"/>
                  </a:moveTo>
                  <a:lnTo>
                    <a:pt x="4330020" y="1051185"/>
                  </a:lnTo>
                </a:path>
                <a:path w="4330065" h="1576070">
                  <a:moveTo>
                    <a:pt x="0" y="523486"/>
                  </a:moveTo>
                  <a:lnTo>
                    <a:pt x="4330020" y="523486"/>
                  </a:lnTo>
                </a:path>
                <a:path w="4330065" h="1576070">
                  <a:moveTo>
                    <a:pt x="0" y="0"/>
                  </a:moveTo>
                  <a:lnTo>
                    <a:pt x="4330020" y="0"/>
                  </a:lnTo>
                </a:path>
              </a:pathLst>
            </a:custGeom>
            <a:ln w="8128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620062" y="4484750"/>
              <a:ext cx="4295775" cy="1353185"/>
            </a:xfrm>
            <a:custGeom>
              <a:avLst/>
              <a:gdLst/>
              <a:ahLst/>
              <a:cxnLst/>
              <a:rect l="l" t="t" r="r" b="b"/>
              <a:pathLst>
                <a:path w="4295775" h="1353185">
                  <a:moveTo>
                    <a:pt x="202252" y="0"/>
                  </a:moveTo>
                  <a:lnTo>
                    <a:pt x="0" y="0"/>
                  </a:lnTo>
                  <a:lnTo>
                    <a:pt x="0" y="1352600"/>
                  </a:lnTo>
                  <a:lnTo>
                    <a:pt x="4295597" y="1352600"/>
                  </a:lnTo>
                  <a:lnTo>
                    <a:pt x="4295597" y="741575"/>
                  </a:lnTo>
                  <a:lnTo>
                    <a:pt x="4262475" y="725003"/>
                  </a:lnTo>
                  <a:lnTo>
                    <a:pt x="3314480" y="725003"/>
                  </a:lnTo>
                  <a:lnTo>
                    <a:pt x="3247419" y="279662"/>
                  </a:lnTo>
                  <a:lnTo>
                    <a:pt x="2704837" y="279662"/>
                  </a:lnTo>
                  <a:lnTo>
                    <a:pt x="2637776" y="273561"/>
                  </a:lnTo>
                  <a:lnTo>
                    <a:pt x="2299423" y="273561"/>
                  </a:lnTo>
                  <a:lnTo>
                    <a:pt x="2232364" y="264411"/>
                  </a:lnTo>
                  <a:lnTo>
                    <a:pt x="1083186" y="264411"/>
                  </a:lnTo>
                  <a:lnTo>
                    <a:pt x="1016125" y="75293"/>
                  </a:lnTo>
                  <a:lnTo>
                    <a:pt x="607664" y="75293"/>
                  </a:lnTo>
                  <a:lnTo>
                    <a:pt x="540604" y="17338"/>
                  </a:lnTo>
                  <a:lnTo>
                    <a:pt x="269312" y="17338"/>
                  </a:lnTo>
                  <a:lnTo>
                    <a:pt x="202252" y="0"/>
                  </a:lnTo>
                  <a:close/>
                </a:path>
              </a:pathLst>
            </a:custGeom>
            <a:solidFill>
              <a:srgbClr val="15AF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86235" y="3737629"/>
              <a:ext cx="4330065" cy="2099945"/>
            </a:xfrm>
            <a:custGeom>
              <a:avLst/>
              <a:gdLst/>
              <a:ahLst/>
              <a:cxnLst/>
              <a:rect l="l" t="t" r="r" b="b"/>
              <a:pathLst>
                <a:path w="4330065" h="2099945">
                  <a:moveTo>
                    <a:pt x="0" y="2099721"/>
                  </a:moveTo>
                  <a:lnTo>
                    <a:pt x="0" y="0"/>
                  </a:lnTo>
                </a:path>
                <a:path w="4330065" h="2099945">
                  <a:moveTo>
                    <a:pt x="0" y="2099721"/>
                  </a:moveTo>
                  <a:lnTo>
                    <a:pt x="4330020" y="2099720"/>
                  </a:lnTo>
                </a:path>
              </a:pathLst>
            </a:custGeom>
            <a:ln w="812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620062" y="4377663"/>
              <a:ext cx="4295775" cy="0"/>
            </a:xfrm>
            <a:custGeom>
              <a:avLst/>
              <a:gdLst/>
              <a:ahLst/>
              <a:cxnLst/>
              <a:rect l="l" t="t" r="r" b="b"/>
              <a:pathLst>
                <a:path w="4295775">
                  <a:moveTo>
                    <a:pt x="0" y="0"/>
                  </a:moveTo>
                  <a:lnTo>
                    <a:pt x="0" y="0"/>
                  </a:lnTo>
                  <a:lnTo>
                    <a:pt x="4262475" y="0"/>
                  </a:lnTo>
                  <a:lnTo>
                    <a:pt x="4295597" y="0"/>
                  </a:lnTo>
                </a:path>
              </a:pathLst>
            </a:custGeom>
            <a:ln w="24394">
              <a:solidFill>
                <a:srgbClr val="4E95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3527580" y="4285667"/>
            <a:ext cx="321310" cy="151765"/>
          </a:xfrm>
          <a:prstGeom prst="rect">
            <a:avLst/>
          </a:prstGeom>
          <a:solidFill>
            <a:srgbClr val="4E95D9"/>
          </a:solidFill>
        </p:spPr>
        <p:txBody>
          <a:bodyPr vert="horz" wrap="square" lIns="0" tIns="5080" rIns="0" bIns="0" rtlCol="0">
            <a:spAutoFit/>
          </a:bodyPr>
          <a:lstStyle/>
          <a:p>
            <a:pPr marL="52069">
              <a:lnSpc>
                <a:spcPct val="100000"/>
              </a:lnSpc>
              <a:spcBef>
                <a:spcPts val="40"/>
              </a:spcBef>
            </a:pPr>
            <a:r>
              <a:rPr sz="800" spc="-10" dirty="0">
                <a:solidFill>
                  <a:srgbClr val="FFFFFF"/>
                </a:solidFill>
                <a:latin typeface="Trebuchet MS"/>
                <a:cs typeface="Trebuchet MS"/>
              </a:rPr>
              <a:t>1,112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396389" y="5747442"/>
            <a:ext cx="603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0" dirty="0">
                <a:solidFill>
                  <a:srgbClr val="595959"/>
                </a:solidFill>
                <a:latin typeface="Trebuchet MS"/>
                <a:cs typeface="Trebuchet MS"/>
              </a:rPr>
              <a:t>-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312908" y="5223186"/>
            <a:ext cx="18161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400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312908" y="4698930"/>
            <a:ext cx="18161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595959"/>
                </a:solidFill>
                <a:latin typeface="Trebuchet MS"/>
                <a:cs typeface="Trebuchet MS"/>
              </a:rPr>
              <a:t>800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32948" y="4171626"/>
            <a:ext cx="25781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1,200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232948" y="3647370"/>
            <a:ext cx="25781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1,600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541358" y="5882800"/>
            <a:ext cx="4411980" cy="330200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33655" algn="just">
              <a:lnSpc>
                <a:spcPct val="100000"/>
              </a:lnSpc>
              <a:spcBef>
                <a:spcPts val="50"/>
              </a:spcBef>
            </a:pP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4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spc="-50" dirty="0">
                <a:solidFill>
                  <a:srgbClr val="595959"/>
                </a:solidFill>
                <a:latin typeface="Trebuchet MS"/>
                <a:cs typeface="Trebuchet MS"/>
              </a:rPr>
              <a:t>5</a:t>
            </a:r>
            <a:endParaRPr sz="800">
              <a:latin typeface="Trebuchet MS"/>
              <a:cs typeface="Trebuchet MS"/>
            </a:endParaRPr>
          </a:p>
          <a:p>
            <a:pPr marL="12700" marR="5080" indent="17780" algn="just">
              <a:lnSpc>
                <a:spcPct val="166500"/>
              </a:lnSpc>
            </a:pP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5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6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7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8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2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9 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Mar-3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 </a:t>
            </a:r>
            <a:r>
              <a:rPr sz="800" spc="-45" dirty="0">
                <a:solidFill>
                  <a:srgbClr val="595959"/>
                </a:solidFill>
                <a:latin typeface="Trebuchet MS"/>
                <a:cs typeface="Trebuchet MS"/>
              </a:rPr>
              <a:t>Jun-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3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 </a:t>
            </a:r>
            <a:r>
              <a:rPr sz="800" spc="-40" dirty="0">
                <a:solidFill>
                  <a:srgbClr val="595959"/>
                </a:solidFill>
                <a:latin typeface="Trebuchet MS"/>
                <a:cs typeface="Trebuchet MS"/>
              </a:rPr>
              <a:t>Set-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3</a:t>
            </a:r>
            <a:r>
              <a:rPr sz="800" spc="-170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Dic-</a:t>
            </a:r>
            <a:r>
              <a:rPr sz="800" spc="-30" dirty="0">
                <a:solidFill>
                  <a:srgbClr val="595959"/>
                </a:solidFill>
                <a:latin typeface="Trebuchet MS"/>
                <a:cs typeface="Trebuchet MS"/>
              </a:rPr>
              <a:t>3</a:t>
            </a:r>
            <a:r>
              <a:rPr sz="800" dirty="0">
                <a:solidFill>
                  <a:srgbClr val="595959"/>
                </a:solidFill>
                <a:latin typeface="Trebuchet MS"/>
                <a:cs typeface="Trebuchet MS"/>
              </a:rPr>
              <a:t>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037944" y="4684556"/>
            <a:ext cx="165100" cy="208915"/>
          </a:xfrm>
          <a:prstGeom prst="rect">
            <a:avLst/>
          </a:prstGeom>
        </p:spPr>
        <p:txBody>
          <a:bodyPr vert="vert270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00" spc="-25" dirty="0">
                <a:solidFill>
                  <a:srgbClr val="595959"/>
                </a:solidFill>
                <a:latin typeface="Trebuchet MS"/>
                <a:cs typeface="Trebuchet MS"/>
              </a:rPr>
              <a:t>MW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388019" y="3500089"/>
            <a:ext cx="208279" cy="53975"/>
          </a:xfrm>
          <a:custGeom>
            <a:avLst/>
            <a:gdLst/>
            <a:ahLst/>
            <a:cxnLst/>
            <a:rect l="l" t="t" r="r" b="b"/>
            <a:pathLst>
              <a:path w="208280" h="53975">
                <a:moveTo>
                  <a:pt x="208026" y="0"/>
                </a:moveTo>
                <a:lnTo>
                  <a:pt x="0" y="0"/>
                </a:lnTo>
                <a:lnTo>
                  <a:pt x="0" y="53595"/>
                </a:lnTo>
                <a:lnTo>
                  <a:pt x="208026" y="53595"/>
                </a:lnTo>
                <a:lnTo>
                  <a:pt x="208026" y="0"/>
                </a:lnTo>
                <a:close/>
              </a:path>
            </a:pathLst>
          </a:custGeom>
          <a:solidFill>
            <a:srgbClr val="15AF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2630685" y="3437058"/>
            <a:ext cx="8921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5" dirty="0">
                <a:solidFill>
                  <a:srgbClr val="595959"/>
                </a:solidFill>
                <a:latin typeface="Trebuchet MS"/>
                <a:cs typeface="Trebuchet MS"/>
              </a:rPr>
              <a:t>Potencia</a:t>
            </a:r>
            <a:r>
              <a:rPr sz="800" spc="-12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Contratada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3701741" y="3526887"/>
            <a:ext cx="208279" cy="0"/>
          </a:xfrm>
          <a:custGeom>
            <a:avLst/>
            <a:gdLst/>
            <a:ahLst/>
            <a:cxnLst/>
            <a:rect l="l" t="t" r="r" b="b"/>
            <a:pathLst>
              <a:path w="208279">
                <a:moveTo>
                  <a:pt x="0" y="0"/>
                </a:moveTo>
                <a:lnTo>
                  <a:pt x="208026" y="0"/>
                </a:lnTo>
              </a:path>
            </a:pathLst>
          </a:custGeom>
          <a:ln w="24394">
            <a:solidFill>
              <a:srgbClr val="4E95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3944408" y="3437058"/>
            <a:ext cx="6508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5" dirty="0">
                <a:solidFill>
                  <a:srgbClr val="595959"/>
                </a:solidFill>
                <a:latin typeface="Trebuchet MS"/>
                <a:cs typeface="Trebuchet MS"/>
              </a:rPr>
              <a:t>Potencia</a:t>
            </a:r>
            <a:r>
              <a:rPr sz="800" spc="-125" dirty="0">
                <a:solidFill>
                  <a:srgbClr val="595959"/>
                </a:solidFill>
                <a:latin typeface="Trebuchet MS"/>
                <a:cs typeface="Trebuchet MS"/>
              </a:rPr>
              <a:t> </a:t>
            </a:r>
            <a:r>
              <a:rPr sz="800" spc="-10" dirty="0">
                <a:solidFill>
                  <a:srgbClr val="595959"/>
                </a:solidFill>
                <a:latin typeface="Trebuchet MS"/>
                <a:cs typeface="Trebuchet MS"/>
              </a:rPr>
              <a:t>Firme</a:t>
            </a:r>
            <a:endParaRPr sz="800">
              <a:latin typeface="Trebuchet MS"/>
              <a:cs typeface="Trebuchet MS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879497" y="1874322"/>
            <a:ext cx="8979535" cy="147320"/>
            <a:chOff x="879497" y="1874322"/>
            <a:chExt cx="8979535" cy="147320"/>
          </a:xfrm>
        </p:grpSpPr>
        <p:sp>
          <p:nvSpPr>
            <p:cNvPr id="23" name="object 23"/>
            <p:cNvSpPr/>
            <p:nvPr/>
          </p:nvSpPr>
          <p:spPr>
            <a:xfrm>
              <a:off x="879497" y="1935146"/>
              <a:ext cx="8979535" cy="81915"/>
            </a:xfrm>
            <a:custGeom>
              <a:avLst/>
              <a:gdLst/>
              <a:ahLst/>
              <a:cxnLst/>
              <a:rect l="l" t="t" r="r" b="b"/>
              <a:pathLst>
                <a:path w="8979535" h="81914">
                  <a:moveTo>
                    <a:pt x="40630" y="0"/>
                  </a:moveTo>
                  <a:lnTo>
                    <a:pt x="24815" y="3195"/>
                  </a:lnTo>
                  <a:lnTo>
                    <a:pt x="11900" y="11908"/>
                  </a:lnTo>
                  <a:lnTo>
                    <a:pt x="3192" y="24831"/>
                  </a:lnTo>
                  <a:lnTo>
                    <a:pt x="0" y="40657"/>
                  </a:lnTo>
                  <a:lnTo>
                    <a:pt x="3192" y="56483"/>
                  </a:lnTo>
                  <a:lnTo>
                    <a:pt x="11900" y="69407"/>
                  </a:lnTo>
                  <a:lnTo>
                    <a:pt x="24815" y="78120"/>
                  </a:lnTo>
                  <a:lnTo>
                    <a:pt x="40630" y="81315"/>
                  </a:lnTo>
                  <a:lnTo>
                    <a:pt x="56445" y="78120"/>
                  </a:lnTo>
                  <a:lnTo>
                    <a:pt x="69359" y="69407"/>
                  </a:lnTo>
                  <a:lnTo>
                    <a:pt x="78067" y="56483"/>
                  </a:lnTo>
                  <a:lnTo>
                    <a:pt x="78526" y="54209"/>
                  </a:lnTo>
                  <a:lnTo>
                    <a:pt x="33150" y="54209"/>
                  </a:lnTo>
                  <a:lnTo>
                    <a:pt x="27086" y="48143"/>
                  </a:lnTo>
                  <a:lnTo>
                    <a:pt x="27086" y="33173"/>
                  </a:lnTo>
                  <a:lnTo>
                    <a:pt x="33150" y="27105"/>
                  </a:lnTo>
                  <a:lnTo>
                    <a:pt x="78526" y="27105"/>
                  </a:lnTo>
                  <a:lnTo>
                    <a:pt x="78067" y="24831"/>
                  </a:lnTo>
                  <a:lnTo>
                    <a:pt x="69359" y="11908"/>
                  </a:lnTo>
                  <a:lnTo>
                    <a:pt x="56445" y="3195"/>
                  </a:lnTo>
                  <a:lnTo>
                    <a:pt x="40630" y="0"/>
                  </a:lnTo>
                  <a:close/>
                </a:path>
                <a:path w="8979535" h="81914">
                  <a:moveTo>
                    <a:pt x="8938285" y="0"/>
                  </a:moveTo>
                  <a:lnTo>
                    <a:pt x="8922470" y="3195"/>
                  </a:lnTo>
                  <a:lnTo>
                    <a:pt x="8909555" y="11908"/>
                  </a:lnTo>
                  <a:lnTo>
                    <a:pt x="8900848" y="24831"/>
                  </a:lnTo>
                  <a:lnTo>
                    <a:pt x="8897656" y="40657"/>
                  </a:lnTo>
                  <a:lnTo>
                    <a:pt x="8900849" y="56483"/>
                  </a:lnTo>
                  <a:lnTo>
                    <a:pt x="8909557" y="69407"/>
                  </a:lnTo>
                  <a:lnTo>
                    <a:pt x="8922476" y="78120"/>
                  </a:lnTo>
                  <a:lnTo>
                    <a:pt x="8938292" y="81315"/>
                  </a:lnTo>
                  <a:lnTo>
                    <a:pt x="8954094" y="78120"/>
                  </a:lnTo>
                  <a:lnTo>
                    <a:pt x="8967014" y="69407"/>
                  </a:lnTo>
                  <a:lnTo>
                    <a:pt x="8975722" y="56483"/>
                  </a:lnTo>
                  <a:lnTo>
                    <a:pt x="8976182" y="54209"/>
                  </a:lnTo>
                  <a:lnTo>
                    <a:pt x="8945766" y="54209"/>
                  </a:lnTo>
                  <a:lnTo>
                    <a:pt x="8951827" y="48143"/>
                  </a:lnTo>
                  <a:lnTo>
                    <a:pt x="8951829" y="33173"/>
                  </a:lnTo>
                  <a:lnTo>
                    <a:pt x="8945767" y="27105"/>
                  </a:lnTo>
                  <a:lnTo>
                    <a:pt x="8976182" y="27105"/>
                  </a:lnTo>
                  <a:lnTo>
                    <a:pt x="8975723" y="24831"/>
                  </a:lnTo>
                  <a:lnTo>
                    <a:pt x="8967016" y="11908"/>
                  </a:lnTo>
                  <a:lnTo>
                    <a:pt x="8954101" y="3195"/>
                  </a:lnTo>
                  <a:lnTo>
                    <a:pt x="8938285" y="0"/>
                  </a:lnTo>
                  <a:close/>
                </a:path>
                <a:path w="8979535" h="81914">
                  <a:moveTo>
                    <a:pt x="78526" y="27105"/>
                  </a:moveTo>
                  <a:lnTo>
                    <a:pt x="33150" y="27105"/>
                  </a:lnTo>
                  <a:lnTo>
                    <a:pt x="27086" y="33173"/>
                  </a:lnTo>
                  <a:lnTo>
                    <a:pt x="27086" y="48143"/>
                  </a:lnTo>
                  <a:lnTo>
                    <a:pt x="33150" y="54209"/>
                  </a:lnTo>
                  <a:lnTo>
                    <a:pt x="78526" y="54209"/>
                  </a:lnTo>
                  <a:lnTo>
                    <a:pt x="81260" y="40657"/>
                  </a:lnTo>
                  <a:lnTo>
                    <a:pt x="78526" y="27105"/>
                  </a:lnTo>
                  <a:close/>
                </a:path>
                <a:path w="8979535" h="81914">
                  <a:moveTo>
                    <a:pt x="8900389" y="27105"/>
                  </a:moveTo>
                  <a:lnTo>
                    <a:pt x="78526" y="27105"/>
                  </a:lnTo>
                  <a:lnTo>
                    <a:pt x="81260" y="40657"/>
                  </a:lnTo>
                  <a:lnTo>
                    <a:pt x="78526" y="54209"/>
                  </a:lnTo>
                  <a:lnTo>
                    <a:pt x="8900390" y="54209"/>
                  </a:lnTo>
                  <a:lnTo>
                    <a:pt x="8897656" y="40657"/>
                  </a:lnTo>
                  <a:lnTo>
                    <a:pt x="8900389" y="27105"/>
                  </a:lnTo>
                  <a:close/>
                </a:path>
                <a:path w="8979535" h="81914">
                  <a:moveTo>
                    <a:pt x="8976182" y="27105"/>
                  </a:moveTo>
                  <a:lnTo>
                    <a:pt x="8945767" y="27105"/>
                  </a:lnTo>
                  <a:lnTo>
                    <a:pt x="8951829" y="33173"/>
                  </a:lnTo>
                  <a:lnTo>
                    <a:pt x="8951827" y="48143"/>
                  </a:lnTo>
                  <a:lnTo>
                    <a:pt x="8945766" y="54209"/>
                  </a:lnTo>
                  <a:lnTo>
                    <a:pt x="8976182" y="54209"/>
                  </a:lnTo>
                  <a:lnTo>
                    <a:pt x="8978916" y="40657"/>
                  </a:lnTo>
                  <a:lnTo>
                    <a:pt x="8976182" y="27105"/>
                  </a:lnTo>
                  <a:close/>
                </a:path>
              </a:pathLst>
            </a:custGeom>
            <a:solidFill>
              <a:srgbClr val="00D0C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591398" y="1874322"/>
              <a:ext cx="3593465" cy="147320"/>
            </a:xfrm>
            <a:custGeom>
              <a:avLst/>
              <a:gdLst/>
              <a:ahLst/>
              <a:cxnLst/>
              <a:rect l="l" t="t" r="r" b="b"/>
              <a:pathLst>
                <a:path w="3593465" h="147319">
                  <a:moveTo>
                    <a:pt x="3593362" y="0"/>
                  </a:moveTo>
                  <a:lnTo>
                    <a:pt x="0" y="0"/>
                  </a:lnTo>
                  <a:lnTo>
                    <a:pt x="0" y="147088"/>
                  </a:lnTo>
                  <a:lnTo>
                    <a:pt x="3593362" y="147088"/>
                  </a:lnTo>
                  <a:lnTo>
                    <a:pt x="359336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985437" y="1860209"/>
            <a:ext cx="7527290" cy="1181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7152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Nivel</a:t>
            </a:r>
            <a:r>
              <a:rPr sz="1000" b="1" spc="4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sz="1000" b="1" spc="5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contratación</a:t>
            </a:r>
            <a:r>
              <a:rPr sz="1000" b="1" spc="60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sz="1000" b="1" spc="45" dirty="0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595959"/>
                </a:solidFill>
                <a:latin typeface="Arial"/>
                <a:cs typeface="Arial"/>
              </a:rPr>
              <a:t>Electroperú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75"/>
              </a:spcBef>
            </a:pPr>
            <a:endParaRPr sz="1000">
              <a:latin typeface="Arial"/>
              <a:cs typeface="Arial"/>
            </a:endParaRPr>
          </a:p>
          <a:p>
            <a:pPr marL="255904" indent="-243204">
              <a:lnSpc>
                <a:spcPct val="100000"/>
              </a:lnSpc>
              <a:buClr>
                <a:srgbClr val="00D0CB"/>
              </a:buClr>
              <a:buSzPct val="140000"/>
              <a:buFont typeface="Wingdings"/>
              <a:buChar char=""/>
              <a:tabLst>
                <a:tab pos="255904" algn="l"/>
              </a:tabLst>
            </a:pPr>
            <a:r>
              <a:rPr sz="1000" dirty="0">
                <a:latin typeface="Trebuchet MS"/>
                <a:cs typeface="Trebuchet MS"/>
              </a:rPr>
              <a:t>ELP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mantiene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1,031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60" dirty="0">
                <a:latin typeface="Trebuchet MS"/>
                <a:cs typeface="Trebuchet MS"/>
              </a:rPr>
              <a:t>MW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contratados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sobre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una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potencia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35" dirty="0">
                <a:latin typeface="Trebuchet MS"/>
                <a:cs typeface="Trebuchet MS"/>
              </a:rPr>
              <a:t>firme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40" dirty="0">
                <a:latin typeface="Trebuchet MS"/>
                <a:cs typeface="Trebuchet MS"/>
              </a:rPr>
              <a:t>total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1,112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MW,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equivalente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al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80" dirty="0">
                <a:latin typeface="Trebuchet MS"/>
                <a:cs typeface="Trebuchet MS"/>
              </a:rPr>
              <a:t>93%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50" dirty="0">
                <a:latin typeface="Trebuchet MS"/>
                <a:cs typeface="Trebuchet MS"/>
              </a:rPr>
              <a:t>su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capacidad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disponible.</a:t>
            </a:r>
            <a:endParaRPr sz="1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35"/>
              </a:spcBef>
              <a:buClr>
                <a:srgbClr val="00D0CB"/>
              </a:buClr>
              <a:buFont typeface="Wingdings"/>
              <a:buChar char=""/>
            </a:pPr>
            <a:endParaRPr sz="1000">
              <a:latin typeface="Trebuchet MS"/>
              <a:cs typeface="Trebuchet MS"/>
            </a:endParaRPr>
          </a:p>
          <a:p>
            <a:pPr marL="255904" indent="-243204">
              <a:lnSpc>
                <a:spcPct val="100000"/>
              </a:lnSpc>
              <a:buClr>
                <a:srgbClr val="00D0CB"/>
              </a:buClr>
              <a:buSzPct val="140000"/>
              <a:buFont typeface="Wingdings"/>
              <a:buChar char=""/>
              <a:tabLst>
                <a:tab pos="255904" algn="l"/>
              </a:tabLst>
            </a:pPr>
            <a:r>
              <a:rPr sz="1000" dirty="0">
                <a:latin typeface="Trebuchet MS"/>
                <a:cs typeface="Trebuchet MS"/>
              </a:rPr>
              <a:t>A</a:t>
            </a:r>
            <a:r>
              <a:rPr sz="1000" spc="-40" dirty="0">
                <a:latin typeface="Trebuchet MS"/>
                <a:cs typeface="Trebuchet MS"/>
              </a:rPr>
              <a:t> partir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2026,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se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anticipa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una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40" dirty="0">
                <a:latin typeface="Trebuchet MS"/>
                <a:cs typeface="Trebuchet MS"/>
              </a:rPr>
              <a:t>ligera </a:t>
            </a:r>
            <a:r>
              <a:rPr sz="1000" spc="-10" dirty="0">
                <a:latin typeface="Trebuchet MS"/>
                <a:cs typeface="Trebuchet MS"/>
              </a:rPr>
              <a:t>reducción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del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35" dirty="0">
                <a:latin typeface="Trebuchet MS"/>
                <a:cs typeface="Trebuchet MS"/>
              </a:rPr>
              <a:t>nivel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contratación.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-30" dirty="0">
                <a:latin typeface="Trebuchet MS"/>
                <a:cs typeface="Trebuchet MS"/>
              </a:rPr>
              <a:t>Para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2027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estará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en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torno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al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80" dirty="0">
                <a:latin typeface="Trebuchet MS"/>
                <a:cs typeface="Trebuchet MS"/>
              </a:rPr>
              <a:t>75%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la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potencia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firme.</a:t>
            </a:r>
            <a:endParaRPr sz="1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00D0CB"/>
              </a:buClr>
              <a:buFont typeface="Wingdings"/>
              <a:buChar char=""/>
            </a:pPr>
            <a:endParaRPr sz="1000">
              <a:latin typeface="Trebuchet MS"/>
              <a:cs typeface="Trebuchet MS"/>
            </a:endParaRPr>
          </a:p>
          <a:p>
            <a:pPr marL="255904" indent="-243204">
              <a:lnSpc>
                <a:spcPct val="100000"/>
              </a:lnSpc>
              <a:buClr>
                <a:srgbClr val="00D0CB"/>
              </a:buClr>
              <a:buSzPct val="140000"/>
              <a:buFont typeface="Wingdings"/>
              <a:buChar char=""/>
              <a:tabLst>
                <a:tab pos="255904" algn="l"/>
              </a:tabLst>
            </a:pPr>
            <a:r>
              <a:rPr sz="1000" dirty="0">
                <a:latin typeface="Trebuchet MS"/>
                <a:cs typeface="Trebuchet MS"/>
              </a:rPr>
              <a:t>Hacia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2030,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35" dirty="0">
                <a:latin typeface="Trebuchet MS"/>
                <a:cs typeface="Trebuchet MS"/>
              </a:rPr>
              <a:t>el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35" dirty="0">
                <a:latin typeface="Trebuchet MS"/>
                <a:cs typeface="Trebuchet MS"/>
              </a:rPr>
              <a:t>nivel</a:t>
            </a:r>
            <a:r>
              <a:rPr sz="1000" spc="-4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contratación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respecto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la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potencia</a:t>
            </a:r>
            <a:r>
              <a:rPr sz="1000" spc="-35" dirty="0">
                <a:latin typeface="Trebuchet MS"/>
                <a:cs typeface="Trebuchet MS"/>
              </a:rPr>
              <a:t> firme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sería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43%,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aproximadamente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se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35" dirty="0">
                <a:latin typeface="Trebuchet MS"/>
                <a:cs typeface="Trebuchet MS"/>
              </a:rPr>
              <a:t>liberaría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una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potencia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de</a:t>
            </a:r>
            <a:r>
              <a:rPr sz="1000" spc="-3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653</a:t>
            </a:r>
            <a:r>
              <a:rPr sz="1000" spc="-40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MW.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6297110" y="4122253"/>
            <a:ext cx="128905" cy="1934845"/>
          </a:xfrm>
          <a:custGeom>
            <a:avLst/>
            <a:gdLst/>
            <a:ahLst/>
            <a:cxnLst/>
            <a:rect l="l" t="t" r="r" b="b"/>
            <a:pathLst>
              <a:path w="128904" h="1934845">
                <a:moveTo>
                  <a:pt x="0" y="0"/>
                </a:moveTo>
                <a:lnTo>
                  <a:pt x="0" y="1934400"/>
                </a:lnTo>
                <a:lnTo>
                  <a:pt x="128374" y="967200"/>
                </a:lnTo>
                <a:lnTo>
                  <a:pt x="0" y="0"/>
                </a:lnTo>
                <a:close/>
              </a:path>
            </a:pathLst>
          </a:custGeom>
          <a:solidFill>
            <a:srgbClr val="00D0CB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7" name="object 27"/>
          <p:cNvGrpSpPr/>
          <p:nvPr/>
        </p:nvGrpSpPr>
        <p:grpSpPr>
          <a:xfrm>
            <a:off x="6787800" y="4200110"/>
            <a:ext cx="3183255" cy="1847850"/>
            <a:chOff x="6787800" y="4200110"/>
            <a:chExt cx="3183255" cy="1847850"/>
          </a:xfrm>
        </p:grpSpPr>
        <p:sp>
          <p:nvSpPr>
            <p:cNvPr id="28" name="object 28"/>
            <p:cNvSpPr/>
            <p:nvPr/>
          </p:nvSpPr>
          <p:spPr>
            <a:xfrm>
              <a:off x="7452360" y="4200113"/>
              <a:ext cx="1853564" cy="1817370"/>
            </a:xfrm>
            <a:custGeom>
              <a:avLst/>
              <a:gdLst/>
              <a:ahLst/>
              <a:cxnLst/>
              <a:rect l="l" t="t" r="r" b="b"/>
              <a:pathLst>
                <a:path w="1853565" h="1817370">
                  <a:moveTo>
                    <a:pt x="265201" y="1509890"/>
                  </a:moveTo>
                  <a:lnTo>
                    <a:pt x="0" y="1509890"/>
                  </a:lnTo>
                  <a:lnTo>
                    <a:pt x="0" y="1817217"/>
                  </a:lnTo>
                  <a:lnTo>
                    <a:pt x="265201" y="1817217"/>
                  </a:lnTo>
                  <a:lnTo>
                    <a:pt x="265201" y="1509890"/>
                  </a:lnTo>
                  <a:close/>
                </a:path>
                <a:path w="1853565" h="1817370">
                  <a:moveTo>
                    <a:pt x="795591" y="1058456"/>
                  </a:moveTo>
                  <a:lnTo>
                    <a:pt x="530390" y="1058456"/>
                  </a:lnTo>
                  <a:lnTo>
                    <a:pt x="530390" y="1817217"/>
                  </a:lnTo>
                  <a:lnTo>
                    <a:pt x="795591" y="1817217"/>
                  </a:lnTo>
                  <a:lnTo>
                    <a:pt x="795591" y="1058456"/>
                  </a:lnTo>
                  <a:close/>
                </a:path>
                <a:path w="1853565" h="1817370">
                  <a:moveTo>
                    <a:pt x="1322933" y="1781365"/>
                  </a:moveTo>
                  <a:lnTo>
                    <a:pt x="1060780" y="1781365"/>
                  </a:lnTo>
                  <a:lnTo>
                    <a:pt x="1060780" y="1817217"/>
                  </a:lnTo>
                  <a:lnTo>
                    <a:pt x="1322933" y="1817217"/>
                  </a:lnTo>
                  <a:lnTo>
                    <a:pt x="1322933" y="1781365"/>
                  </a:lnTo>
                  <a:close/>
                </a:path>
                <a:path w="1853565" h="1817370">
                  <a:moveTo>
                    <a:pt x="1853323" y="0"/>
                  </a:moveTo>
                  <a:lnTo>
                    <a:pt x="1588122" y="0"/>
                  </a:lnTo>
                  <a:lnTo>
                    <a:pt x="1588122" y="1817217"/>
                  </a:lnTo>
                  <a:lnTo>
                    <a:pt x="1853323" y="1817217"/>
                  </a:lnTo>
                  <a:lnTo>
                    <a:pt x="1853323" y="0"/>
                  </a:lnTo>
                  <a:close/>
                </a:path>
              </a:pathLst>
            </a:custGeom>
            <a:solidFill>
              <a:srgbClr val="0B76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791863" y="6017330"/>
              <a:ext cx="3175000" cy="31115"/>
            </a:xfrm>
            <a:custGeom>
              <a:avLst/>
              <a:gdLst/>
              <a:ahLst/>
              <a:cxnLst/>
              <a:rect l="l" t="t" r="r" b="b"/>
              <a:pathLst>
                <a:path w="3175000" h="31114">
                  <a:moveTo>
                    <a:pt x="0" y="0"/>
                  </a:moveTo>
                  <a:lnTo>
                    <a:pt x="3174955" y="0"/>
                  </a:lnTo>
                </a:path>
                <a:path w="3175000" h="31114">
                  <a:moveTo>
                    <a:pt x="0" y="0"/>
                  </a:moveTo>
                  <a:lnTo>
                    <a:pt x="0" y="30537"/>
                  </a:lnTo>
                </a:path>
                <a:path w="3175000" h="31114">
                  <a:moveTo>
                    <a:pt x="529432" y="0"/>
                  </a:moveTo>
                  <a:lnTo>
                    <a:pt x="529432" y="30537"/>
                  </a:lnTo>
                </a:path>
                <a:path w="3175000" h="31114">
                  <a:moveTo>
                    <a:pt x="1059821" y="0"/>
                  </a:moveTo>
                  <a:lnTo>
                    <a:pt x="1059821" y="30537"/>
                  </a:lnTo>
                </a:path>
                <a:path w="3175000" h="31114">
                  <a:moveTo>
                    <a:pt x="1587163" y="0"/>
                  </a:moveTo>
                  <a:lnTo>
                    <a:pt x="1587163" y="30537"/>
                  </a:lnTo>
                </a:path>
                <a:path w="3175000" h="31114">
                  <a:moveTo>
                    <a:pt x="2117552" y="0"/>
                  </a:moveTo>
                  <a:lnTo>
                    <a:pt x="2117552" y="30537"/>
                  </a:lnTo>
                </a:path>
                <a:path w="3175000" h="31114">
                  <a:moveTo>
                    <a:pt x="2644894" y="0"/>
                  </a:moveTo>
                  <a:lnTo>
                    <a:pt x="2644894" y="30537"/>
                  </a:lnTo>
                </a:path>
                <a:path w="3175000" h="31114">
                  <a:moveTo>
                    <a:pt x="3174955" y="0"/>
                  </a:moveTo>
                  <a:lnTo>
                    <a:pt x="3174955" y="30537"/>
                  </a:lnTo>
                </a:path>
              </a:pathLst>
            </a:custGeom>
            <a:ln w="812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7530700" y="5521890"/>
            <a:ext cx="1301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404040"/>
                </a:solidFill>
                <a:latin typeface="Trebuchet MS"/>
                <a:cs typeface="Trebuchet MS"/>
              </a:rPr>
              <a:t>58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3" name="object 4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231140">
              <a:lnSpc>
                <a:spcPct val="100000"/>
              </a:lnSpc>
              <a:spcBef>
                <a:spcPts val="40"/>
              </a:spcBef>
            </a:pPr>
            <a:fld id="{81D60167-4931-47E6-BA6A-407CBD079E47}" type="slidenum">
              <a:rPr spc="-50" dirty="0"/>
              <a:t>9</a:t>
            </a:fld>
            <a:endParaRPr spc="-50" dirty="0"/>
          </a:p>
        </p:txBody>
      </p:sp>
      <p:sp>
        <p:nvSpPr>
          <p:cNvPr id="31" name="object 31"/>
          <p:cNvSpPr txBox="1"/>
          <p:nvPr/>
        </p:nvSpPr>
        <p:spPr>
          <a:xfrm>
            <a:off x="8033802" y="5067738"/>
            <a:ext cx="18224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404040"/>
                </a:solidFill>
                <a:latin typeface="Trebuchet MS"/>
                <a:cs typeface="Trebuchet MS"/>
              </a:rPr>
              <a:t>144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615076" y="5790114"/>
            <a:ext cx="8001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0" dirty="0">
                <a:solidFill>
                  <a:srgbClr val="404040"/>
                </a:solidFill>
                <a:latin typeface="Trebuchet MS"/>
                <a:cs typeface="Trebuchet MS"/>
              </a:rPr>
              <a:t>7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092121" y="4010082"/>
            <a:ext cx="18224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404040"/>
                </a:solidFill>
                <a:latin typeface="Trebuchet MS"/>
                <a:cs typeface="Trebuchet MS"/>
              </a:rPr>
              <a:t>344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682848" y="5826690"/>
            <a:ext cx="603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0" dirty="0">
                <a:solidFill>
                  <a:srgbClr val="404040"/>
                </a:solidFill>
                <a:latin typeface="Trebuchet MS"/>
                <a:cs typeface="Trebuchet MS"/>
              </a:rPr>
              <a:t>-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939513" y="6055290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2025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468672" y="6055290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2026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997831" y="6055290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2027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8526991" y="6055290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2028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9056150" y="6055290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2029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9585309" y="6055290"/>
            <a:ext cx="2286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595959"/>
                </a:solidFill>
                <a:latin typeface="Trebuchet MS"/>
                <a:cs typeface="Trebuchet MS"/>
              </a:rPr>
              <a:t>2030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6625811" y="4858292"/>
            <a:ext cx="165100" cy="208915"/>
          </a:xfrm>
          <a:prstGeom prst="rect">
            <a:avLst/>
          </a:prstGeom>
        </p:spPr>
        <p:txBody>
          <a:bodyPr vert="vert270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00" spc="-25" dirty="0">
                <a:solidFill>
                  <a:srgbClr val="595959"/>
                </a:solidFill>
                <a:latin typeface="Trebuchet MS"/>
                <a:cs typeface="Trebuchet MS"/>
              </a:rPr>
              <a:t>MW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7768240" y="3442121"/>
            <a:ext cx="105600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6210" marR="5080" indent="-144145">
              <a:lnSpc>
                <a:spcPct val="100000"/>
              </a:lnSpc>
              <a:spcBef>
                <a:spcPts val="100"/>
              </a:spcBef>
            </a:pPr>
            <a:r>
              <a:rPr sz="1000" b="1" spc="-10" dirty="0">
                <a:solidFill>
                  <a:srgbClr val="404040"/>
                </a:solidFill>
                <a:latin typeface="Trebuchet MS"/>
                <a:cs typeface="Trebuchet MS"/>
              </a:rPr>
              <a:t>Potencia</a:t>
            </a:r>
            <a:r>
              <a:rPr sz="1000" b="1" spc="-2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404040"/>
                </a:solidFill>
                <a:latin typeface="Trebuchet MS"/>
                <a:cs typeface="Trebuchet MS"/>
              </a:rPr>
              <a:t>liberada </a:t>
            </a:r>
            <a:r>
              <a:rPr sz="1000" b="1" spc="-60" dirty="0">
                <a:solidFill>
                  <a:srgbClr val="404040"/>
                </a:solidFill>
                <a:latin typeface="Trebuchet MS"/>
                <a:cs typeface="Trebuchet MS"/>
              </a:rPr>
              <a:t>(2026</a:t>
            </a:r>
            <a:r>
              <a:rPr sz="1000" b="1" spc="-70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1000" b="1" spc="90" dirty="0">
                <a:solidFill>
                  <a:srgbClr val="404040"/>
                </a:solidFill>
                <a:latin typeface="Trebuchet MS"/>
                <a:cs typeface="Trebuchet MS"/>
              </a:rPr>
              <a:t>–</a:t>
            </a:r>
            <a:r>
              <a:rPr sz="1000" b="1" spc="-65" dirty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sz="1000" b="1" spc="-20" dirty="0">
                <a:solidFill>
                  <a:srgbClr val="404040"/>
                </a:solidFill>
                <a:latin typeface="Trebuchet MS"/>
                <a:cs typeface="Trebuchet MS"/>
              </a:rPr>
              <a:t>2030)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4399</Words>
  <Application>Microsoft Office PowerPoint</Application>
  <PresentationFormat>Custom</PresentationFormat>
  <Paragraphs>919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Calibri</vt:lpstr>
      <vt:lpstr>Times New Roman</vt:lpstr>
      <vt:lpstr>Trebuchet MS</vt:lpstr>
      <vt:lpstr>Wingdings</vt:lpstr>
      <vt:lpstr>Office Theme</vt:lpstr>
      <vt:lpstr>PowerPoint Presentation</vt:lpstr>
      <vt:lpstr>Estrategia para maximizar el valor de la generación de las empresas del Estado</vt:lpstr>
      <vt:lpstr>Agenda</vt:lpstr>
      <vt:lpstr>Introducción</vt:lpstr>
      <vt:lpstr>Situación actual de las empresas generadoras estatales</vt:lpstr>
      <vt:lpstr>La participación estatal en generación eléctrica se ha reducido sostenidamente</vt:lpstr>
      <vt:lpstr>Potencia firme de las empresas estatales</vt:lpstr>
      <vt:lpstr>Nivel de contratación de las empresas del Estado</vt:lpstr>
      <vt:lpstr>Potencia contratada de Electroperú</vt:lpstr>
      <vt:lpstr>Potencia contratada de Egasa y San Gabán</vt:lpstr>
      <vt:lpstr>Potencia contratada de Egemsa y Egesur</vt:lpstr>
      <vt:lpstr>Situación en el mercado Spot de las empresas estatales</vt:lpstr>
      <vt:lpstr>Situación en el mercado Spot de ELP</vt:lpstr>
      <vt:lpstr>Situación en el mercado Spot de Egasa, San Gabán, Egemsa y Egesur</vt:lpstr>
      <vt:lpstr>Situación actual de los activos</vt:lpstr>
      <vt:lpstr>Evolución de la inversión estatal en centrales de generación eléctrica</vt:lpstr>
      <vt:lpstr>Origen del problema</vt:lpstr>
      <vt:lpstr>Limitaciones institucionales: Los sistemas administrativos públicos</vt:lpstr>
      <vt:lpstr>Falta de diversificación del portafolio de generación</vt:lpstr>
      <vt:lpstr>Inclinación por esquemas ordinarios de comercialización</vt:lpstr>
      <vt:lpstr>Alternativas de posibles de soluciones</vt:lpstr>
      <vt:lpstr>Mecanismos implementados para la creación de valor</vt:lpstr>
      <vt:lpstr>Cambios en el Enfoque Comercial y la Estructura Corporativa</vt:lpstr>
      <vt:lpstr>Posibles mecanismos a futuro para la creación de valor</vt:lpstr>
      <vt:lpstr>Empresas privadas compran energía limpia y barata de terceros</vt:lpstr>
      <vt:lpstr>Algunas conclusiones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Carlos Gomero</dc:creator>
  <cp:lastModifiedBy>Quillahuaman Ttito Dushan Willy</cp:lastModifiedBy>
  <cp:revision>2</cp:revision>
  <dcterms:created xsi:type="dcterms:W3CDTF">2025-10-24T12:04:18Z</dcterms:created>
  <dcterms:modified xsi:type="dcterms:W3CDTF">2025-10-24T12:10:15Z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2025-10-23T00:00:00Z</vt:filetime>
  </property>
  <property fmtid="{D5CDD505-2E9C-101B-9397-08002B2CF9AE}" pid="3" name="Creator">
    <vt:lpwstr>PowerPoint</vt:lpwstr>
  </property>
  <property fmtid="{D5CDD505-2E9C-101B-9397-08002B2CF9AE}" pid="4" name="LastSaved">
    <vt:filetime>2025-10-24T00:00:00Z</vt:filetime>
  </property>
  <property fmtid="{D5CDD505-2E9C-101B-9397-08002B2CF9AE}" pid="5" name="Producer">
    <vt:lpwstr>macOS Versión 10.15.7 (Compilación 19H1030) Quartz PDFContext</vt:lpwstr>
  </property>
</Properties>
</file>