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6" r:id="rId3"/>
  </p:sldIdLst>
  <p:sldSz cx="18288000" cy="10287000"/>
  <p:notesSz cx="6858000" cy="9144000"/>
  <p:embeddedFontLst>
    <p:embeddedFont>
      <p:font typeface="Bookman Old Style" panose="02050604050505020204" pitchFamily="18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945"/>
    <a:srgbClr val="B1E5D9"/>
    <a:srgbClr val="46B2B4"/>
    <a:srgbClr val="148079"/>
    <a:srgbClr val="0E6062"/>
    <a:srgbClr val="5683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AD44A1-1DE2-315E-FA45-093B0D5BC7DA}" v="386" dt="2025-10-23T00:32:42.459"/>
    <p1510:client id="{32C405B4-FACC-B989-C695-0AD8F9165F50}" v="253" dt="2025-10-22T17:41:58.591"/>
    <p1510:client id="{38D84B43-970A-CBDB-1B32-30591ADEF7D1}" v="741" dt="2025-10-22T16:27:53.514"/>
    <p1510:client id="{BEF7EFAC-4AB9-BD5F-37B4-EC322B2E9CB7}" v="94" dt="2025-10-22T16:43:22.755"/>
    <p1510:client id="{FE7E35C8-7B12-88C1-3B6F-C7CD6B8ECA33}" v="14" dt="2025-10-22T16:29:26.8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68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men in suits&#10;&#10;AI-generated content may be incorrect.">
            <a:extLst>
              <a:ext uri="{FF2B5EF4-FFF2-40B4-BE49-F238E27FC236}">
                <a16:creationId xmlns:a16="http://schemas.microsoft.com/office/drawing/2014/main" id="{382C4913-8F59-041B-8C3B-FFCF633F5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440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6866" cy="10287000"/>
          </a:xfrm>
          <a:custGeom>
            <a:avLst/>
            <a:gdLst/>
            <a:ahLst/>
            <a:cxnLst/>
            <a:rect l="l" t="t" r="r" b="b"/>
            <a:pathLst>
              <a:path w="15440150" h="10287000">
                <a:moveTo>
                  <a:pt x="0" y="0"/>
                </a:moveTo>
                <a:lnTo>
                  <a:pt x="15440150" y="0"/>
                </a:lnTo>
                <a:lnTo>
                  <a:pt x="1544015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4" name="TextBox 4"/>
          <p:cNvSpPr txBox="1"/>
          <p:nvPr/>
        </p:nvSpPr>
        <p:spPr>
          <a:xfrm>
            <a:off x="2548031" y="705167"/>
            <a:ext cx="952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endParaRPr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8DD2B88-2443-1762-025D-CF837B844CAB}"/>
              </a:ext>
            </a:extLst>
          </p:cNvPr>
          <p:cNvSpPr txBox="1"/>
          <p:nvPr/>
        </p:nvSpPr>
        <p:spPr>
          <a:xfrm>
            <a:off x="932387" y="335879"/>
            <a:ext cx="15929042" cy="1354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4100" b="1">
                <a:solidFill>
                  <a:schemeClr val="bg1"/>
                </a:solidFill>
                <a:latin typeface="Bookman Old Style"/>
                <a:ea typeface="+mn-lt"/>
                <a:cs typeface="+mn-lt"/>
              </a:rPr>
              <a:t>LECCIONES DE LA EXPERIENCIA CHILENA PARA EL MERCADO ELÉCTRICO PERUANO TRAS LEY 32449</a:t>
            </a:r>
            <a:endParaRPr lang="es-ES" sz="4100" b="1">
              <a:solidFill>
                <a:schemeClr val="bg1"/>
              </a:solidFill>
              <a:latin typeface="Bookman Old Style"/>
              <a:ea typeface="Calibri"/>
              <a:cs typeface="Calibri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D52C024-9903-D151-2AF9-2B76751A0D30}"/>
              </a:ext>
            </a:extLst>
          </p:cNvPr>
          <p:cNvSpPr txBox="1"/>
          <p:nvPr/>
        </p:nvSpPr>
        <p:spPr>
          <a:xfrm>
            <a:off x="249156" y="8041837"/>
            <a:ext cx="8633297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900" b="1">
                <a:solidFill>
                  <a:srgbClr val="0E6062"/>
                </a:solidFill>
                <a:latin typeface="Bookman Old Style"/>
                <a:ea typeface="+mn-lt"/>
                <a:cs typeface="+mn-lt"/>
              </a:rPr>
              <a:t>¿Posibles cambios regulatorios que serían necesarios para las próximas licitaciones?. </a:t>
            </a:r>
            <a:endParaRPr lang="es-ES" sz="1900" b="1">
              <a:solidFill>
                <a:srgbClr val="0E6062"/>
              </a:solidFill>
              <a:latin typeface="Bookman Old Style"/>
              <a:ea typeface="Calibri"/>
              <a:cs typeface="Calibri"/>
            </a:endParaRPr>
          </a:p>
          <a:p>
            <a:endParaRPr lang="es-ES" sz="1900" b="1">
              <a:solidFill>
                <a:srgbClr val="0E6062"/>
              </a:solidFill>
              <a:latin typeface="Bookman Old Style"/>
              <a:ea typeface="+mn-lt"/>
              <a:cs typeface="+mn-lt"/>
            </a:endParaRPr>
          </a:p>
          <a:p>
            <a:r>
              <a:rPr lang="es-ES" sz="1900" b="1">
                <a:solidFill>
                  <a:srgbClr val="0E6062"/>
                </a:solidFill>
                <a:latin typeface="Bookman Old Style"/>
                <a:ea typeface="+mn-lt"/>
                <a:cs typeface="+mn-lt"/>
              </a:rPr>
              <a:t>¿Por qué los clientes regulados aún no perciben la baja en precios?</a:t>
            </a:r>
          </a:p>
          <a:p>
            <a:endParaRPr lang="es-ES" sz="1900" b="1">
              <a:solidFill>
                <a:srgbClr val="0E6062"/>
              </a:solidFill>
              <a:latin typeface="Bookman Old Style"/>
              <a:ea typeface="+mn-lt"/>
              <a:cs typeface="+mn-lt"/>
            </a:endParaRPr>
          </a:p>
          <a:p>
            <a:r>
              <a:rPr lang="es-ES" sz="1900" b="1">
                <a:solidFill>
                  <a:srgbClr val="0E6062"/>
                </a:solidFill>
                <a:latin typeface="Bookman Old Style"/>
                <a:ea typeface="+mn-lt"/>
                <a:cs typeface="+mn-lt"/>
              </a:rPr>
              <a:t>Brecha existente entre precios de contrato y costos marginales </a:t>
            </a:r>
            <a:endParaRPr lang="es-ES" sz="1900" b="1">
              <a:solidFill>
                <a:srgbClr val="0E6062"/>
              </a:solidFill>
              <a:latin typeface="Bookman Old Style"/>
              <a:ea typeface="Calibri"/>
              <a:cs typeface="Calibri"/>
            </a:endParaRPr>
          </a:p>
          <a:p>
            <a:pPr algn="l"/>
            <a:endParaRPr lang="es-ES">
              <a:ea typeface="Calibri"/>
              <a:cs typeface="Calibri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E8FB9ED-0F8C-FFDB-F64D-9D0B88D04528}"/>
              </a:ext>
            </a:extLst>
          </p:cNvPr>
          <p:cNvSpPr txBox="1"/>
          <p:nvPr/>
        </p:nvSpPr>
        <p:spPr>
          <a:xfrm>
            <a:off x="8029448" y="2397500"/>
            <a:ext cx="2553510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Congelamiento </a:t>
            </a:r>
          </a:p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tarifario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01E7667-1863-E8D5-9D24-57EC1D54C027}"/>
              </a:ext>
            </a:extLst>
          </p:cNvPr>
          <p:cNvSpPr txBox="1"/>
          <p:nvPr/>
        </p:nvSpPr>
        <p:spPr>
          <a:xfrm>
            <a:off x="3284920" y="5891198"/>
            <a:ext cx="255351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400" b="1">
                <a:solidFill>
                  <a:srgbClr val="0E6062"/>
                </a:solidFill>
                <a:latin typeface="Bookman Old Style"/>
                <a:ea typeface="Calibri"/>
                <a:cs typeface="Calibri"/>
              </a:rPr>
              <a:t>Tarifa E.</a:t>
            </a:r>
            <a:endParaRPr lang="es-ES" sz="2400" b="1">
              <a:solidFill>
                <a:srgbClr val="0E6062"/>
              </a:solidFill>
              <a:ea typeface="Calibri"/>
              <a:cs typeface="Calibri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D3E642C-8977-D9E9-7CEC-D6F1DE39E3A1}"/>
              </a:ext>
            </a:extLst>
          </p:cNvPr>
          <p:cNvSpPr/>
          <p:nvPr/>
        </p:nvSpPr>
        <p:spPr>
          <a:xfrm>
            <a:off x="13312210" y="2201112"/>
            <a:ext cx="4967531" cy="6247726"/>
          </a:xfrm>
          <a:prstGeom prst="rect">
            <a:avLst/>
          </a:prstGeom>
          <a:solidFill>
            <a:srgbClr val="46B2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ES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40187BC-474B-510A-C8A1-BCA6E3552B88}"/>
              </a:ext>
            </a:extLst>
          </p:cNvPr>
          <p:cNvSpPr/>
          <p:nvPr/>
        </p:nvSpPr>
        <p:spPr>
          <a:xfrm>
            <a:off x="3212" y="7291155"/>
            <a:ext cx="11809011" cy="591459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41BE067-0683-2B60-B57C-1CBFDED2B68A}"/>
              </a:ext>
            </a:extLst>
          </p:cNvPr>
          <p:cNvSpPr txBox="1"/>
          <p:nvPr/>
        </p:nvSpPr>
        <p:spPr>
          <a:xfrm>
            <a:off x="13327812" y="2210518"/>
            <a:ext cx="4960189" cy="58015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chemeClr val="bg1"/>
              </a:solidFill>
              <a:latin typeface="Bookman Old Style"/>
              <a:ea typeface="YAFcfhdOoGk_0"/>
              <a:cs typeface="YAFcfhdOoGk_0"/>
            </a:endParaRPr>
          </a:p>
          <a:p>
            <a:r>
              <a:rPr lang="en-US" b="1" dirty="0">
                <a:solidFill>
                  <a:schemeClr val="bg1"/>
                </a:solidFill>
                <a:latin typeface="Bookman Old Style"/>
                <a:ea typeface="YAFcfhdOoGk_0"/>
                <a:cs typeface="YAFcfhdOoGk_0"/>
              </a:rPr>
              <a:t>       LECCIONES APLICABLES A PERÚ</a:t>
            </a:r>
          </a:p>
          <a:p>
            <a:endParaRPr lang="en-US" sz="2300" b="1">
              <a:solidFill>
                <a:schemeClr val="bg1"/>
              </a:solidFill>
              <a:latin typeface="Bookman Old Style"/>
              <a:ea typeface="YAFcfhdOoGk_0"/>
              <a:cs typeface="YAFcfhdOoGk_0"/>
            </a:endParaRPr>
          </a:p>
          <a:p>
            <a:pPr marL="457200" indent="-457200" algn="r">
              <a:buAutoNum type="arabicPeriod"/>
            </a:pP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Competencia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sostenible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y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licitaciones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transparentes</a:t>
            </a:r>
            <a:endParaRPr lang="en-US" sz="2300" b="1" dirty="0">
              <a:latin typeface="Bookman Old Style"/>
              <a:ea typeface="YAFcfhdOoGk_0"/>
              <a:cs typeface="YAFcfhdOoGk_0"/>
            </a:endParaRPr>
          </a:p>
          <a:p>
            <a:pPr algn="r"/>
            <a:endParaRPr lang="en-US" sz="2300" b="1">
              <a:latin typeface="Bookman Old Style"/>
              <a:ea typeface="YAFcfhdOoGk_0"/>
              <a:cs typeface="YAFcfhdOoGk_0"/>
            </a:endParaRPr>
          </a:p>
          <a:p>
            <a:pPr algn="r"/>
            <a:r>
              <a:rPr lang="en-US" sz="2300" b="1" dirty="0">
                <a:latin typeface="Bookman Old Style"/>
                <a:ea typeface="YAFcfhdOoGk_0"/>
                <a:cs typeface="YAFcfhdOoGk_0"/>
              </a:rPr>
              <a:t>2.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Flexibilidad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y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almacenamiento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para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reducir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brechas</a:t>
            </a:r>
            <a:endParaRPr lang="en-US" sz="2300" b="1" dirty="0">
              <a:latin typeface="Bookman Old Style"/>
              <a:ea typeface="YAFcfhdOoGk_0"/>
              <a:cs typeface="YAFcfhdOoGk_0"/>
            </a:endParaRPr>
          </a:p>
          <a:p>
            <a:pPr algn="r"/>
            <a:endParaRPr lang="en-US" sz="2300" b="1">
              <a:latin typeface="Bookman Old Style"/>
              <a:ea typeface="YAFcfhdOoGk_0"/>
              <a:cs typeface="YAFcfhdOoGk_0"/>
            </a:endParaRPr>
          </a:p>
          <a:p>
            <a:pPr algn="r"/>
            <a:r>
              <a:rPr lang="en-US" sz="2300" b="1" dirty="0">
                <a:latin typeface="Bookman Old Style"/>
                <a:ea typeface="YAFcfhdOoGk_0"/>
                <a:cs typeface="YAFcfhdOoGk_0"/>
              </a:rPr>
              <a:t>3. Mercado de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corto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plazo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con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señales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de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precio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reales</a:t>
            </a:r>
          </a:p>
          <a:p>
            <a:pPr algn="r"/>
            <a:endParaRPr lang="en-US" sz="2300" b="1">
              <a:latin typeface="Bookman Old Style"/>
              <a:ea typeface="YAFcfhdOoGk_0"/>
              <a:cs typeface="YAFcfhdOoGk_0"/>
            </a:endParaRPr>
          </a:p>
          <a:p>
            <a:pPr algn="r"/>
            <a:r>
              <a:rPr lang="en-US" sz="2300" b="1" dirty="0">
                <a:latin typeface="Bookman Old Style"/>
                <a:ea typeface="YAFcfhdOoGk_0"/>
                <a:cs typeface="YAFcfhdOoGk_0"/>
              </a:rPr>
              <a:t>4.</a:t>
            </a:r>
            <a:r>
              <a:rPr lang="en-US" sz="2300" dirty="0">
                <a:latin typeface="Bookman Old Style"/>
                <a:ea typeface="YAFcfhdOoGk_0"/>
                <a:cs typeface="YAFcfhdOoGk_0"/>
              </a:rPr>
              <a:t>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Integración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regional para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estabilidad</a:t>
            </a:r>
            <a:r>
              <a:rPr lang="en-US" sz="2300" b="1" dirty="0">
                <a:latin typeface="Bookman Old Style"/>
                <a:ea typeface="YAFcfhdOoGk_0"/>
                <a:cs typeface="YAFcfhdOoGk_0"/>
              </a:rPr>
              <a:t> y </a:t>
            </a:r>
            <a:r>
              <a:rPr lang="en-US" sz="2300" b="1" dirty="0" err="1">
                <a:latin typeface="Bookman Old Style"/>
                <a:ea typeface="YAFcfhdOoGk_0"/>
                <a:cs typeface="YAFcfhdOoGk_0"/>
              </a:rPr>
              <a:t>eficiencia</a:t>
            </a:r>
            <a:endParaRPr lang="en-US" sz="2300" b="1" dirty="0">
              <a:latin typeface="Bookman Old Style"/>
              <a:ea typeface="YAFcfhdOoGk_0"/>
              <a:cs typeface="YAFcfhdOoGk_0"/>
            </a:endParaRPr>
          </a:p>
          <a:p>
            <a:endParaRPr lang="en-US">
              <a:latin typeface="Bookman Old Style"/>
              <a:ea typeface="YAFcfhdOoGk_0"/>
              <a:cs typeface="YAFcfhdOoGk_0"/>
            </a:endParaRPr>
          </a:p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7168766-0E90-9440-E560-D44889871C47}"/>
              </a:ext>
            </a:extLst>
          </p:cNvPr>
          <p:cNvSpPr/>
          <p:nvPr/>
        </p:nvSpPr>
        <p:spPr>
          <a:xfrm>
            <a:off x="240438" y="5112985"/>
            <a:ext cx="7517370" cy="2381439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1">
            <a:extLst>
              <a:ext uri="{FF2B5EF4-FFF2-40B4-BE49-F238E27FC236}">
                <a16:creationId xmlns:a16="http://schemas.microsoft.com/office/drawing/2014/main" id="{C45E0C5D-049C-E7A9-4AAA-0019BF353345}"/>
              </a:ext>
            </a:extLst>
          </p:cNvPr>
          <p:cNvSpPr txBox="1"/>
          <p:nvPr/>
        </p:nvSpPr>
        <p:spPr>
          <a:xfrm>
            <a:off x="237227" y="6674688"/>
            <a:ext cx="7310887" cy="143116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00" b="1" i="1" dirty="0" err="1">
                <a:latin typeface="Bookman Old Style"/>
              </a:rPr>
              <a:t>Precios</a:t>
            </a:r>
            <a:r>
              <a:rPr lang="en-US" sz="2300" b="1" i="1" baseline="0" dirty="0">
                <a:latin typeface="Bookman Old Style"/>
              </a:rPr>
              <a:t> </a:t>
            </a:r>
            <a:r>
              <a:rPr lang="en-US" sz="2300" b="1" i="1" baseline="0" dirty="0" err="1">
                <a:latin typeface="Bookman Old Style"/>
              </a:rPr>
              <a:t>bajos</a:t>
            </a:r>
            <a:r>
              <a:rPr lang="en-US" sz="2300" b="1" i="1" baseline="0" dirty="0">
                <a:latin typeface="Bookman Old Style"/>
              </a:rPr>
              <a:t> solo se </a:t>
            </a:r>
            <a:r>
              <a:rPr lang="en-US" sz="2300" b="1" i="1" baseline="0" dirty="0" err="1">
                <a:latin typeface="Bookman Old Style"/>
              </a:rPr>
              <a:t>consolidan</a:t>
            </a:r>
            <a:r>
              <a:rPr lang="en-US" sz="2300" b="1" i="1" baseline="0" dirty="0">
                <a:latin typeface="Bookman Old Style"/>
              </a:rPr>
              <a:t> con mercados flexibles y </a:t>
            </a:r>
            <a:r>
              <a:rPr lang="en-US" sz="2300" b="1" i="1" baseline="0" dirty="0" err="1">
                <a:latin typeface="Bookman Old Style"/>
              </a:rPr>
              <a:t>marcos</a:t>
            </a:r>
            <a:r>
              <a:rPr lang="en-US" sz="2300" b="1" i="1" baseline="0" dirty="0">
                <a:latin typeface="Bookman Old Style"/>
              </a:rPr>
              <a:t> </a:t>
            </a:r>
            <a:r>
              <a:rPr lang="en-US" sz="2300" b="1" i="1" baseline="0" dirty="0" err="1">
                <a:latin typeface="Bookman Old Style"/>
              </a:rPr>
              <a:t>regulatorios</a:t>
            </a:r>
            <a:r>
              <a:rPr lang="en-US" sz="2300" b="1" i="1" baseline="0" dirty="0">
                <a:latin typeface="Bookman Old Style"/>
              </a:rPr>
              <a:t> </a:t>
            </a:r>
            <a:r>
              <a:rPr lang="en-US" sz="2300" b="1" i="1" baseline="0" dirty="0" err="1">
                <a:latin typeface="Bookman Old Style"/>
              </a:rPr>
              <a:t>alineados</a:t>
            </a:r>
            <a:r>
              <a:rPr lang="en-US" sz="2300" b="1" i="1" baseline="0" dirty="0">
                <a:latin typeface="Bookman Old Style"/>
              </a:rPr>
              <a:t> con la </a:t>
            </a:r>
            <a:r>
              <a:rPr lang="en-US" sz="2300" b="1" i="1" baseline="0" dirty="0" err="1">
                <a:latin typeface="Bookman Old Style"/>
              </a:rPr>
              <a:t>transición</a:t>
            </a:r>
            <a:r>
              <a:rPr lang="en-US" sz="2300" b="1" i="1" baseline="0" dirty="0">
                <a:latin typeface="Bookman Old Style"/>
              </a:rPr>
              <a:t> </a:t>
            </a:r>
            <a:r>
              <a:rPr lang="en-US" sz="2300" b="1" i="1" baseline="0" dirty="0" err="1">
                <a:latin typeface="Bookman Old Style"/>
              </a:rPr>
              <a:t>energética</a:t>
            </a:r>
            <a:r>
              <a:rPr lang="en-US" sz="2300" b="1" i="1" baseline="0" dirty="0">
                <a:latin typeface="Bookman Old Style"/>
              </a:rPr>
              <a:t>.</a:t>
            </a:r>
            <a:r>
              <a:rPr sz="2300" b="1" dirty="0">
                <a:latin typeface="Bookman Old Style"/>
                <a:ea typeface="Bookman Old Style"/>
                <a:cs typeface="Bookman Old Style"/>
              </a:rPr>
              <a:t>​</a:t>
            </a:r>
            <a:endParaRPr lang="es-ES" sz="2300" b="1" dirty="0">
              <a:latin typeface="Bookman Old Style"/>
            </a:endParaRPr>
          </a:p>
          <a:p>
            <a:pPr algn="ctr"/>
            <a:endParaRPr lang="es-ES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7CC04D1-1C6A-DE1B-5C65-B4FF4D8A651B}"/>
              </a:ext>
            </a:extLst>
          </p:cNvPr>
          <p:cNvSpPr/>
          <p:nvPr/>
        </p:nvSpPr>
        <p:spPr>
          <a:xfrm>
            <a:off x="7572891" y="4681664"/>
            <a:ext cx="4692219" cy="2877458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D6ACE14A-3C41-7341-8A9C-2A734A79A753}"/>
              </a:ext>
            </a:extLst>
          </p:cNvPr>
          <p:cNvSpPr/>
          <p:nvPr/>
        </p:nvSpPr>
        <p:spPr>
          <a:xfrm>
            <a:off x="10721532" y="3279872"/>
            <a:ext cx="2168994" cy="418931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BEE3E483-99E3-4BAA-4317-4AC682222651}"/>
              </a:ext>
            </a:extLst>
          </p:cNvPr>
          <p:cNvSpPr/>
          <p:nvPr/>
        </p:nvSpPr>
        <p:spPr>
          <a:xfrm>
            <a:off x="10743098" y="3624928"/>
            <a:ext cx="2147427" cy="1260005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2" name="Imagen 21" descr="Imagen que contiene medidor, reloj&#10;&#10;El contenido generado por IA puede ser incorrecto.">
            <a:extLst>
              <a:ext uri="{FF2B5EF4-FFF2-40B4-BE49-F238E27FC236}">
                <a16:creationId xmlns:a16="http://schemas.microsoft.com/office/drawing/2014/main" id="{67DE9D59-3065-7AA1-41A2-936F9FE188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462" t="35571" r="43680" b="20998"/>
          <a:stretch>
            <a:fillRect/>
          </a:stretch>
        </p:blipFill>
        <p:spPr>
          <a:xfrm>
            <a:off x="10590256" y="3194296"/>
            <a:ext cx="2320431" cy="101495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BC684F8-49AA-C8D1-DE65-EB99BE3B3000}"/>
              </a:ext>
            </a:extLst>
          </p:cNvPr>
          <p:cNvSpPr txBox="1"/>
          <p:nvPr/>
        </p:nvSpPr>
        <p:spPr>
          <a:xfrm>
            <a:off x="10768335" y="2397500"/>
            <a:ext cx="2553510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Licitación 2021</a:t>
            </a:r>
            <a:endParaRPr lang="es-ES">
              <a:solidFill>
                <a:srgbClr val="1D4945"/>
              </a:solidFill>
              <a:ea typeface="Calibri"/>
              <a:cs typeface="Calibri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80E9CF8-C380-3047-634D-75ADFCAD00AD}"/>
              </a:ext>
            </a:extLst>
          </p:cNvPr>
          <p:cNvSpPr/>
          <p:nvPr/>
        </p:nvSpPr>
        <p:spPr>
          <a:xfrm>
            <a:off x="3211" y="2201570"/>
            <a:ext cx="7366408" cy="958081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3566D7B-EA11-2E58-0A1B-11DDC1547949}"/>
              </a:ext>
            </a:extLst>
          </p:cNvPr>
          <p:cNvSpPr/>
          <p:nvPr/>
        </p:nvSpPr>
        <p:spPr>
          <a:xfrm>
            <a:off x="197305" y="4185645"/>
            <a:ext cx="7366408" cy="958081"/>
          </a:xfrm>
          <a:prstGeom prst="rect">
            <a:avLst/>
          </a:prstGeom>
          <a:solidFill>
            <a:srgbClr val="B1E5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9477A8A-2589-609A-2ED3-A3A0D9014D4F}"/>
              </a:ext>
            </a:extLst>
          </p:cNvPr>
          <p:cNvSpPr txBox="1"/>
          <p:nvPr/>
        </p:nvSpPr>
        <p:spPr>
          <a:xfrm>
            <a:off x="244108" y="2462198"/>
            <a:ext cx="2553510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Licitación 2006/02</a:t>
            </a:r>
            <a:endParaRPr lang="es-ES">
              <a:solidFill>
                <a:srgbClr val="1D4945"/>
              </a:solidFill>
              <a:ea typeface="Calibri"/>
              <a:cs typeface="Calibri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EC58BAFC-32F2-EA3B-90F8-94BFF7252E06}"/>
              </a:ext>
            </a:extLst>
          </p:cNvPr>
          <p:cNvSpPr txBox="1"/>
          <p:nvPr/>
        </p:nvSpPr>
        <p:spPr>
          <a:xfrm>
            <a:off x="2810466" y="2375934"/>
            <a:ext cx="2553510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Licitación 2013/03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D1E0F92-F9D0-2E54-0D6F-B697DBEC565B}"/>
              </a:ext>
            </a:extLst>
          </p:cNvPr>
          <p:cNvSpPr txBox="1"/>
          <p:nvPr/>
        </p:nvSpPr>
        <p:spPr>
          <a:xfrm>
            <a:off x="5463088" y="2397499"/>
            <a:ext cx="2553510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Licitación 2015/02</a:t>
            </a:r>
            <a:endParaRPr lang="es-ES">
              <a:solidFill>
                <a:srgbClr val="1D4945"/>
              </a:solidFill>
              <a:ea typeface="Calibri"/>
              <a:cs typeface="Calibri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5E9CD59-44A3-45C4-7D17-EAD452D2F0C6}"/>
              </a:ext>
            </a:extLst>
          </p:cNvPr>
          <p:cNvSpPr txBox="1"/>
          <p:nvPr/>
        </p:nvSpPr>
        <p:spPr>
          <a:xfrm>
            <a:off x="5570918" y="4187480"/>
            <a:ext cx="2553510" cy="18620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PNLEP 131.381 US$/</a:t>
            </a:r>
            <a:r>
              <a:rPr lang="es-ES" sz="2300" b="1" dirty="0" err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MWh</a:t>
            </a:r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; PNPLP 10.790,78 $/kW/mes</a:t>
            </a:r>
            <a:endParaRPr lang="es-ES">
              <a:ea typeface="Calibri"/>
              <a:cs typeface="Calibri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0B1EE5B-9F95-E72B-A958-ACDBF274ABF8}"/>
              </a:ext>
            </a:extLst>
          </p:cNvPr>
          <p:cNvSpPr txBox="1"/>
          <p:nvPr/>
        </p:nvSpPr>
        <p:spPr>
          <a:xfrm>
            <a:off x="438200" y="4187480"/>
            <a:ext cx="2531944" cy="18620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PNLEP 90.34  US$/</a:t>
            </a:r>
            <a:r>
              <a:rPr lang="es-ES" sz="2300" b="1" dirty="0" err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MWh</a:t>
            </a:r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 ; PNPLP 10.733,58 $/kW/mes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49C9D9F-5B36-88F1-D565-438930936906}"/>
              </a:ext>
            </a:extLst>
          </p:cNvPr>
          <p:cNvSpPr txBox="1"/>
          <p:nvPr/>
        </p:nvSpPr>
        <p:spPr>
          <a:xfrm>
            <a:off x="2810464" y="4209046"/>
            <a:ext cx="2553510" cy="18620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PNLEP 152.721 US$/</a:t>
            </a:r>
            <a:r>
              <a:rPr lang="es-ES" sz="2300" b="1" dirty="0" err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MWh</a:t>
            </a:r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; PNPLP 11.591,51 $/kW/mes</a:t>
            </a:r>
            <a:endParaRPr lang="es-ES">
              <a:ea typeface="Calibri"/>
              <a:cs typeface="Calibri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6F08CCF2-2A21-B8FC-A32C-8CB643526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3361" y="5574282"/>
            <a:ext cx="1104900" cy="2114550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0FD6A581-B503-1C85-4117-1B10F6454BBE}"/>
              </a:ext>
            </a:extLst>
          </p:cNvPr>
          <p:cNvSpPr txBox="1"/>
          <p:nvPr/>
        </p:nvSpPr>
        <p:spPr>
          <a:xfrm>
            <a:off x="11393747" y="4209046"/>
            <a:ext cx="1906529" cy="29238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PNLEP 32.54 US$/</a:t>
            </a:r>
            <a:r>
              <a:rPr lang="es-ES" sz="2300" b="1" dirty="0" err="1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MWh;PNPLP</a:t>
            </a:r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 9008,20 $/kW/mes</a:t>
            </a:r>
            <a:endParaRPr lang="es-ES" dirty="0"/>
          </a:p>
          <a:p>
            <a:endParaRPr lang="es-ES" sz="2300" b="1" dirty="0">
              <a:solidFill>
                <a:srgbClr val="1D4945"/>
              </a:solidFill>
              <a:latin typeface="Bookman Old Style"/>
              <a:ea typeface="Calibri"/>
              <a:cs typeface="Calibri"/>
            </a:endParaRPr>
          </a:p>
          <a:p>
            <a:r>
              <a:rPr lang="es-ES" sz="2300" b="1" dirty="0">
                <a:solidFill>
                  <a:srgbClr val="FF0000"/>
                </a:solidFill>
                <a:latin typeface="Bookman Old Style"/>
                <a:ea typeface="Calibri"/>
                <a:cs typeface="Calibri"/>
              </a:rPr>
              <a:t>???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3F402BF-62B1-6964-2033-194FCFBD2829}"/>
              </a:ext>
            </a:extLst>
          </p:cNvPr>
          <p:cNvSpPr txBox="1"/>
          <p:nvPr/>
        </p:nvSpPr>
        <p:spPr>
          <a:xfrm>
            <a:off x="9323408" y="5567707"/>
            <a:ext cx="1820265" cy="2215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1.7 GW BESS</a:t>
            </a:r>
          </a:p>
          <a:p>
            <a:endParaRPr lang="es-ES" sz="2300" b="1">
              <a:solidFill>
                <a:srgbClr val="1D4945"/>
              </a:solidFill>
              <a:latin typeface="Bookman Old Style"/>
              <a:ea typeface="Calibri"/>
              <a:cs typeface="Calibri"/>
            </a:endParaRPr>
          </a:p>
          <a:p>
            <a:endParaRPr lang="es-ES" sz="2300" b="1">
              <a:solidFill>
                <a:srgbClr val="1D4945"/>
              </a:solidFill>
              <a:latin typeface="Bookman Old Style"/>
              <a:ea typeface="Calibri"/>
              <a:cs typeface="Calibri"/>
            </a:endParaRPr>
          </a:p>
          <a:p>
            <a:r>
              <a:rPr lang="es-ES" sz="2300" b="1" dirty="0">
                <a:solidFill>
                  <a:srgbClr val="1D4945"/>
                </a:solidFill>
                <a:latin typeface="Bookman Old Style"/>
                <a:ea typeface="Calibri"/>
                <a:cs typeface="Calibri"/>
              </a:rPr>
              <a:t>80 mil VE (2030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Microsoft Office PowerPoint</Application>
  <PresentationFormat>Custom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Bookman Old Style</vt:lpstr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IESD</dc:title>
  <dc:creator>Quillahuaman Ttito Dushan Willy</dc:creator>
  <cp:lastModifiedBy>Quillahuaman Ttito Dushan Willy</cp:lastModifiedBy>
  <cp:revision>58</cp:revision>
  <dcterms:created xsi:type="dcterms:W3CDTF">2006-08-16T00:00:00Z</dcterms:created>
  <dcterms:modified xsi:type="dcterms:W3CDTF">2025-10-23T18:50:04Z</dcterms:modified>
  <dc:identifier>DAG2hlctGFw</dc:identifier>
</cp:coreProperties>
</file>