
<file path=[Content_Types].xml><?xml version="1.0" encoding="utf-8"?>
<Types xmlns="http://schemas.openxmlformats.org/package/2006/content-types">
  <Default Extension="bin" ContentType="application/vnd.openxmlformats-officedocument.oleObject"/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80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</p:sldIdLst>
  <p:sldSz cx="18288000" cy="10287000"/>
  <p:notesSz cx="6858000" cy="9144000"/>
  <p:embeddedFontLst>
    <p:embeddedFont>
      <p:font typeface="Garet" panose="020B0604020202020204" charset="0"/>
      <p:regular r:id="rId27"/>
    </p:embeddedFont>
    <p:embeddedFont>
      <p:font typeface="Garet Bold" panose="020B0604020202020204" charset="0"/>
      <p:regular r:id="rId28"/>
      <p:bold r:id="rId29"/>
    </p:embeddedFont>
    <p:embeddedFont>
      <p:font typeface="Garet Light" panose="020B0604020202020204" charset="0"/>
      <p:regular r:id="rId30"/>
    </p:embeddedFont>
    <p:embeddedFont>
      <p:font typeface="Gotham 1" panose="020B0604020202020204" charset="0"/>
      <p:regular r:id="rId31"/>
      <p:bold r:id="rId32"/>
      <p:italic r:id="rId33"/>
      <p:boldItalic r:id="rId34"/>
    </p:embeddedFont>
    <p:embeddedFont>
      <p:font typeface="Gotham 1 Bold" panose="020B0604020202020204" charset="0"/>
      <p:regular r:id="rId35"/>
      <p:bold r:id="rId36"/>
      <p:italic r:id="rId37"/>
      <p:boldItalic r:id="rId38"/>
    </p:embeddedFont>
    <p:embeddedFont>
      <p:font typeface="Gotham 1 Light" panose="020B0604020202020204" charset="0"/>
      <p:regular r:id="rId39"/>
      <p:bold r:id="rId40"/>
      <p:italic r:id="rId41"/>
      <p:boldItalic r:id="rId42"/>
    </p:embeddedFont>
    <p:embeddedFont>
      <p:font typeface="Gotham 2 Bold" panose="020B0604020202020204" charset="0"/>
      <p:regular r:id="rId43"/>
      <p:bold r:id="rId44"/>
      <p:italic r:id="rId45"/>
      <p:boldItalic r:id="rId46"/>
    </p:embeddedFont>
    <p:embeddedFont>
      <p:font typeface="Gotham 2 Light" panose="020B0604020202020204" charset="0"/>
      <p:regular r:id="rId47"/>
      <p:bold r:id="rId48"/>
      <p:italic r:id="rId49"/>
      <p:boldItalic r:id="rId5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 autoAdjust="0"/>
    <p:restoredTop sz="94626" autoAdjust="0"/>
  </p:normalViewPr>
  <p:slideViewPr>
    <p:cSldViewPr>
      <p:cViewPr varScale="1">
        <p:scale>
          <a:sx n="39" d="100"/>
          <a:sy n="39" d="100"/>
        </p:scale>
        <p:origin x="68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3.fntdata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42" Type="http://schemas.openxmlformats.org/officeDocument/2006/relationships/font" Target="fonts/font16.fntdata"/><Relationship Id="rId47" Type="http://schemas.openxmlformats.org/officeDocument/2006/relationships/font" Target="fonts/font21.fntdata"/><Relationship Id="rId50" Type="http://schemas.openxmlformats.org/officeDocument/2006/relationships/font" Target="fonts/font24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3.fntdata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font" Target="fonts/font14.fntdata"/><Relationship Id="rId45" Type="http://schemas.openxmlformats.org/officeDocument/2006/relationships/font" Target="fonts/font19.fntdata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4" Type="http://schemas.openxmlformats.org/officeDocument/2006/relationships/font" Target="fonts/font18.fntdata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43" Type="http://schemas.openxmlformats.org/officeDocument/2006/relationships/font" Target="fonts/font17.fntdata"/><Relationship Id="rId48" Type="http://schemas.openxmlformats.org/officeDocument/2006/relationships/font" Target="fonts/font22.fntdata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font" Target="fonts/font12.fntdata"/><Relationship Id="rId46" Type="http://schemas.openxmlformats.org/officeDocument/2006/relationships/font" Target="fonts/font20.fntdata"/><Relationship Id="rId20" Type="http://schemas.openxmlformats.org/officeDocument/2006/relationships/slide" Target="slides/slide19.xml"/><Relationship Id="rId41" Type="http://schemas.openxmlformats.org/officeDocument/2006/relationships/font" Target="fonts/font15.fntdata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49" Type="http://schemas.openxmlformats.org/officeDocument/2006/relationships/font" Target="fonts/font23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svg"/><Relationship Id="rId5" Type="http://schemas.openxmlformats.org/officeDocument/2006/relationships/image" Target="../media/image35.png"/><Relationship Id="rId4" Type="http://schemas.openxmlformats.org/officeDocument/2006/relationships/image" Target="../media/image34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svg"/><Relationship Id="rId11" Type="http://schemas.openxmlformats.org/officeDocument/2006/relationships/image" Target="../media/image26.png"/><Relationship Id="rId5" Type="http://schemas.openxmlformats.org/officeDocument/2006/relationships/image" Target="../media/image39.png"/><Relationship Id="rId10" Type="http://schemas.openxmlformats.org/officeDocument/2006/relationships/image" Target="../media/image44.sv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svg"/><Relationship Id="rId13" Type="http://schemas.openxmlformats.org/officeDocument/2006/relationships/image" Target="../media/image26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12" Type="http://schemas.openxmlformats.org/officeDocument/2006/relationships/image" Target="../media/image54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svg"/><Relationship Id="rId11" Type="http://schemas.openxmlformats.org/officeDocument/2006/relationships/image" Target="../media/image53.png"/><Relationship Id="rId5" Type="http://schemas.openxmlformats.org/officeDocument/2006/relationships/image" Target="../media/image47.png"/><Relationship Id="rId10" Type="http://schemas.openxmlformats.org/officeDocument/2006/relationships/image" Target="../media/image52.svg"/><Relationship Id="rId4" Type="http://schemas.openxmlformats.org/officeDocument/2006/relationships/image" Target="../media/image46.svg"/><Relationship Id="rId9" Type="http://schemas.openxmlformats.org/officeDocument/2006/relationships/image" Target="../media/image5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55.png"/><Relationship Id="rId5" Type="http://schemas.openxmlformats.org/officeDocument/2006/relationships/image" Target="../media/image26.png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3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 black circle&#10;&#10;AI-generated content may be incorrect.">
            <a:extLst>
              <a:ext uri="{FF2B5EF4-FFF2-40B4-BE49-F238E27FC236}">
                <a16:creationId xmlns:a16="http://schemas.microsoft.com/office/drawing/2014/main" id="{1B14D62E-A17A-12D6-1926-339A66EEE4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643"/>
            <a:ext cx="18285714" cy="10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938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678631" y="3799688"/>
            <a:ext cx="2791968" cy="2640085"/>
            <a:chOff x="0" y="0"/>
            <a:chExt cx="812800" cy="76858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768584"/>
            </a:xfrm>
            <a:custGeom>
              <a:avLst/>
              <a:gdLst/>
              <a:ahLst/>
              <a:cxnLst/>
              <a:rect l="l" t="t" r="r" b="b"/>
              <a:pathLst>
                <a:path w="812800" h="768584">
                  <a:moveTo>
                    <a:pt x="406400" y="0"/>
                  </a:moveTo>
                  <a:cubicBezTo>
                    <a:pt x="181951" y="0"/>
                    <a:pt x="0" y="172053"/>
                    <a:pt x="0" y="384292"/>
                  </a:cubicBezTo>
                  <a:cubicBezTo>
                    <a:pt x="0" y="596530"/>
                    <a:pt x="181951" y="768584"/>
                    <a:pt x="406400" y="768584"/>
                  </a:cubicBezTo>
                  <a:cubicBezTo>
                    <a:pt x="630849" y="768584"/>
                    <a:pt x="812800" y="596530"/>
                    <a:pt x="812800" y="384292"/>
                  </a:cubicBezTo>
                  <a:cubicBezTo>
                    <a:pt x="812800" y="172053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-20831" r="-20831"/>
              </a:stretch>
            </a:blipFill>
          </p:spPr>
          <p:txBody>
            <a:bodyPr/>
            <a:lstStyle/>
            <a:p>
              <a:endParaRPr lang="es-PE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1240948" y="809496"/>
            <a:ext cx="10781171" cy="8958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82"/>
              </a:lnSpc>
            </a:pPr>
            <a:r>
              <a:rPr lang="en-US" sz="6072" b="1">
                <a:solidFill>
                  <a:srgbClr val="004854"/>
                </a:solidFill>
                <a:latin typeface="Gotham 1 Bold"/>
                <a:ea typeface="Gotham 1 Bold"/>
                <a:cs typeface="Gotham 1 Bold"/>
                <a:sym typeface="Gotham 1 Bold"/>
              </a:rPr>
              <a:t>Alcances del GHG Protocol </a:t>
            </a:r>
          </a:p>
        </p:txBody>
      </p:sp>
      <p:sp>
        <p:nvSpPr>
          <p:cNvPr id="5" name="Freeform 5"/>
          <p:cNvSpPr/>
          <p:nvPr/>
        </p:nvSpPr>
        <p:spPr>
          <a:xfrm>
            <a:off x="16339581" y="8537736"/>
            <a:ext cx="1366139" cy="1367277"/>
          </a:xfrm>
          <a:custGeom>
            <a:avLst/>
            <a:gdLst/>
            <a:ahLst/>
            <a:cxnLst/>
            <a:rect l="l" t="t" r="r" b="b"/>
            <a:pathLst>
              <a:path w="1366139" h="1367277">
                <a:moveTo>
                  <a:pt x="0" y="0"/>
                </a:moveTo>
                <a:lnTo>
                  <a:pt x="1366139" y="0"/>
                </a:lnTo>
                <a:lnTo>
                  <a:pt x="1366139" y="1367277"/>
                </a:lnTo>
                <a:lnTo>
                  <a:pt x="0" y="136727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PE"/>
          </a:p>
        </p:txBody>
      </p:sp>
      <p:sp>
        <p:nvSpPr>
          <p:cNvPr id="6" name="Freeform 6"/>
          <p:cNvSpPr/>
          <p:nvPr/>
        </p:nvSpPr>
        <p:spPr>
          <a:xfrm rot="-10653106">
            <a:off x="1222105" y="3250481"/>
            <a:ext cx="3666001" cy="3675259"/>
          </a:xfrm>
          <a:custGeom>
            <a:avLst/>
            <a:gdLst/>
            <a:ahLst/>
            <a:cxnLst/>
            <a:rect l="l" t="t" r="r" b="b"/>
            <a:pathLst>
              <a:path w="3666001" h="3675259">
                <a:moveTo>
                  <a:pt x="0" y="0"/>
                </a:moveTo>
                <a:lnTo>
                  <a:pt x="3666001" y="0"/>
                </a:lnTo>
                <a:lnTo>
                  <a:pt x="3666001" y="3675259"/>
                </a:lnTo>
                <a:lnTo>
                  <a:pt x="0" y="367525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s-PE"/>
          </a:p>
        </p:txBody>
      </p:sp>
      <p:sp>
        <p:nvSpPr>
          <p:cNvPr id="7" name="TextBox 7"/>
          <p:cNvSpPr txBox="1"/>
          <p:nvPr/>
        </p:nvSpPr>
        <p:spPr>
          <a:xfrm>
            <a:off x="1193858" y="2461699"/>
            <a:ext cx="2526806" cy="4476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50"/>
              </a:lnSpc>
              <a:spcBef>
                <a:spcPct val="0"/>
              </a:spcBef>
            </a:pPr>
            <a:r>
              <a:rPr lang="en-US" sz="3000" b="1" dirty="0">
                <a:solidFill>
                  <a:srgbClr val="004555"/>
                </a:solidFill>
                <a:latin typeface="Gotham 1 Bold"/>
                <a:ea typeface="Gotham 1 Bold"/>
                <a:cs typeface="Gotham 1 Bold"/>
                <a:sym typeface="Gotham 1 Bold"/>
              </a:rPr>
              <a:t>ALCANCE 1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7561574" y="3806764"/>
            <a:ext cx="2609491" cy="2609491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5"/>
              <a:stretch>
                <a:fillRect l="-24906" r="-24906"/>
              </a:stretch>
            </a:blipFill>
          </p:spPr>
          <p:txBody>
            <a:bodyPr/>
            <a:lstStyle/>
            <a:p>
              <a:endParaRPr lang="es-PE"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145281" y="7200436"/>
            <a:ext cx="4981372" cy="1437122"/>
            <a:chOff x="0" y="0"/>
            <a:chExt cx="783143" cy="225936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783143" cy="225936"/>
            </a:xfrm>
            <a:custGeom>
              <a:avLst/>
              <a:gdLst/>
              <a:ahLst/>
              <a:cxnLst/>
              <a:rect l="l" t="t" r="r" b="b"/>
              <a:pathLst>
                <a:path w="783143" h="225936">
                  <a:moveTo>
                    <a:pt x="87034" y="0"/>
                  </a:moveTo>
                  <a:lnTo>
                    <a:pt x="696109" y="0"/>
                  </a:lnTo>
                  <a:cubicBezTo>
                    <a:pt x="719192" y="0"/>
                    <a:pt x="741329" y="9170"/>
                    <a:pt x="757651" y="25492"/>
                  </a:cubicBezTo>
                  <a:cubicBezTo>
                    <a:pt x="773973" y="41814"/>
                    <a:pt x="783143" y="63951"/>
                    <a:pt x="783143" y="87034"/>
                  </a:cubicBezTo>
                  <a:lnTo>
                    <a:pt x="783143" y="138902"/>
                  </a:lnTo>
                  <a:cubicBezTo>
                    <a:pt x="783143" y="186970"/>
                    <a:pt x="744176" y="225936"/>
                    <a:pt x="696109" y="225936"/>
                  </a:cubicBezTo>
                  <a:lnTo>
                    <a:pt x="87034" y="225936"/>
                  </a:lnTo>
                  <a:cubicBezTo>
                    <a:pt x="63951" y="225936"/>
                    <a:pt x="41814" y="216767"/>
                    <a:pt x="25492" y="200445"/>
                  </a:cubicBezTo>
                  <a:cubicBezTo>
                    <a:pt x="9170" y="184123"/>
                    <a:pt x="0" y="161985"/>
                    <a:pt x="0" y="138902"/>
                  </a:cubicBezTo>
                  <a:lnTo>
                    <a:pt x="0" y="87034"/>
                  </a:lnTo>
                  <a:cubicBezTo>
                    <a:pt x="0" y="38966"/>
                    <a:pt x="38966" y="0"/>
                    <a:pt x="87034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es-PE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47625"/>
              <a:ext cx="783143" cy="273561"/>
            </a:xfrm>
            <a:prstGeom prst="rect">
              <a:avLst/>
            </a:prstGeom>
          </p:spPr>
          <p:txBody>
            <a:bodyPr lIns="76593" tIns="76593" rIns="76593" bIns="76593" rtlCol="0" anchor="ctr"/>
            <a:lstStyle/>
            <a:p>
              <a:pPr algn="l">
                <a:lnSpc>
                  <a:spcPts val="3360"/>
                </a:lnSpc>
              </a:pPr>
              <a:r>
                <a:rPr lang="en-US" sz="2400" b="1">
                  <a:solidFill>
                    <a:srgbClr val="004555"/>
                  </a:solidFill>
                  <a:latin typeface="Gotham 1 Bold"/>
                  <a:ea typeface="Gotham 1 Bold"/>
                  <a:cs typeface="Gotham 1 Bold"/>
                  <a:sym typeface="Gotham 1 Bold"/>
                </a:rPr>
                <a:t>EMISIONES DIRECTAS</a:t>
              </a:r>
            </a:p>
            <a:p>
              <a:pPr algn="l">
                <a:lnSpc>
                  <a:spcPts val="3360"/>
                </a:lnSpc>
              </a:pPr>
              <a:r>
                <a:rPr lang="en-US" sz="2400">
                  <a:solidFill>
                    <a:srgbClr val="004555"/>
                  </a:solidFill>
                  <a:latin typeface="Gotham 1 Light"/>
                  <a:ea typeface="Gotham 1 Light"/>
                  <a:cs typeface="Gotham 1 Light"/>
                  <a:sym typeface="Gotham 1 Light"/>
                </a:rPr>
                <a:t>provenientes de fuentes propias o controladas por la empresa.</a:t>
              </a:r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6665056" y="7143286"/>
            <a:ext cx="4810908" cy="1746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499"/>
              </a:lnSpc>
              <a:spcBef>
                <a:spcPct val="0"/>
              </a:spcBef>
            </a:pPr>
            <a:r>
              <a:rPr lang="en-US" sz="2499" b="1" u="none" strike="noStrike">
                <a:solidFill>
                  <a:srgbClr val="004555"/>
                </a:solidFill>
                <a:latin typeface="Gotham 1 Bold"/>
                <a:ea typeface="Gotham 1 Bold"/>
                <a:cs typeface="Gotham 1 Bold"/>
                <a:sym typeface="Gotham 1 Bold"/>
              </a:rPr>
              <a:t>EMISIONES INDIRECTAS</a:t>
            </a:r>
          </a:p>
          <a:p>
            <a:pPr marL="0" lvl="0" indent="0" algn="l">
              <a:lnSpc>
                <a:spcPts val="3499"/>
              </a:lnSpc>
              <a:spcBef>
                <a:spcPct val="0"/>
              </a:spcBef>
            </a:pPr>
            <a:r>
              <a:rPr lang="en-US" sz="2499" u="none" strike="noStrike">
                <a:solidFill>
                  <a:srgbClr val="004555"/>
                </a:solidFill>
                <a:latin typeface="Gotham 1 Light"/>
                <a:ea typeface="Gotham 1 Light"/>
                <a:cs typeface="Gotham 1 Light"/>
                <a:sym typeface="Gotham 1 Light"/>
              </a:rPr>
              <a:t>provenientes energía comprada por la empresa (consumo eléctrico)</a:t>
            </a:r>
          </a:p>
        </p:txBody>
      </p:sp>
      <p:sp>
        <p:nvSpPr>
          <p:cNvPr id="14" name="Freeform 14"/>
          <p:cNvSpPr/>
          <p:nvPr/>
        </p:nvSpPr>
        <p:spPr>
          <a:xfrm rot="-10653106">
            <a:off x="7006441" y="3250481"/>
            <a:ext cx="3666001" cy="3675259"/>
          </a:xfrm>
          <a:custGeom>
            <a:avLst/>
            <a:gdLst/>
            <a:ahLst/>
            <a:cxnLst/>
            <a:rect l="l" t="t" r="r" b="b"/>
            <a:pathLst>
              <a:path w="3666001" h="3675259">
                <a:moveTo>
                  <a:pt x="0" y="0"/>
                </a:moveTo>
                <a:lnTo>
                  <a:pt x="3666002" y="0"/>
                </a:lnTo>
                <a:lnTo>
                  <a:pt x="3666002" y="3675259"/>
                </a:lnTo>
                <a:lnTo>
                  <a:pt x="0" y="367525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s-PE"/>
          </a:p>
        </p:txBody>
      </p:sp>
      <p:sp>
        <p:nvSpPr>
          <p:cNvPr id="15" name="TextBox 15"/>
          <p:cNvSpPr txBox="1"/>
          <p:nvPr/>
        </p:nvSpPr>
        <p:spPr>
          <a:xfrm>
            <a:off x="6617193" y="2461699"/>
            <a:ext cx="2526807" cy="447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50"/>
              </a:lnSpc>
              <a:spcBef>
                <a:spcPct val="0"/>
              </a:spcBef>
            </a:pPr>
            <a:r>
              <a:rPr lang="en-US" sz="3000" b="1">
                <a:solidFill>
                  <a:srgbClr val="004555"/>
                </a:solidFill>
                <a:latin typeface="Gotham 1 Bold"/>
                <a:ea typeface="Gotham 1 Bold"/>
                <a:cs typeface="Gotham 1 Bold"/>
                <a:sym typeface="Gotham 1 Bold"/>
              </a:rPr>
              <a:t>ALCANCE 2</a:t>
            </a:r>
          </a:p>
        </p:txBody>
      </p:sp>
      <p:grpSp>
        <p:nvGrpSpPr>
          <p:cNvPr id="16" name="Group 16"/>
          <p:cNvGrpSpPr/>
          <p:nvPr/>
        </p:nvGrpSpPr>
        <p:grpSpPr>
          <a:xfrm>
            <a:off x="12781076" y="3778055"/>
            <a:ext cx="2620112" cy="2620112"/>
            <a:chOff x="0" y="0"/>
            <a:chExt cx="812800" cy="8128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6"/>
              <a:stretch>
                <a:fillRect l="-24906" r="-24906"/>
              </a:stretch>
            </a:blipFill>
          </p:spPr>
          <p:txBody>
            <a:bodyPr/>
            <a:lstStyle/>
            <a:p>
              <a:endParaRPr lang="es-PE"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2341417" y="6375418"/>
            <a:ext cx="5364304" cy="2514190"/>
            <a:chOff x="0" y="0"/>
            <a:chExt cx="916543" cy="429574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916543" cy="429574"/>
            </a:xfrm>
            <a:custGeom>
              <a:avLst/>
              <a:gdLst/>
              <a:ahLst/>
              <a:cxnLst/>
              <a:rect l="l" t="t" r="r" b="b"/>
              <a:pathLst>
                <a:path w="916543" h="429574">
                  <a:moveTo>
                    <a:pt x="80821" y="0"/>
                  </a:moveTo>
                  <a:lnTo>
                    <a:pt x="835723" y="0"/>
                  </a:lnTo>
                  <a:cubicBezTo>
                    <a:pt x="880359" y="0"/>
                    <a:pt x="916543" y="36185"/>
                    <a:pt x="916543" y="80821"/>
                  </a:cubicBezTo>
                  <a:lnTo>
                    <a:pt x="916543" y="348753"/>
                  </a:lnTo>
                  <a:cubicBezTo>
                    <a:pt x="916543" y="393389"/>
                    <a:pt x="880359" y="429574"/>
                    <a:pt x="835723" y="429574"/>
                  </a:cubicBezTo>
                  <a:lnTo>
                    <a:pt x="80821" y="429574"/>
                  </a:lnTo>
                  <a:cubicBezTo>
                    <a:pt x="36185" y="429574"/>
                    <a:pt x="0" y="393389"/>
                    <a:pt x="0" y="348753"/>
                  </a:cubicBezTo>
                  <a:lnTo>
                    <a:pt x="0" y="80821"/>
                  </a:lnTo>
                  <a:cubicBezTo>
                    <a:pt x="0" y="36185"/>
                    <a:pt x="36185" y="0"/>
                    <a:pt x="80821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es-PE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-47625"/>
              <a:ext cx="916543" cy="477199"/>
            </a:xfrm>
            <a:prstGeom prst="rect">
              <a:avLst/>
            </a:prstGeom>
          </p:spPr>
          <p:txBody>
            <a:bodyPr lIns="70476" tIns="70476" rIns="70476" bIns="70476" rtlCol="0" anchor="ctr"/>
            <a:lstStyle/>
            <a:p>
              <a:pPr algn="just">
                <a:lnSpc>
                  <a:spcPts val="3499"/>
                </a:lnSpc>
              </a:pPr>
              <a:endParaRPr/>
            </a:p>
          </p:txBody>
        </p:sp>
      </p:grpSp>
      <p:sp>
        <p:nvSpPr>
          <p:cNvPr id="21" name="TextBox 21"/>
          <p:cNvSpPr txBox="1"/>
          <p:nvPr/>
        </p:nvSpPr>
        <p:spPr>
          <a:xfrm>
            <a:off x="12430980" y="7143286"/>
            <a:ext cx="5185177" cy="17463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496"/>
              </a:lnSpc>
              <a:spcBef>
                <a:spcPct val="0"/>
              </a:spcBef>
            </a:pPr>
            <a:r>
              <a:rPr lang="en-US" sz="2497" b="1" u="none" strike="noStrike">
                <a:solidFill>
                  <a:srgbClr val="004555"/>
                </a:solidFill>
                <a:latin typeface="Gotham 1 Bold"/>
                <a:ea typeface="Gotham 1 Bold"/>
                <a:cs typeface="Gotham 1 Bold"/>
                <a:sym typeface="Gotham 1 Bold"/>
              </a:rPr>
              <a:t>EMISIONES INDIRECTAS</a:t>
            </a:r>
          </a:p>
          <a:p>
            <a:pPr marL="0" lvl="0" indent="0" algn="l">
              <a:lnSpc>
                <a:spcPts val="3496"/>
              </a:lnSpc>
              <a:spcBef>
                <a:spcPct val="0"/>
              </a:spcBef>
            </a:pPr>
            <a:r>
              <a:rPr lang="en-US" sz="2497" u="none" strike="noStrike">
                <a:solidFill>
                  <a:srgbClr val="004555"/>
                </a:solidFill>
                <a:latin typeface="Gotham 1 Light"/>
                <a:ea typeface="Gotham 1 Light"/>
                <a:cs typeface="Gotham 1 Light"/>
                <a:sym typeface="Gotham 1 Light"/>
              </a:rPr>
              <a:t>provenientes de fuentes que no son propiedad ni están en control de la empresa.</a:t>
            </a:r>
          </a:p>
        </p:txBody>
      </p:sp>
      <p:sp>
        <p:nvSpPr>
          <p:cNvPr id="22" name="Freeform 22"/>
          <p:cNvSpPr/>
          <p:nvPr/>
        </p:nvSpPr>
        <p:spPr>
          <a:xfrm rot="-10653106">
            <a:off x="12258131" y="3250481"/>
            <a:ext cx="3666001" cy="3675259"/>
          </a:xfrm>
          <a:custGeom>
            <a:avLst/>
            <a:gdLst/>
            <a:ahLst/>
            <a:cxnLst/>
            <a:rect l="l" t="t" r="r" b="b"/>
            <a:pathLst>
              <a:path w="3666001" h="3675259">
                <a:moveTo>
                  <a:pt x="0" y="0"/>
                </a:moveTo>
                <a:lnTo>
                  <a:pt x="3666001" y="0"/>
                </a:lnTo>
                <a:lnTo>
                  <a:pt x="3666001" y="3675259"/>
                </a:lnTo>
                <a:lnTo>
                  <a:pt x="0" y="367525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s-PE"/>
          </a:p>
        </p:txBody>
      </p:sp>
      <p:sp>
        <p:nvSpPr>
          <p:cNvPr id="23" name="TextBox 23"/>
          <p:cNvSpPr txBox="1"/>
          <p:nvPr/>
        </p:nvSpPr>
        <p:spPr>
          <a:xfrm>
            <a:off x="12341417" y="2461699"/>
            <a:ext cx="2459257" cy="447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50"/>
              </a:lnSpc>
              <a:spcBef>
                <a:spcPct val="0"/>
              </a:spcBef>
            </a:pPr>
            <a:r>
              <a:rPr lang="en-US" sz="3000" b="1">
                <a:solidFill>
                  <a:srgbClr val="004555"/>
                </a:solidFill>
                <a:latin typeface="Gotham 1 Bold"/>
                <a:ea typeface="Gotham 1 Bold"/>
                <a:cs typeface="Gotham 1 Bold"/>
                <a:sym typeface="Gotham 1 Bold"/>
              </a:rPr>
              <a:t>ALCANCE 3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55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76892" y="1995007"/>
            <a:ext cx="14549020" cy="7438187"/>
          </a:xfrm>
          <a:custGeom>
            <a:avLst/>
            <a:gdLst/>
            <a:ahLst/>
            <a:cxnLst/>
            <a:rect l="l" t="t" r="r" b="b"/>
            <a:pathLst>
              <a:path w="14549020" h="7438187">
                <a:moveTo>
                  <a:pt x="0" y="0"/>
                </a:moveTo>
                <a:lnTo>
                  <a:pt x="14549020" y="0"/>
                </a:lnTo>
                <a:lnTo>
                  <a:pt x="14549020" y="7438186"/>
                </a:lnTo>
                <a:lnTo>
                  <a:pt x="0" y="74381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PE"/>
          </a:p>
        </p:txBody>
      </p:sp>
      <p:sp>
        <p:nvSpPr>
          <p:cNvPr id="3" name="TextBox 3"/>
          <p:cNvSpPr txBox="1"/>
          <p:nvPr/>
        </p:nvSpPr>
        <p:spPr>
          <a:xfrm>
            <a:off x="614449" y="9568567"/>
            <a:ext cx="6117428" cy="2736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239"/>
              </a:lnSpc>
            </a:pPr>
            <a:r>
              <a:rPr lang="en-US" sz="1599">
                <a:solidFill>
                  <a:srgbClr val="FFFFFF"/>
                </a:solidFill>
                <a:latin typeface="Gotham 2 Light"/>
                <a:ea typeface="Gotham 2 Light"/>
                <a:cs typeface="Gotham 2 Light"/>
                <a:sym typeface="Gotham 2 Light"/>
              </a:rPr>
              <a:t>Fuente: The International Traking Standard Foundation 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476892" y="592702"/>
            <a:ext cx="17642758" cy="9005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982"/>
              </a:lnSpc>
            </a:pPr>
            <a:r>
              <a:rPr lang="en-US" sz="6072" b="1">
                <a:solidFill>
                  <a:srgbClr val="FFFFFF"/>
                </a:solidFill>
                <a:latin typeface="Garet Bold"/>
                <a:ea typeface="Garet Bold"/>
                <a:cs typeface="Garet Bold"/>
                <a:sym typeface="Garet Bold"/>
              </a:rPr>
              <a:t>Contexto Global - REC Market</a:t>
            </a:r>
          </a:p>
        </p:txBody>
      </p:sp>
      <p:sp>
        <p:nvSpPr>
          <p:cNvPr id="5" name="Freeform 5"/>
          <p:cNvSpPr/>
          <p:nvPr/>
        </p:nvSpPr>
        <p:spPr>
          <a:xfrm>
            <a:off x="16339581" y="8537736"/>
            <a:ext cx="1366139" cy="1367277"/>
          </a:xfrm>
          <a:custGeom>
            <a:avLst/>
            <a:gdLst/>
            <a:ahLst/>
            <a:cxnLst/>
            <a:rect l="l" t="t" r="r" b="b"/>
            <a:pathLst>
              <a:path w="1366139" h="1367277">
                <a:moveTo>
                  <a:pt x="0" y="0"/>
                </a:moveTo>
                <a:lnTo>
                  <a:pt x="1366139" y="0"/>
                </a:lnTo>
                <a:lnTo>
                  <a:pt x="1366139" y="1367277"/>
                </a:lnTo>
                <a:lnTo>
                  <a:pt x="0" y="136727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PE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PE"/>
          </a:p>
        </p:txBody>
      </p:sp>
      <p:sp>
        <p:nvSpPr>
          <p:cNvPr id="4" name="TextBox 4"/>
          <p:cNvSpPr txBox="1"/>
          <p:nvPr/>
        </p:nvSpPr>
        <p:spPr>
          <a:xfrm>
            <a:off x="1028700" y="457200"/>
            <a:ext cx="16230600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b="1">
                <a:solidFill>
                  <a:srgbClr val="004555"/>
                </a:solidFill>
                <a:latin typeface="Garet Bold"/>
                <a:ea typeface="Garet Bold"/>
                <a:cs typeface="Garet Bold"/>
                <a:sym typeface="Garet Bold"/>
              </a:rPr>
              <a:t>iREC vs RECs vs GOs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60DECF52-205B-45D4-BBF7-02BA1C7614B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98" t="1394" r="1025" b="1035"/>
          <a:stretch/>
        </p:blipFill>
        <p:spPr>
          <a:xfrm>
            <a:off x="1709249" y="1714500"/>
            <a:ext cx="15307051" cy="73914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55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028700" y="466725"/>
            <a:ext cx="16230600" cy="8635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 b="1">
                <a:solidFill>
                  <a:srgbClr val="FFFFFF"/>
                </a:solidFill>
                <a:latin typeface="Garet Bold"/>
                <a:ea typeface="Garet Bold"/>
                <a:cs typeface="Garet Bold"/>
                <a:sym typeface="Garet Bold"/>
              </a:rPr>
              <a:t>CERTIFICADOS DE ENERGÍA RENOVABLE EN PERU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DE10B06A-6F22-49D5-B268-F52F7A37F81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4" t="1078" b="-1"/>
          <a:stretch/>
        </p:blipFill>
        <p:spPr>
          <a:xfrm>
            <a:off x="1297336" y="1485900"/>
            <a:ext cx="15927328" cy="762055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55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02111" y="2285974"/>
            <a:ext cx="11453512" cy="6972326"/>
            <a:chOff x="0" y="0"/>
            <a:chExt cx="15271350" cy="929643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5271350" cy="9296434"/>
            </a:xfrm>
            <a:custGeom>
              <a:avLst/>
              <a:gdLst/>
              <a:ahLst/>
              <a:cxnLst/>
              <a:rect l="l" t="t" r="r" b="b"/>
              <a:pathLst>
                <a:path w="15271350" h="9296434">
                  <a:moveTo>
                    <a:pt x="0" y="0"/>
                  </a:moveTo>
                  <a:lnTo>
                    <a:pt x="15271350" y="0"/>
                  </a:lnTo>
                  <a:lnTo>
                    <a:pt x="15271350" y="9296434"/>
                  </a:lnTo>
                  <a:lnTo>
                    <a:pt x="0" y="929643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s-PE"/>
            </a:p>
          </p:txBody>
        </p:sp>
        <p:grpSp>
          <p:nvGrpSpPr>
            <p:cNvPr id="4" name="Group 4"/>
            <p:cNvGrpSpPr/>
            <p:nvPr/>
          </p:nvGrpSpPr>
          <p:grpSpPr>
            <a:xfrm>
              <a:off x="0" y="0"/>
              <a:ext cx="2155088" cy="1081455"/>
              <a:chOff x="0" y="0"/>
              <a:chExt cx="499218" cy="250515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0"/>
                <a:ext cx="499218" cy="250515"/>
              </a:xfrm>
              <a:custGeom>
                <a:avLst/>
                <a:gdLst/>
                <a:ahLst/>
                <a:cxnLst/>
                <a:rect l="l" t="t" r="r" b="b"/>
                <a:pathLst>
                  <a:path w="499218" h="250515">
                    <a:moveTo>
                      <a:pt x="0" y="0"/>
                    </a:moveTo>
                    <a:lnTo>
                      <a:pt x="499218" y="0"/>
                    </a:lnTo>
                    <a:lnTo>
                      <a:pt x="499218" y="250515"/>
                    </a:lnTo>
                    <a:lnTo>
                      <a:pt x="0" y="250515"/>
                    </a:lnTo>
                    <a:close/>
                  </a:path>
                </a:pathLst>
              </a:custGeom>
              <a:solidFill>
                <a:srgbClr val="F9F6EF"/>
              </a:solidFill>
            </p:spPr>
            <p:txBody>
              <a:bodyPr/>
              <a:lstStyle/>
              <a:p>
                <a:endParaRPr lang="es-PE"/>
              </a:p>
            </p:txBody>
          </p:sp>
          <p:sp>
            <p:nvSpPr>
              <p:cNvPr id="6" name="TextBox 6"/>
              <p:cNvSpPr txBox="1"/>
              <p:nvPr/>
            </p:nvSpPr>
            <p:spPr>
              <a:xfrm>
                <a:off x="0" y="-38100"/>
                <a:ext cx="499218" cy="28861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60"/>
                  </a:lnSpc>
                </a:pPr>
                <a:endParaRPr/>
              </a:p>
            </p:txBody>
          </p:sp>
        </p:grpSp>
      </p:grpSp>
      <p:sp>
        <p:nvSpPr>
          <p:cNvPr id="7" name="Freeform 7"/>
          <p:cNvSpPr/>
          <p:nvPr/>
        </p:nvSpPr>
        <p:spPr>
          <a:xfrm>
            <a:off x="16339581" y="8537736"/>
            <a:ext cx="1366139" cy="1367277"/>
          </a:xfrm>
          <a:custGeom>
            <a:avLst/>
            <a:gdLst/>
            <a:ahLst/>
            <a:cxnLst/>
            <a:rect l="l" t="t" r="r" b="b"/>
            <a:pathLst>
              <a:path w="1366139" h="1367277">
                <a:moveTo>
                  <a:pt x="0" y="0"/>
                </a:moveTo>
                <a:lnTo>
                  <a:pt x="1366139" y="0"/>
                </a:lnTo>
                <a:lnTo>
                  <a:pt x="1366139" y="1367277"/>
                </a:lnTo>
                <a:lnTo>
                  <a:pt x="0" y="136727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PE"/>
          </a:p>
        </p:txBody>
      </p:sp>
      <p:sp>
        <p:nvSpPr>
          <p:cNvPr id="8" name="TextBox 8"/>
          <p:cNvSpPr txBox="1"/>
          <p:nvPr/>
        </p:nvSpPr>
        <p:spPr>
          <a:xfrm>
            <a:off x="502111" y="9631328"/>
            <a:ext cx="6117428" cy="2736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239"/>
              </a:lnSpc>
            </a:pPr>
            <a:r>
              <a:rPr lang="en-US" sz="1599">
                <a:solidFill>
                  <a:srgbClr val="FFFFFF"/>
                </a:solidFill>
                <a:latin typeface="Gotham 2 Light"/>
                <a:ea typeface="Gotham 2 Light"/>
                <a:cs typeface="Gotham 2 Light"/>
                <a:sym typeface="Gotham 2 Light"/>
              </a:rPr>
              <a:t>Fuente: The International Traking Standard Foundation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358195" y="866775"/>
            <a:ext cx="17642758" cy="9005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982"/>
              </a:lnSpc>
            </a:pPr>
            <a:r>
              <a:rPr lang="en-US" sz="6072" b="1">
                <a:solidFill>
                  <a:srgbClr val="FFFFFF"/>
                </a:solidFill>
                <a:latin typeface="Garet Bold"/>
                <a:ea typeface="Garet Bold"/>
                <a:cs typeface="Garet Bold"/>
                <a:sym typeface="Garet Bold"/>
              </a:rPr>
              <a:t>Como ha evolucionado el mercado Global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55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6339581" y="8537736"/>
            <a:ext cx="1366139" cy="1367277"/>
          </a:xfrm>
          <a:custGeom>
            <a:avLst/>
            <a:gdLst/>
            <a:ahLst/>
            <a:cxnLst/>
            <a:rect l="l" t="t" r="r" b="b"/>
            <a:pathLst>
              <a:path w="1366139" h="1367277">
                <a:moveTo>
                  <a:pt x="0" y="0"/>
                </a:moveTo>
                <a:lnTo>
                  <a:pt x="1366139" y="0"/>
                </a:lnTo>
                <a:lnTo>
                  <a:pt x="1366139" y="1367277"/>
                </a:lnTo>
                <a:lnTo>
                  <a:pt x="0" y="136727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PE"/>
          </a:p>
        </p:txBody>
      </p:sp>
      <p:grpSp>
        <p:nvGrpSpPr>
          <p:cNvPr id="3" name="Group 3"/>
          <p:cNvGrpSpPr/>
          <p:nvPr/>
        </p:nvGrpSpPr>
        <p:grpSpPr>
          <a:xfrm>
            <a:off x="510595" y="2235700"/>
            <a:ext cx="11385502" cy="6985675"/>
            <a:chOff x="0" y="0"/>
            <a:chExt cx="3392799" cy="208168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392799" cy="2081681"/>
            </a:xfrm>
            <a:custGeom>
              <a:avLst/>
              <a:gdLst/>
              <a:ahLst/>
              <a:cxnLst/>
              <a:rect l="l" t="t" r="r" b="b"/>
              <a:pathLst>
                <a:path w="3392799" h="2081681">
                  <a:moveTo>
                    <a:pt x="0" y="0"/>
                  </a:moveTo>
                  <a:lnTo>
                    <a:pt x="3392799" y="0"/>
                  </a:lnTo>
                  <a:lnTo>
                    <a:pt x="3392799" y="2081681"/>
                  </a:lnTo>
                  <a:lnTo>
                    <a:pt x="0" y="208168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s-PE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57150"/>
              <a:ext cx="3392799" cy="213883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510595" y="2235700"/>
            <a:ext cx="11385502" cy="6518200"/>
          </a:xfrm>
          <a:custGeom>
            <a:avLst/>
            <a:gdLst/>
            <a:ahLst/>
            <a:cxnLst/>
            <a:rect l="l" t="t" r="r" b="b"/>
            <a:pathLst>
              <a:path w="11385502" h="6518200">
                <a:moveTo>
                  <a:pt x="0" y="0"/>
                </a:moveTo>
                <a:lnTo>
                  <a:pt x="11385502" y="0"/>
                </a:lnTo>
                <a:lnTo>
                  <a:pt x="11385502" y="6518200"/>
                </a:lnTo>
                <a:lnTo>
                  <a:pt x="0" y="65182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PE"/>
          </a:p>
        </p:txBody>
      </p:sp>
      <p:sp>
        <p:nvSpPr>
          <p:cNvPr id="7" name="TextBox 7"/>
          <p:cNvSpPr txBox="1"/>
          <p:nvPr/>
        </p:nvSpPr>
        <p:spPr>
          <a:xfrm>
            <a:off x="13058784" y="3333710"/>
            <a:ext cx="2765989" cy="18097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672"/>
              </a:lnSpc>
              <a:spcBef>
                <a:spcPct val="0"/>
              </a:spcBef>
            </a:pPr>
            <a:r>
              <a:rPr lang="en-US" sz="2623">
                <a:solidFill>
                  <a:srgbClr val="FFFFFF"/>
                </a:solidFill>
                <a:latin typeface="Garet"/>
                <a:ea typeface="Garet"/>
                <a:cs typeface="Garet"/>
                <a:sym typeface="Garet"/>
              </a:rPr>
              <a:t>La </a:t>
            </a:r>
            <a:r>
              <a:rPr lang="en-US" sz="2623" b="1">
                <a:solidFill>
                  <a:srgbClr val="FFFFFF"/>
                </a:solidFill>
                <a:latin typeface="Garet Bold"/>
                <a:ea typeface="Garet Bold"/>
                <a:cs typeface="Garet Bold"/>
                <a:sym typeface="Garet Bold"/>
              </a:rPr>
              <a:t>trazabilidad energética</a:t>
            </a:r>
            <a:r>
              <a:rPr lang="en-US" sz="2623">
                <a:solidFill>
                  <a:srgbClr val="FFFFFF"/>
                </a:solidFill>
                <a:latin typeface="Garet"/>
                <a:ea typeface="Garet"/>
                <a:cs typeface="Garet"/>
                <a:sym typeface="Garet"/>
              </a:rPr>
              <a:t> como nuevo estándar global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358195" y="866775"/>
            <a:ext cx="17642758" cy="9005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982"/>
              </a:lnSpc>
            </a:pPr>
            <a:r>
              <a:rPr lang="en-US" sz="6072" b="1">
                <a:solidFill>
                  <a:srgbClr val="FFFFFF"/>
                </a:solidFill>
                <a:latin typeface="Garet Bold"/>
                <a:ea typeface="Garet Bold"/>
                <a:cs typeface="Garet Bold"/>
                <a:sym typeface="Garet Bold"/>
              </a:rPr>
              <a:t>Como ha evolucionado el mercado LATAM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502111" y="9631328"/>
            <a:ext cx="6117428" cy="2736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239"/>
              </a:lnSpc>
            </a:pPr>
            <a:r>
              <a:rPr lang="en-US" sz="1599">
                <a:solidFill>
                  <a:srgbClr val="FFFFFF"/>
                </a:solidFill>
                <a:latin typeface="Gotham 2 Light"/>
                <a:ea typeface="Gotham 2 Light"/>
                <a:cs typeface="Gotham 2 Light"/>
                <a:sym typeface="Gotham 2 Light"/>
              </a:rPr>
              <a:t>Fuente: The International Traking Standard Foundation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5847591" y="9024134"/>
            <a:ext cx="1636237" cy="818118"/>
          </a:xfrm>
          <a:custGeom>
            <a:avLst/>
            <a:gdLst/>
            <a:ahLst/>
            <a:cxnLst/>
            <a:rect l="l" t="t" r="r" b="b"/>
            <a:pathLst>
              <a:path w="1636237" h="818118">
                <a:moveTo>
                  <a:pt x="0" y="0"/>
                </a:moveTo>
                <a:lnTo>
                  <a:pt x="1636237" y="0"/>
                </a:lnTo>
                <a:lnTo>
                  <a:pt x="1636237" y="818118"/>
                </a:lnTo>
                <a:lnTo>
                  <a:pt x="0" y="81811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5267" t="-123431" r="-30493" b="-108091"/>
            </a:stretch>
          </a:blipFill>
        </p:spPr>
        <p:txBody>
          <a:bodyPr/>
          <a:lstStyle/>
          <a:p>
            <a:endParaRPr lang="es-PE"/>
          </a:p>
        </p:txBody>
      </p:sp>
      <p:grpSp>
        <p:nvGrpSpPr>
          <p:cNvPr id="3" name="Group 3"/>
          <p:cNvGrpSpPr/>
          <p:nvPr/>
        </p:nvGrpSpPr>
        <p:grpSpPr>
          <a:xfrm>
            <a:off x="3447573" y="2088734"/>
            <a:ext cx="1607756" cy="806796"/>
            <a:chOff x="0" y="0"/>
            <a:chExt cx="499218" cy="25051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99218" cy="250515"/>
            </a:xfrm>
            <a:custGeom>
              <a:avLst/>
              <a:gdLst/>
              <a:ahLst/>
              <a:cxnLst/>
              <a:rect l="l" t="t" r="r" b="b"/>
              <a:pathLst>
                <a:path w="499218" h="250515">
                  <a:moveTo>
                    <a:pt x="0" y="0"/>
                  </a:moveTo>
                  <a:lnTo>
                    <a:pt x="499218" y="0"/>
                  </a:lnTo>
                  <a:lnTo>
                    <a:pt x="499218" y="250515"/>
                  </a:lnTo>
                  <a:lnTo>
                    <a:pt x="0" y="250515"/>
                  </a:lnTo>
                  <a:close/>
                </a:path>
              </a:pathLst>
            </a:custGeom>
            <a:solidFill>
              <a:srgbClr val="F9F6EF"/>
            </a:solidFill>
          </p:spPr>
          <p:txBody>
            <a:bodyPr/>
            <a:lstStyle/>
            <a:p>
              <a:endParaRPr lang="es-PE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499218" cy="288615"/>
            </a:xfrm>
            <a:prstGeom prst="rect">
              <a:avLst/>
            </a:prstGeom>
          </p:spPr>
          <p:txBody>
            <a:bodyPr lIns="43089" tIns="43089" rIns="43089" bIns="43089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435198" y="759651"/>
            <a:ext cx="17048630" cy="8098099"/>
          </a:xfrm>
          <a:custGeom>
            <a:avLst/>
            <a:gdLst/>
            <a:ahLst/>
            <a:cxnLst/>
            <a:rect l="l" t="t" r="r" b="b"/>
            <a:pathLst>
              <a:path w="17048630" h="8098099">
                <a:moveTo>
                  <a:pt x="0" y="0"/>
                </a:moveTo>
                <a:lnTo>
                  <a:pt x="17048630" y="0"/>
                </a:lnTo>
                <a:lnTo>
                  <a:pt x="17048630" y="8098099"/>
                </a:lnTo>
                <a:lnTo>
                  <a:pt x="0" y="809809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PE"/>
          </a:p>
        </p:txBody>
      </p:sp>
      <p:sp>
        <p:nvSpPr>
          <p:cNvPr id="7" name="TextBox 7"/>
          <p:cNvSpPr txBox="1"/>
          <p:nvPr/>
        </p:nvSpPr>
        <p:spPr>
          <a:xfrm>
            <a:off x="567325" y="8984615"/>
            <a:ext cx="6117428" cy="2736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239"/>
              </a:lnSpc>
            </a:pPr>
            <a:r>
              <a:rPr lang="en-US" sz="1599">
                <a:solidFill>
                  <a:srgbClr val="004854"/>
                </a:solidFill>
                <a:latin typeface="Gotham 2 Light"/>
                <a:ea typeface="Gotham 2 Light"/>
                <a:cs typeface="Gotham 2 Light"/>
                <a:sym typeface="Gotham 2 Light"/>
              </a:rPr>
              <a:t>Fuente: The International Traking Standard Foundation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PE"/>
          </a:p>
        </p:txBody>
      </p:sp>
      <p:sp>
        <p:nvSpPr>
          <p:cNvPr id="3" name="Freeform 3"/>
          <p:cNvSpPr/>
          <p:nvPr/>
        </p:nvSpPr>
        <p:spPr>
          <a:xfrm>
            <a:off x="5584164" y="3441952"/>
            <a:ext cx="2287339" cy="1696756"/>
          </a:xfrm>
          <a:custGeom>
            <a:avLst/>
            <a:gdLst/>
            <a:ahLst/>
            <a:cxnLst/>
            <a:rect l="l" t="t" r="r" b="b"/>
            <a:pathLst>
              <a:path w="2287339" h="1696756">
                <a:moveTo>
                  <a:pt x="0" y="0"/>
                </a:moveTo>
                <a:lnTo>
                  <a:pt x="2287339" y="0"/>
                </a:lnTo>
                <a:lnTo>
                  <a:pt x="2287339" y="1696756"/>
                </a:lnTo>
                <a:lnTo>
                  <a:pt x="0" y="169675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PE"/>
          </a:p>
        </p:txBody>
      </p:sp>
      <p:sp>
        <p:nvSpPr>
          <p:cNvPr id="4" name="AutoShape 4"/>
          <p:cNvSpPr/>
          <p:nvPr/>
        </p:nvSpPr>
        <p:spPr>
          <a:xfrm flipV="1">
            <a:off x="4718830" y="3526454"/>
            <a:ext cx="0" cy="5227460"/>
          </a:xfrm>
          <a:prstGeom prst="line">
            <a:avLst/>
          </a:prstGeom>
          <a:ln w="57150" cap="flat">
            <a:solidFill>
              <a:srgbClr val="004854"/>
            </a:solidFill>
            <a:prstDash val="sysDot"/>
            <a:headEnd type="none" w="sm" len="sm"/>
            <a:tailEnd type="arrow" w="med" len="sm"/>
          </a:ln>
        </p:spPr>
        <p:txBody>
          <a:bodyPr/>
          <a:lstStyle/>
          <a:p>
            <a:endParaRPr lang="es-PE"/>
          </a:p>
        </p:txBody>
      </p:sp>
      <p:sp>
        <p:nvSpPr>
          <p:cNvPr id="5" name="AutoShape 5"/>
          <p:cNvSpPr/>
          <p:nvPr/>
        </p:nvSpPr>
        <p:spPr>
          <a:xfrm flipV="1">
            <a:off x="8865758" y="3526454"/>
            <a:ext cx="0" cy="5227460"/>
          </a:xfrm>
          <a:prstGeom prst="line">
            <a:avLst/>
          </a:prstGeom>
          <a:ln w="57150" cap="flat">
            <a:solidFill>
              <a:srgbClr val="004854"/>
            </a:solidFill>
            <a:prstDash val="sysDot"/>
            <a:headEnd type="none" w="sm" len="sm"/>
            <a:tailEnd type="arrow" w="med" len="sm"/>
          </a:ln>
        </p:spPr>
        <p:txBody>
          <a:bodyPr/>
          <a:lstStyle/>
          <a:p>
            <a:endParaRPr lang="es-PE"/>
          </a:p>
        </p:txBody>
      </p:sp>
      <p:sp>
        <p:nvSpPr>
          <p:cNvPr id="6" name="AutoShape 6"/>
          <p:cNvSpPr/>
          <p:nvPr/>
        </p:nvSpPr>
        <p:spPr>
          <a:xfrm flipV="1">
            <a:off x="13235359" y="3526454"/>
            <a:ext cx="0" cy="5227460"/>
          </a:xfrm>
          <a:prstGeom prst="line">
            <a:avLst/>
          </a:prstGeom>
          <a:ln w="57150" cap="flat">
            <a:solidFill>
              <a:srgbClr val="004854"/>
            </a:solidFill>
            <a:prstDash val="sysDot"/>
            <a:headEnd type="none" w="sm" len="sm"/>
            <a:tailEnd type="arrow" w="med" len="sm"/>
          </a:ln>
        </p:spPr>
        <p:txBody>
          <a:bodyPr/>
          <a:lstStyle/>
          <a:p>
            <a:endParaRPr lang="es-PE"/>
          </a:p>
        </p:txBody>
      </p:sp>
      <p:sp>
        <p:nvSpPr>
          <p:cNvPr id="7" name="Freeform 7"/>
          <p:cNvSpPr/>
          <p:nvPr/>
        </p:nvSpPr>
        <p:spPr>
          <a:xfrm>
            <a:off x="13740270" y="3399558"/>
            <a:ext cx="3338483" cy="1915455"/>
          </a:xfrm>
          <a:custGeom>
            <a:avLst/>
            <a:gdLst/>
            <a:ahLst/>
            <a:cxnLst/>
            <a:rect l="l" t="t" r="r" b="b"/>
            <a:pathLst>
              <a:path w="3338483" h="1915455">
                <a:moveTo>
                  <a:pt x="0" y="0"/>
                </a:moveTo>
                <a:lnTo>
                  <a:pt x="3338483" y="0"/>
                </a:lnTo>
                <a:lnTo>
                  <a:pt x="3338483" y="1915455"/>
                </a:lnTo>
                <a:lnTo>
                  <a:pt x="0" y="191545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s-PE"/>
          </a:p>
        </p:txBody>
      </p:sp>
      <p:sp>
        <p:nvSpPr>
          <p:cNvPr id="8" name="Freeform 8"/>
          <p:cNvSpPr/>
          <p:nvPr/>
        </p:nvSpPr>
        <p:spPr>
          <a:xfrm>
            <a:off x="9241661" y="3253032"/>
            <a:ext cx="3631399" cy="2074597"/>
          </a:xfrm>
          <a:custGeom>
            <a:avLst/>
            <a:gdLst/>
            <a:ahLst/>
            <a:cxnLst/>
            <a:rect l="l" t="t" r="r" b="b"/>
            <a:pathLst>
              <a:path w="3631399" h="2074597">
                <a:moveTo>
                  <a:pt x="0" y="0"/>
                </a:moveTo>
                <a:lnTo>
                  <a:pt x="3631399" y="0"/>
                </a:lnTo>
                <a:lnTo>
                  <a:pt x="3631399" y="2074597"/>
                </a:lnTo>
                <a:lnTo>
                  <a:pt x="0" y="207459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6677" t="-24802" r="-19854" b="-22075"/>
            </a:stretch>
          </a:blipFill>
        </p:spPr>
        <p:txBody>
          <a:bodyPr/>
          <a:lstStyle/>
          <a:p>
            <a:endParaRPr lang="es-PE"/>
          </a:p>
        </p:txBody>
      </p:sp>
      <p:sp>
        <p:nvSpPr>
          <p:cNvPr id="9" name="Freeform 9"/>
          <p:cNvSpPr/>
          <p:nvPr/>
        </p:nvSpPr>
        <p:spPr>
          <a:xfrm>
            <a:off x="956404" y="3643244"/>
            <a:ext cx="3257601" cy="1209384"/>
          </a:xfrm>
          <a:custGeom>
            <a:avLst/>
            <a:gdLst/>
            <a:ahLst/>
            <a:cxnLst/>
            <a:rect l="l" t="t" r="r" b="b"/>
            <a:pathLst>
              <a:path w="3257601" h="1209384">
                <a:moveTo>
                  <a:pt x="0" y="0"/>
                </a:moveTo>
                <a:lnTo>
                  <a:pt x="3257601" y="0"/>
                </a:lnTo>
                <a:lnTo>
                  <a:pt x="3257601" y="1209384"/>
                </a:lnTo>
                <a:lnTo>
                  <a:pt x="0" y="120938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s-PE"/>
          </a:p>
        </p:txBody>
      </p:sp>
      <p:sp>
        <p:nvSpPr>
          <p:cNvPr id="10" name="TextBox 10"/>
          <p:cNvSpPr txBox="1"/>
          <p:nvPr/>
        </p:nvSpPr>
        <p:spPr>
          <a:xfrm>
            <a:off x="828073" y="5590666"/>
            <a:ext cx="3301181" cy="1463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74"/>
              </a:lnSpc>
            </a:pPr>
            <a:r>
              <a:rPr lang="en-US" sz="2499">
                <a:solidFill>
                  <a:srgbClr val="004854"/>
                </a:solidFill>
                <a:latin typeface="Gotham 2 Light"/>
                <a:ea typeface="Gotham 2 Light"/>
                <a:cs typeface="Gotham 2 Light"/>
                <a:sym typeface="Gotham 2 Light"/>
              </a:rPr>
              <a:t>Organización de + 300 compañías con metas 100% renovable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5099830" y="5590666"/>
            <a:ext cx="3385343" cy="1825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74"/>
              </a:lnSpc>
            </a:pPr>
            <a:r>
              <a:rPr lang="en-US" sz="2499">
                <a:solidFill>
                  <a:srgbClr val="004854"/>
                </a:solidFill>
                <a:latin typeface="Gotham 2 Light"/>
                <a:ea typeface="Gotham 2 Light"/>
                <a:cs typeface="Gotham 2 Light"/>
                <a:sym typeface="Gotham 2 Light"/>
              </a:rPr>
              <a:t>Global Reporting Initiative: Estándar para la presentación de informes de sostenibilidad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9040541" y="5590666"/>
            <a:ext cx="3832519" cy="2187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74"/>
              </a:lnSpc>
            </a:pPr>
            <a:r>
              <a:rPr lang="en-US" sz="2499">
                <a:solidFill>
                  <a:srgbClr val="004854"/>
                </a:solidFill>
                <a:latin typeface="Gotham 2 Light"/>
                <a:ea typeface="Gotham 2 Light"/>
                <a:cs typeface="Gotham 2 Light"/>
                <a:sym typeface="Gotham 2 Light"/>
              </a:rPr>
              <a:t>Índices que evalúan las sostenibilidad de miles de las compañias cotizadas en las principales bolsas mundiales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3474410" y="5590666"/>
            <a:ext cx="3985518" cy="2549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74"/>
              </a:lnSpc>
            </a:pPr>
            <a:r>
              <a:rPr lang="en-US" sz="2499">
                <a:solidFill>
                  <a:srgbClr val="004854"/>
                </a:solidFill>
                <a:latin typeface="Gotham 2 Light"/>
                <a:ea typeface="Gotham 2 Light"/>
                <a:cs typeface="Gotham 2 Light"/>
                <a:sym typeface="Gotham 2 Light"/>
              </a:rPr>
              <a:t>SBTi: Organización de acción climática que permite a las empresas todo el mundo desempeñar su papel en la lucha contra la crisis climática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420282" y="1057275"/>
            <a:ext cx="17642758" cy="9005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982"/>
              </a:lnSpc>
            </a:pPr>
            <a:r>
              <a:rPr lang="en-US" sz="6072" b="1">
                <a:solidFill>
                  <a:srgbClr val="004854"/>
                </a:solidFill>
                <a:latin typeface="Garet Bold"/>
                <a:ea typeface="Garet Bold"/>
                <a:cs typeface="Garet Bold"/>
                <a:sym typeface="Garet Bold"/>
              </a:rPr>
              <a:t>Contexto Global - Reportes e Índices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3810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PE"/>
          </a:p>
        </p:txBody>
      </p:sp>
      <p:sp>
        <p:nvSpPr>
          <p:cNvPr id="3" name="Freeform 3"/>
          <p:cNvSpPr/>
          <p:nvPr/>
        </p:nvSpPr>
        <p:spPr>
          <a:xfrm>
            <a:off x="497923" y="2480663"/>
            <a:ext cx="8811651" cy="5792807"/>
          </a:xfrm>
          <a:custGeom>
            <a:avLst/>
            <a:gdLst/>
            <a:ahLst/>
            <a:cxnLst/>
            <a:rect l="l" t="t" r="r" b="b"/>
            <a:pathLst>
              <a:path w="8811651" h="5792807">
                <a:moveTo>
                  <a:pt x="0" y="0"/>
                </a:moveTo>
                <a:lnTo>
                  <a:pt x="8811651" y="0"/>
                </a:lnTo>
                <a:lnTo>
                  <a:pt x="8811651" y="5792807"/>
                </a:lnTo>
                <a:lnTo>
                  <a:pt x="0" y="579280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21923"/>
            </a:stretch>
          </a:blipFill>
        </p:spPr>
        <p:txBody>
          <a:bodyPr/>
          <a:lstStyle/>
          <a:p>
            <a:endParaRPr lang="es-PE"/>
          </a:p>
        </p:txBody>
      </p:sp>
      <p:sp>
        <p:nvSpPr>
          <p:cNvPr id="4" name="Freeform 4"/>
          <p:cNvSpPr/>
          <p:nvPr/>
        </p:nvSpPr>
        <p:spPr>
          <a:xfrm>
            <a:off x="358195" y="9258300"/>
            <a:ext cx="1636237" cy="818118"/>
          </a:xfrm>
          <a:custGeom>
            <a:avLst/>
            <a:gdLst/>
            <a:ahLst/>
            <a:cxnLst/>
            <a:rect l="l" t="t" r="r" b="b"/>
            <a:pathLst>
              <a:path w="1636237" h="818118">
                <a:moveTo>
                  <a:pt x="0" y="0"/>
                </a:moveTo>
                <a:lnTo>
                  <a:pt x="1636237" y="0"/>
                </a:lnTo>
                <a:lnTo>
                  <a:pt x="1636237" y="818118"/>
                </a:lnTo>
                <a:lnTo>
                  <a:pt x="0" y="81811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35267" t="-123431" r="-30493" b="-108091"/>
            </a:stretch>
          </a:blipFill>
        </p:spPr>
        <p:txBody>
          <a:bodyPr/>
          <a:lstStyle/>
          <a:p>
            <a:endParaRPr lang="es-PE"/>
          </a:p>
        </p:txBody>
      </p:sp>
      <p:grpSp>
        <p:nvGrpSpPr>
          <p:cNvPr id="5" name="Group 5"/>
          <p:cNvGrpSpPr/>
          <p:nvPr/>
        </p:nvGrpSpPr>
        <p:grpSpPr>
          <a:xfrm>
            <a:off x="9560278" y="2049957"/>
            <a:ext cx="8069995" cy="3319653"/>
            <a:chOff x="0" y="0"/>
            <a:chExt cx="2125431" cy="87431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125431" cy="874312"/>
            </a:xfrm>
            <a:custGeom>
              <a:avLst/>
              <a:gdLst/>
              <a:ahLst/>
              <a:cxnLst/>
              <a:rect l="l" t="t" r="r" b="b"/>
              <a:pathLst>
                <a:path w="2125431" h="874312">
                  <a:moveTo>
                    <a:pt x="48927" y="0"/>
                  </a:moveTo>
                  <a:lnTo>
                    <a:pt x="2076504" y="0"/>
                  </a:lnTo>
                  <a:cubicBezTo>
                    <a:pt x="2103525" y="0"/>
                    <a:pt x="2125431" y="21905"/>
                    <a:pt x="2125431" y="48927"/>
                  </a:cubicBezTo>
                  <a:lnTo>
                    <a:pt x="2125431" y="825385"/>
                  </a:lnTo>
                  <a:cubicBezTo>
                    <a:pt x="2125431" y="852407"/>
                    <a:pt x="2103525" y="874312"/>
                    <a:pt x="2076504" y="874312"/>
                  </a:cubicBezTo>
                  <a:lnTo>
                    <a:pt x="48927" y="874312"/>
                  </a:lnTo>
                  <a:cubicBezTo>
                    <a:pt x="21905" y="874312"/>
                    <a:pt x="0" y="852407"/>
                    <a:pt x="0" y="825385"/>
                  </a:cubicBezTo>
                  <a:lnTo>
                    <a:pt x="0" y="48927"/>
                  </a:lnTo>
                  <a:cubicBezTo>
                    <a:pt x="0" y="21905"/>
                    <a:pt x="21905" y="0"/>
                    <a:pt x="48927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es-PE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57150"/>
              <a:ext cx="2125431" cy="931462"/>
            </a:xfrm>
            <a:prstGeom prst="rect">
              <a:avLst/>
            </a:prstGeom>
          </p:spPr>
          <p:txBody>
            <a:bodyPr lIns="152400" tIns="152400" rIns="152400" bIns="152400" rtlCol="0" anchor="ctr"/>
            <a:lstStyle/>
            <a:p>
              <a:pPr algn="l">
                <a:lnSpc>
                  <a:spcPts val="3780"/>
                </a:lnSpc>
              </a:pPr>
              <a:r>
                <a:rPr lang="en-US" sz="2700" b="1">
                  <a:solidFill>
                    <a:srgbClr val="004555"/>
                  </a:solidFill>
                  <a:latin typeface="Gotham 1 Bold"/>
                  <a:ea typeface="Gotham 1 Bold"/>
                  <a:cs typeface="Gotham 1 Bold"/>
                  <a:sym typeface="Gotham 1 Bold"/>
                </a:rPr>
                <a:t>Oportunidades para generadores:</a:t>
              </a:r>
            </a:p>
            <a:p>
              <a:pPr marL="582932" lvl="1" indent="-291466" algn="l">
                <a:lnSpc>
                  <a:spcPts val="3780"/>
                </a:lnSpc>
                <a:buFont typeface="Arial"/>
                <a:buChar char="•"/>
              </a:pPr>
              <a:r>
                <a:rPr lang="en-US" sz="2700">
                  <a:solidFill>
                    <a:srgbClr val="004555"/>
                  </a:solidFill>
                  <a:latin typeface="Gotham 1"/>
                  <a:ea typeface="Gotham 1"/>
                  <a:cs typeface="Gotham 1"/>
                  <a:sym typeface="Gotham 1"/>
                </a:rPr>
                <a:t>Crecimiento de la oferta RER</a:t>
              </a:r>
            </a:p>
            <a:p>
              <a:pPr marL="582932" lvl="1" indent="-291466" algn="l">
                <a:lnSpc>
                  <a:spcPts val="3780"/>
                </a:lnSpc>
                <a:buFont typeface="Arial"/>
                <a:buChar char="•"/>
              </a:pPr>
              <a:r>
                <a:rPr lang="en-US" sz="2700">
                  <a:solidFill>
                    <a:srgbClr val="004555"/>
                  </a:solidFill>
                  <a:latin typeface="Gotham 1"/>
                  <a:ea typeface="Gotham 1"/>
                  <a:cs typeface="Gotham 1"/>
                  <a:sym typeface="Gotham 1"/>
                </a:rPr>
                <a:t>Monetización de atributos renovables </a:t>
              </a:r>
            </a:p>
            <a:p>
              <a:pPr marL="582932" lvl="1" indent="-291466" algn="l">
                <a:lnSpc>
                  <a:spcPts val="3780"/>
                </a:lnSpc>
                <a:buFont typeface="Arial"/>
                <a:buChar char="•"/>
              </a:pPr>
              <a:r>
                <a:rPr lang="en-US" sz="2700">
                  <a:solidFill>
                    <a:srgbClr val="004555"/>
                  </a:solidFill>
                  <a:latin typeface="Gotham 1"/>
                  <a:ea typeface="Gotham 1"/>
                  <a:cs typeface="Gotham 1"/>
                  <a:sym typeface="Gotham 1"/>
                </a:rPr>
                <a:t>Posicionamiento sostenible ante inversionistas y clientes.</a:t>
              </a:r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616393" y="293241"/>
            <a:ext cx="16624861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400"/>
              </a:lnSpc>
            </a:pPr>
            <a:r>
              <a:rPr lang="en-US" sz="5400" b="1" dirty="0" err="1">
                <a:solidFill>
                  <a:srgbClr val="004854"/>
                </a:solidFill>
                <a:latin typeface="Garet Bold"/>
                <a:ea typeface="Garet Bold"/>
                <a:cs typeface="Garet Bold"/>
                <a:sym typeface="Garet Bold"/>
              </a:rPr>
              <a:t>Oportunidades</a:t>
            </a:r>
            <a:r>
              <a:rPr lang="en-US" sz="5400" b="1" dirty="0">
                <a:solidFill>
                  <a:srgbClr val="004854"/>
                </a:solidFill>
                <a:latin typeface="Garet Bold"/>
                <a:ea typeface="Garet Bold"/>
                <a:cs typeface="Garet Bold"/>
                <a:sym typeface="Garet Bold"/>
              </a:rPr>
              <a:t> del mercado de los I-RECs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9560278" y="5610225"/>
            <a:ext cx="8069995" cy="3648075"/>
            <a:chOff x="0" y="0"/>
            <a:chExt cx="2125431" cy="96081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125431" cy="960810"/>
            </a:xfrm>
            <a:custGeom>
              <a:avLst/>
              <a:gdLst/>
              <a:ahLst/>
              <a:cxnLst/>
              <a:rect l="l" t="t" r="r" b="b"/>
              <a:pathLst>
                <a:path w="2125431" h="960810">
                  <a:moveTo>
                    <a:pt x="48927" y="0"/>
                  </a:moveTo>
                  <a:lnTo>
                    <a:pt x="2076504" y="0"/>
                  </a:lnTo>
                  <a:cubicBezTo>
                    <a:pt x="2103525" y="0"/>
                    <a:pt x="2125431" y="21905"/>
                    <a:pt x="2125431" y="48927"/>
                  </a:cubicBezTo>
                  <a:lnTo>
                    <a:pt x="2125431" y="911883"/>
                  </a:lnTo>
                  <a:cubicBezTo>
                    <a:pt x="2125431" y="938905"/>
                    <a:pt x="2103525" y="960810"/>
                    <a:pt x="2076504" y="960810"/>
                  </a:cubicBezTo>
                  <a:lnTo>
                    <a:pt x="48927" y="960810"/>
                  </a:lnTo>
                  <a:cubicBezTo>
                    <a:pt x="21905" y="960810"/>
                    <a:pt x="0" y="938905"/>
                    <a:pt x="0" y="911883"/>
                  </a:cubicBezTo>
                  <a:lnTo>
                    <a:pt x="0" y="48927"/>
                  </a:lnTo>
                  <a:cubicBezTo>
                    <a:pt x="0" y="21905"/>
                    <a:pt x="21905" y="0"/>
                    <a:pt x="48927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es-PE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47625"/>
              <a:ext cx="2125431" cy="1008435"/>
            </a:xfrm>
            <a:prstGeom prst="rect">
              <a:avLst/>
            </a:prstGeom>
          </p:spPr>
          <p:txBody>
            <a:bodyPr lIns="152400" tIns="152400" rIns="152400" bIns="152400" rtlCol="0" anchor="ctr"/>
            <a:lstStyle/>
            <a:p>
              <a:pPr algn="l">
                <a:lnSpc>
                  <a:spcPts val="3780"/>
                </a:lnSpc>
              </a:pPr>
              <a:r>
                <a:rPr lang="en-US" sz="2700" b="1">
                  <a:solidFill>
                    <a:srgbClr val="004854"/>
                  </a:solidFill>
                  <a:latin typeface="Garet Bold"/>
                  <a:ea typeface="Garet Bold"/>
                  <a:cs typeface="Garet Bold"/>
                  <a:sym typeface="Garet Bold"/>
                </a:rPr>
                <a:t>Oportunidades para consumidores:</a:t>
              </a:r>
            </a:p>
            <a:p>
              <a:pPr marL="582932" lvl="1" indent="-291466" algn="l">
                <a:lnSpc>
                  <a:spcPts val="3780"/>
                </a:lnSpc>
                <a:buFont typeface="Arial"/>
                <a:buChar char="•"/>
              </a:pPr>
              <a:r>
                <a:rPr lang="en-US" sz="2700">
                  <a:solidFill>
                    <a:srgbClr val="004854"/>
                  </a:solidFill>
                  <a:latin typeface="Garet Light"/>
                  <a:ea typeface="Garet Light"/>
                  <a:cs typeface="Garet Light"/>
                  <a:sym typeface="Garet Light"/>
                </a:rPr>
                <a:t>Alcance 2 – enfoque market-based (GHG Protocol).</a:t>
              </a:r>
            </a:p>
            <a:p>
              <a:pPr marL="582932" lvl="1" indent="-291466" algn="l">
                <a:lnSpc>
                  <a:spcPts val="3780"/>
                </a:lnSpc>
                <a:buFont typeface="Arial"/>
                <a:buChar char="•"/>
              </a:pPr>
              <a:r>
                <a:rPr lang="en-US" sz="2700">
                  <a:solidFill>
                    <a:srgbClr val="004854"/>
                  </a:solidFill>
                  <a:latin typeface="Garet Light"/>
                  <a:ea typeface="Garet Light"/>
                  <a:cs typeface="Garet Light"/>
                  <a:sym typeface="Garet Light"/>
                </a:rPr>
                <a:t>Comunicación corporativa y alineamiento con metas ESG</a:t>
              </a:r>
            </a:p>
            <a:p>
              <a:pPr marL="582932" lvl="1" indent="-291466" algn="l">
                <a:lnSpc>
                  <a:spcPts val="3780"/>
                </a:lnSpc>
                <a:buFont typeface="Arial"/>
                <a:buChar char="•"/>
              </a:pPr>
              <a:r>
                <a:rPr lang="en-US" sz="2700">
                  <a:solidFill>
                    <a:srgbClr val="004854"/>
                  </a:solidFill>
                  <a:latin typeface="Garet Light"/>
                  <a:ea typeface="Garet Light"/>
                  <a:cs typeface="Garet Light"/>
                  <a:sym typeface="Garet Light"/>
                </a:rPr>
                <a:t>Ventaja reputacional y acceso a mercados internacionales.</a:t>
              </a:r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616393" y="8609992"/>
            <a:ext cx="6460671" cy="2736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239"/>
              </a:lnSpc>
            </a:pPr>
            <a:r>
              <a:rPr lang="en-US" sz="1599">
                <a:solidFill>
                  <a:srgbClr val="004854"/>
                </a:solidFill>
                <a:latin typeface="Gotham 2 Light"/>
                <a:ea typeface="Gotham 2 Light"/>
                <a:cs typeface="Gotham 2 Light"/>
                <a:sym typeface="Gotham 2 Light"/>
              </a:rPr>
              <a:t>Fuente:  COES y The International Traking Standard Foundation 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PE"/>
          </a:p>
        </p:txBody>
      </p:sp>
      <p:grpSp>
        <p:nvGrpSpPr>
          <p:cNvPr id="3" name="Group 3"/>
          <p:cNvGrpSpPr/>
          <p:nvPr/>
        </p:nvGrpSpPr>
        <p:grpSpPr>
          <a:xfrm>
            <a:off x="3602114" y="154680"/>
            <a:ext cx="10914580" cy="10065645"/>
            <a:chOff x="0" y="0"/>
            <a:chExt cx="862387" cy="79531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62387" cy="795310"/>
            </a:xfrm>
            <a:custGeom>
              <a:avLst/>
              <a:gdLst/>
              <a:ahLst/>
              <a:cxnLst/>
              <a:rect l="l" t="t" r="r" b="b"/>
              <a:pathLst>
                <a:path w="862387" h="795310">
                  <a:moveTo>
                    <a:pt x="431193" y="0"/>
                  </a:moveTo>
                  <a:cubicBezTo>
                    <a:pt x="193052" y="0"/>
                    <a:pt x="0" y="178036"/>
                    <a:pt x="0" y="397655"/>
                  </a:cubicBezTo>
                  <a:cubicBezTo>
                    <a:pt x="0" y="617274"/>
                    <a:pt x="193052" y="795310"/>
                    <a:pt x="431193" y="795310"/>
                  </a:cubicBezTo>
                  <a:cubicBezTo>
                    <a:pt x="669335" y="795310"/>
                    <a:pt x="862387" y="617274"/>
                    <a:pt x="862387" y="397655"/>
                  </a:cubicBezTo>
                  <a:cubicBezTo>
                    <a:pt x="862387" y="178036"/>
                    <a:pt x="669335" y="0"/>
                    <a:pt x="431193" y="0"/>
                  </a:cubicBezTo>
                  <a:close/>
                </a:path>
              </a:pathLst>
            </a:custGeom>
            <a:solidFill>
              <a:srgbClr val="004854"/>
            </a:solidFill>
          </p:spPr>
          <p:txBody>
            <a:bodyPr/>
            <a:lstStyle/>
            <a:p>
              <a:endParaRPr lang="es-PE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80849" y="-1640"/>
              <a:ext cx="700689" cy="72239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5175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4273116" y="1002069"/>
            <a:ext cx="4517638" cy="958077"/>
            <a:chOff x="0" y="-66675"/>
            <a:chExt cx="1189831" cy="252333"/>
          </a:xfrm>
        </p:grpSpPr>
        <p:sp>
          <p:nvSpPr>
            <p:cNvPr id="7" name="Freeform 7"/>
            <p:cNvSpPr/>
            <p:nvPr/>
          </p:nvSpPr>
          <p:spPr>
            <a:xfrm>
              <a:off x="0" y="546"/>
              <a:ext cx="1189831" cy="185112"/>
            </a:xfrm>
            <a:custGeom>
              <a:avLst/>
              <a:gdLst/>
              <a:ahLst/>
              <a:cxnLst/>
              <a:rect l="l" t="t" r="r" b="b"/>
              <a:pathLst>
                <a:path w="1189831" h="185112">
                  <a:moveTo>
                    <a:pt x="87399" y="0"/>
                  </a:moveTo>
                  <a:lnTo>
                    <a:pt x="1102431" y="0"/>
                  </a:lnTo>
                  <a:cubicBezTo>
                    <a:pt x="1150701" y="0"/>
                    <a:pt x="1189831" y="39130"/>
                    <a:pt x="1189831" y="87399"/>
                  </a:cubicBezTo>
                  <a:lnTo>
                    <a:pt x="1189831" y="97713"/>
                  </a:lnTo>
                  <a:cubicBezTo>
                    <a:pt x="1189831" y="145982"/>
                    <a:pt x="1150701" y="185112"/>
                    <a:pt x="1102431" y="185112"/>
                  </a:cubicBezTo>
                  <a:lnTo>
                    <a:pt x="87399" y="185112"/>
                  </a:lnTo>
                  <a:cubicBezTo>
                    <a:pt x="39130" y="185112"/>
                    <a:pt x="0" y="145982"/>
                    <a:pt x="0" y="97713"/>
                  </a:cubicBezTo>
                  <a:lnTo>
                    <a:pt x="0" y="87399"/>
                  </a:lnTo>
                  <a:cubicBezTo>
                    <a:pt x="0" y="39130"/>
                    <a:pt x="39130" y="0"/>
                    <a:pt x="87399" y="0"/>
                  </a:cubicBezTo>
                  <a:close/>
                </a:path>
              </a:pathLst>
            </a:custGeom>
            <a:solidFill>
              <a:srgbClr val="9FDF05"/>
            </a:solidFill>
          </p:spPr>
          <p:txBody>
            <a:bodyPr/>
            <a:lstStyle/>
            <a:p>
              <a:endParaRPr lang="es-PE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66675"/>
              <a:ext cx="1189831" cy="25178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200"/>
                </a:lnSpc>
              </a:pPr>
              <a:r>
                <a:rPr lang="en-US" sz="3000" b="1" dirty="0" err="1">
                  <a:solidFill>
                    <a:srgbClr val="004854"/>
                  </a:solidFill>
                  <a:latin typeface="Gotham 2 Bold"/>
                  <a:ea typeface="Gotham 2 Bold"/>
                  <a:cs typeface="Gotham 2 Bold"/>
                  <a:sym typeface="Gotham 2 Bold"/>
                </a:rPr>
                <a:t>Operativos</a:t>
              </a:r>
              <a:endParaRPr lang="en-US" sz="3000" b="1" dirty="0">
                <a:solidFill>
                  <a:srgbClr val="004854"/>
                </a:solidFill>
                <a:latin typeface="Gotham 2 Bold"/>
                <a:ea typeface="Gotham 2 Bold"/>
                <a:cs typeface="Gotham 2 Bold"/>
                <a:sym typeface="Gotham 2 Bold"/>
              </a:endParaRP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9627579" y="1255226"/>
            <a:ext cx="4455101" cy="755690"/>
            <a:chOff x="0" y="0"/>
            <a:chExt cx="1173360" cy="199029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173360" cy="199029"/>
            </a:xfrm>
            <a:custGeom>
              <a:avLst/>
              <a:gdLst/>
              <a:ahLst/>
              <a:cxnLst/>
              <a:rect l="l" t="t" r="r" b="b"/>
              <a:pathLst>
                <a:path w="1173360" h="199029">
                  <a:moveTo>
                    <a:pt x="88626" y="0"/>
                  </a:moveTo>
                  <a:lnTo>
                    <a:pt x="1084734" y="0"/>
                  </a:lnTo>
                  <a:cubicBezTo>
                    <a:pt x="1108239" y="0"/>
                    <a:pt x="1130781" y="9337"/>
                    <a:pt x="1147402" y="25958"/>
                  </a:cubicBezTo>
                  <a:cubicBezTo>
                    <a:pt x="1164023" y="42579"/>
                    <a:pt x="1173360" y="65121"/>
                    <a:pt x="1173360" y="88626"/>
                  </a:cubicBezTo>
                  <a:lnTo>
                    <a:pt x="1173360" y="110403"/>
                  </a:lnTo>
                  <a:cubicBezTo>
                    <a:pt x="1173360" y="159350"/>
                    <a:pt x="1133681" y="199029"/>
                    <a:pt x="1084734" y="199029"/>
                  </a:cubicBezTo>
                  <a:lnTo>
                    <a:pt x="88626" y="199029"/>
                  </a:lnTo>
                  <a:cubicBezTo>
                    <a:pt x="65121" y="199029"/>
                    <a:pt x="42579" y="189692"/>
                    <a:pt x="25958" y="173071"/>
                  </a:cubicBezTo>
                  <a:cubicBezTo>
                    <a:pt x="9337" y="156451"/>
                    <a:pt x="0" y="133908"/>
                    <a:pt x="0" y="110403"/>
                  </a:cubicBezTo>
                  <a:lnTo>
                    <a:pt x="0" y="88626"/>
                  </a:lnTo>
                  <a:cubicBezTo>
                    <a:pt x="0" y="65121"/>
                    <a:pt x="9337" y="42579"/>
                    <a:pt x="25958" y="25958"/>
                  </a:cubicBezTo>
                  <a:cubicBezTo>
                    <a:pt x="42579" y="9337"/>
                    <a:pt x="65121" y="0"/>
                    <a:pt x="88626" y="0"/>
                  </a:cubicBezTo>
                  <a:close/>
                </a:path>
              </a:pathLst>
            </a:custGeom>
            <a:solidFill>
              <a:srgbClr val="9FDF05"/>
            </a:solidFill>
          </p:spPr>
          <p:txBody>
            <a:bodyPr/>
            <a:lstStyle/>
            <a:p>
              <a:endParaRPr lang="es-PE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66675"/>
              <a:ext cx="1173360" cy="26570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200"/>
                </a:lnSpc>
              </a:pPr>
              <a:r>
                <a:rPr lang="en-US" sz="3000" b="1">
                  <a:solidFill>
                    <a:srgbClr val="004854"/>
                  </a:solidFill>
                  <a:latin typeface="Gotham 2 Bold"/>
                  <a:ea typeface="Gotham 2 Bold"/>
                  <a:cs typeface="Gotham 2 Bold"/>
                  <a:sym typeface="Gotham 2 Bold"/>
                </a:rPr>
                <a:t>Regulatorios</a:t>
              </a: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4414769" y="6195183"/>
            <a:ext cx="4375985" cy="755690"/>
            <a:chOff x="0" y="0"/>
            <a:chExt cx="1152523" cy="199029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152523" cy="199029"/>
            </a:xfrm>
            <a:custGeom>
              <a:avLst/>
              <a:gdLst/>
              <a:ahLst/>
              <a:cxnLst/>
              <a:rect l="l" t="t" r="r" b="b"/>
              <a:pathLst>
                <a:path w="1152523" h="199029">
                  <a:moveTo>
                    <a:pt x="90228" y="0"/>
                  </a:moveTo>
                  <a:lnTo>
                    <a:pt x="1062294" y="0"/>
                  </a:lnTo>
                  <a:cubicBezTo>
                    <a:pt x="1112126" y="0"/>
                    <a:pt x="1152523" y="40397"/>
                    <a:pt x="1152523" y="90228"/>
                  </a:cubicBezTo>
                  <a:lnTo>
                    <a:pt x="1152523" y="108801"/>
                  </a:lnTo>
                  <a:cubicBezTo>
                    <a:pt x="1152523" y="132731"/>
                    <a:pt x="1143017" y="155681"/>
                    <a:pt x="1126096" y="172602"/>
                  </a:cubicBezTo>
                  <a:cubicBezTo>
                    <a:pt x="1109174" y="189523"/>
                    <a:pt x="1086224" y="199029"/>
                    <a:pt x="1062294" y="199029"/>
                  </a:cubicBezTo>
                  <a:lnTo>
                    <a:pt x="90228" y="199029"/>
                  </a:lnTo>
                  <a:cubicBezTo>
                    <a:pt x="40397" y="199029"/>
                    <a:pt x="0" y="158633"/>
                    <a:pt x="0" y="108801"/>
                  </a:cubicBezTo>
                  <a:lnTo>
                    <a:pt x="0" y="90228"/>
                  </a:lnTo>
                  <a:cubicBezTo>
                    <a:pt x="0" y="40397"/>
                    <a:pt x="40397" y="0"/>
                    <a:pt x="90228" y="0"/>
                  </a:cubicBezTo>
                  <a:close/>
                </a:path>
              </a:pathLst>
            </a:custGeom>
            <a:solidFill>
              <a:srgbClr val="9FDF05"/>
            </a:solidFill>
          </p:spPr>
          <p:txBody>
            <a:bodyPr/>
            <a:lstStyle/>
            <a:p>
              <a:endParaRPr lang="es-PE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66675"/>
              <a:ext cx="1152523" cy="26570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200"/>
                </a:lnSpc>
              </a:pPr>
              <a:r>
                <a:rPr lang="en-US" sz="3000" b="1">
                  <a:solidFill>
                    <a:srgbClr val="004854"/>
                  </a:solidFill>
                  <a:latin typeface="Gotham 2 Bold"/>
                  <a:ea typeface="Gotham 2 Bold"/>
                  <a:cs typeface="Gotham 2 Bold"/>
                  <a:sym typeface="Gotham 2 Bold"/>
                </a:rPr>
                <a:t>Reputacionales</a:t>
              </a: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9627579" y="6195183"/>
            <a:ext cx="4436225" cy="755690"/>
            <a:chOff x="0" y="0"/>
            <a:chExt cx="1168389" cy="199029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168389" cy="199029"/>
            </a:xfrm>
            <a:custGeom>
              <a:avLst/>
              <a:gdLst/>
              <a:ahLst/>
              <a:cxnLst/>
              <a:rect l="l" t="t" r="r" b="b"/>
              <a:pathLst>
                <a:path w="1168389" h="199029">
                  <a:moveTo>
                    <a:pt x="89003" y="0"/>
                  </a:moveTo>
                  <a:lnTo>
                    <a:pt x="1079385" y="0"/>
                  </a:lnTo>
                  <a:cubicBezTo>
                    <a:pt x="1128541" y="0"/>
                    <a:pt x="1168389" y="39848"/>
                    <a:pt x="1168389" y="89003"/>
                  </a:cubicBezTo>
                  <a:lnTo>
                    <a:pt x="1168389" y="110026"/>
                  </a:lnTo>
                  <a:cubicBezTo>
                    <a:pt x="1168389" y="159181"/>
                    <a:pt x="1128541" y="199029"/>
                    <a:pt x="1079385" y="199029"/>
                  </a:cubicBezTo>
                  <a:lnTo>
                    <a:pt x="89003" y="199029"/>
                  </a:lnTo>
                  <a:cubicBezTo>
                    <a:pt x="39848" y="199029"/>
                    <a:pt x="0" y="159181"/>
                    <a:pt x="0" y="110026"/>
                  </a:cubicBezTo>
                  <a:lnTo>
                    <a:pt x="0" y="89003"/>
                  </a:lnTo>
                  <a:cubicBezTo>
                    <a:pt x="0" y="39848"/>
                    <a:pt x="39848" y="0"/>
                    <a:pt x="89003" y="0"/>
                  </a:cubicBezTo>
                  <a:close/>
                </a:path>
              </a:pathLst>
            </a:custGeom>
            <a:solidFill>
              <a:srgbClr val="9FDF05"/>
            </a:solidFill>
          </p:spPr>
          <p:txBody>
            <a:bodyPr/>
            <a:lstStyle/>
            <a:p>
              <a:endParaRPr lang="es-PE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-66675"/>
              <a:ext cx="1168389" cy="26570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200"/>
                </a:lnSpc>
              </a:pPr>
              <a:r>
                <a:rPr lang="en-US" sz="3000" b="1">
                  <a:solidFill>
                    <a:srgbClr val="004854"/>
                  </a:solidFill>
                  <a:latin typeface="Gotham 2 Bold"/>
                  <a:ea typeface="Gotham 2 Bold"/>
                  <a:cs typeface="Gotham 2 Bold"/>
                  <a:sym typeface="Gotham 2 Bold"/>
                </a:rPr>
                <a:t>De Mercado</a:t>
              </a:r>
            </a:p>
          </p:txBody>
        </p:sp>
      </p:grpSp>
      <p:sp>
        <p:nvSpPr>
          <p:cNvPr id="18" name="Freeform 18"/>
          <p:cNvSpPr/>
          <p:nvPr/>
        </p:nvSpPr>
        <p:spPr>
          <a:xfrm rot="-5400000">
            <a:off x="9235714" y="-169542"/>
            <a:ext cx="54573" cy="10914580"/>
          </a:xfrm>
          <a:custGeom>
            <a:avLst/>
            <a:gdLst/>
            <a:ahLst/>
            <a:cxnLst/>
            <a:rect l="l" t="t" r="r" b="b"/>
            <a:pathLst>
              <a:path w="54573" h="10914580">
                <a:moveTo>
                  <a:pt x="0" y="0"/>
                </a:moveTo>
                <a:lnTo>
                  <a:pt x="54573" y="0"/>
                </a:lnTo>
                <a:lnTo>
                  <a:pt x="54573" y="10914580"/>
                </a:lnTo>
                <a:lnTo>
                  <a:pt x="0" y="109145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w="333375" cap="sq">
            <a:solidFill>
              <a:srgbClr val="FFFFFF"/>
            </a:solidFill>
            <a:prstDash val="solid"/>
            <a:miter/>
          </a:ln>
        </p:spPr>
        <p:txBody>
          <a:bodyPr/>
          <a:lstStyle/>
          <a:p>
            <a:endParaRPr lang="es-PE"/>
          </a:p>
        </p:txBody>
      </p:sp>
      <p:sp>
        <p:nvSpPr>
          <p:cNvPr id="19" name="Freeform 19"/>
          <p:cNvSpPr/>
          <p:nvPr/>
        </p:nvSpPr>
        <p:spPr>
          <a:xfrm>
            <a:off x="9110526" y="154680"/>
            <a:ext cx="50328" cy="10065645"/>
          </a:xfrm>
          <a:custGeom>
            <a:avLst/>
            <a:gdLst/>
            <a:ahLst/>
            <a:cxnLst/>
            <a:rect l="l" t="t" r="r" b="b"/>
            <a:pathLst>
              <a:path w="50328" h="10065645">
                <a:moveTo>
                  <a:pt x="0" y="0"/>
                </a:moveTo>
                <a:lnTo>
                  <a:pt x="50328" y="0"/>
                </a:lnTo>
                <a:lnTo>
                  <a:pt x="50328" y="10065645"/>
                </a:lnTo>
                <a:lnTo>
                  <a:pt x="0" y="1006564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w="285750" cap="sq">
            <a:solidFill>
              <a:srgbClr val="FFFFFF"/>
            </a:solidFill>
            <a:prstDash val="solid"/>
            <a:miter/>
          </a:ln>
        </p:spPr>
        <p:txBody>
          <a:bodyPr/>
          <a:lstStyle/>
          <a:p>
            <a:endParaRPr lang="es-PE"/>
          </a:p>
        </p:txBody>
      </p:sp>
      <p:sp>
        <p:nvSpPr>
          <p:cNvPr id="20" name="TextBox 20"/>
          <p:cNvSpPr txBox="1"/>
          <p:nvPr/>
        </p:nvSpPr>
        <p:spPr>
          <a:xfrm>
            <a:off x="4792691" y="2627175"/>
            <a:ext cx="3851700" cy="1590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FCFCF4"/>
                </a:solidFill>
                <a:latin typeface="Gotham 2 Light"/>
                <a:ea typeface="Gotham 2 Light"/>
                <a:cs typeface="Gotham 2 Light"/>
                <a:sym typeface="Gotham 2 Light"/>
              </a:rPr>
              <a:t>Falta de comprensión del instrumento 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4618568" y="7179473"/>
            <a:ext cx="3992820" cy="1590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4200"/>
              </a:lnSpc>
              <a:spcBef>
                <a:spcPct val="0"/>
              </a:spcBef>
            </a:pPr>
            <a:r>
              <a:rPr lang="en-US" sz="3000" u="none" strike="noStrike">
                <a:solidFill>
                  <a:srgbClr val="FCFCF4"/>
                </a:solidFill>
                <a:latin typeface="Gotham 2 Light"/>
                <a:ea typeface="Gotham 2 Light"/>
                <a:cs typeface="Gotham 2 Light"/>
                <a:sym typeface="Gotham 2 Light"/>
              </a:rPr>
              <a:t>Comunicación inadecuada o “green-washing”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9806297" y="7179473"/>
            <a:ext cx="3392429" cy="1590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r>
              <a:rPr lang="en-US" sz="3000" u="none" strike="noStrike">
                <a:solidFill>
                  <a:srgbClr val="FCFCF4"/>
                </a:solidFill>
                <a:latin typeface="Gotham 2 Light"/>
                <a:ea typeface="Gotham 2 Light"/>
                <a:cs typeface="Gotham 2 Light"/>
                <a:sym typeface="Gotham 2 Light"/>
              </a:rPr>
              <a:t>Exceso de oferta o baja demanda corporativa local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9627579" y="2540313"/>
            <a:ext cx="4006213" cy="21240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FCFCF4"/>
                </a:solidFill>
                <a:latin typeface="Gotham 2 Light"/>
                <a:ea typeface="Gotham 2 Light"/>
                <a:cs typeface="Gotham 2 Light"/>
                <a:sym typeface="Gotham 2 Light"/>
              </a:rPr>
              <a:t>Falta de reconocimiento en políticas nacionales (ej. HC Perú)</a:t>
            </a:r>
          </a:p>
        </p:txBody>
      </p:sp>
      <p:grpSp>
        <p:nvGrpSpPr>
          <p:cNvPr id="24" name="Group 24"/>
          <p:cNvGrpSpPr/>
          <p:nvPr/>
        </p:nvGrpSpPr>
        <p:grpSpPr>
          <a:xfrm>
            <a:off x="6718541" y="4810837"/>
            <a:ext cx="4783970" cy="942263"/>
            <a:chOff x="0" y="-37607"/>
            <a:chExt cx="1259976" cy="248168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1259976" cy="181493"/>
            </a:xfrm>
            <a:custGeom>
              <a:avLst/>
              <a:gdLst/>
              <a:ahLst/>
              <a:cxnLst/>
              <a:rect l="l" t="t" r="r" b="b"/>
              <a:pathLst>
                <a:path w="1259976" h="181493">
                  <a:moveTo>
                    <a:pt x="82534" y="0"/>
                  </a:moveTo>
                  <a:lnTo>
                    <a:pt x="1177442" y="0"/>
                  </a:lnTo>
                  <a:cubicBezTo>
                    <a:pt x="1223024" y="0"/>
                    <a:pt x="1259976" y="36952"/>
                    <a:pt x="1259976" y="82534"/>
                  </a:cubicBezTo>
                  <a:lnTo>
                    <a:pt x="1259976" y="98960"/>
                  </a:lnTo>
                  <a:cubicBezTo>
                    <a:pt x="1259976" y="144542"/>
                    <a:pt x="1223024" y="181493"/>
                    <a:pt x="1177442" y="181493"/>
                  </a:cubicBezTo>
                  <a:lnTo>
                    <a:pt x="82534" y="181493"/>
                  </a:lnTo>
                  <a:cubicBezTo>
                    <a:pt x="36952" y="181493"/>
                    <a:pt x="0" y="144542"/>
                    <a:pt x="0" y="98960"/>
                  </a:cubicBezTo>
                  <a:lnTo>
                    <a:pt x="0" y="82534"/>
                  </a:lnTo>
                  <a:cubicBezTo>
                    <a:pt x="0" y="36952"/>
                    <a:pt x="36952" y="0"/>
                    <a:pt x="82534" y="0"/>
                  </a:cubicBezTo>
                  <a:close/>
                </a:path>
              </a:pathLst>
            </a:custGeom>
            <a:solidFill>
              <a:srgbClr val="FCFCF4"/>
            </a:solidFill>
          </p:spPr>
          <p:txBody>
            <a:bodyPr/>
            <a:lstStyle/>
            <a:p>
              <a:endParaRPr lang="es-PE"/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0" y="-37607"/>
              <a:ext cx="1259976" cy="24816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200"/>
                </a:lnSpc>
              </a:pPr>
              <a:r>
                <a:rPr lang="en-US" sz="3000" b="1" dirty="0">
                  <a:solidFill>
                    <a:srgbClr val="004854"/>
                  </a:solidFill>
                  <a:latin typeface="Gotham 2 Bold"/>
                  <a:ea typeface="Gotham 2 Bold"/>
                  <a:cs typeface="Gotham 2 Bold"/>
                  <a:sym typeface="Gotham 2 Bold"/>
                </a:rPr>
                <a:t>RADAR DE RIESGOS</a:t>
              </a:r>
            </a:p>
          </p:txBody>
        </p:sp>
      </p:grpSp>
      <p:sp>
        <p:nvSpPr>
          <p:cNvPr id="27" name="TextBox 27"/>
          <p:cNvSpPr txBox="1"/>
          <p:nvPr/>
        </p:nvSpPr>
        <p:spPr>
          <a:xfrm>
            <a:off x="617241" y="302766"/>
            <a:ext cx="3131320" cy="8635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000"/>
              </a:lnSpc>
            </a:pPr>
            <a:r>
              <a:rPr lang="en-US" sz="5000" b="1">
                <a:solidFill>
                  <a:srgbClr val="004854"/>
                </a:solidFill>
                <a:latin typeface="Garet Bold"/>
                <a:ea typeface="Garet Bold"/>
                <a:cs typeface="Garet Bold"/>
                <a:sym typeface="Garet Bold"/>
              </a:rPr>
              <a:t>Retos</a:t>
            </a:r>
          </a:p>
        </p:txBody>
      </p:sp>
      <p:sp>
        <p:nvSpPr>
          <p:cNvPr id="28" name="Freeform 28"/>
          <p:cNvSpPr/>
          <p:nvPr/>
        </p:nvSpPr>
        <p:spPr>
          <a:xfrm>
            <a:off x="15847591" y="9024134"/>
            <a:ext cx="1636237" cy="818118"/>
          </a:xfrm>
          <a:custGeom>
            <a:avLst/>
            <a:gdLst/>
            <a:ahLst/>
            <a:cxnLst/>
            <a:rect l="l" t="t" r="r" b="b"/>
            <a:pathLst>
              <a:path w="1636237" h="818118">
                <a:moveTo>
                  <a:pt x="0" y="0"/>
                </a:moveTo>
                <a:lnTo>
                  <a:pt x="1636237" y="0"/>
                </a:lnTo>
                <a:lnTo>
                  <a:pt x="1636237" y="818118"/>
                </a:lnTo>
                <a:lnTo>
                  <a:pt x="0" y="81811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35267" t="-123431" r="-30493" b="-108091"/>
            </a:stretch>
          </a:blipFill>
        </p:spPr>
        <p:txBody>
          <a:bodyPr/>
          <a:lstStyle/>
          <a:p>
            <a:endParaRPr lang="es-PE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8888" b="-38888"/>
            </a:stretch>
          </a:blipFill>
        </p:spPr>
        <p:txBody>
          <a:bodyPr/>
          <a:lstStyle/>
          <a:p>
            <a:endParaRPr lang="es-PE"/>
          </a:p>
        </p:txBody>
      </p:sp>
      <p:sp>
        <p:nvSpPr>
          <p:cNvPr id="3" name="Freeform 3"/>
          <p:cNvSpPr/>
          <p:nvPr/>
        </p:nvSpPr>
        <p:spPr>
          <a:xfrm flipH="1">
            <a:off x="8744698" y="-1695037"/>
            <a:ext cx="9959738" cy="9959738"/>
          </a:xfrm>
          <a:custGeom>
            <a:avLst/>
            <a:gdLst/>
            <a:ahLst/>
            <a:cxnLst/>
            <a:rect l="l" t="t" r="r" b="b"/>
            <a:pathLst>
              <a:path w="9959738" h="9959738">
                <a:moveTo>
                  <a:pt x="9959738" y="0"/>
                </a:moveTo>
                <a:lnTo>
                  <a:pt x="0" y="0"/>
                </a:lnTo>
                <a:lnTo>
                  <a:pt x="0" y="9959738"/>
                </a:lnTo>
                <a:lnTo>
                  <a:pt x="9959738" y="9959738"/>
                </a:lnTo>
                <a:lnTo>
                  <a:pt x="9959738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PE"/>
          </a:p>
        </p:txBody>
      </p:sp>
      <p:sp>
        <p:nvSpPr>
          <p:cNvPr id="4" name="TextBox 4"/>
          <p:cNvSpPr txBox="1"/>
          <p:nvPr/>
        </p:nvSpPr>
        <p:spPr>
          <a:xfrm>
            <a:off x="1229183" y="1542075"/>
            <a:ext cx="15031029" cy="33616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960"/>
              </a:lnSpc>
            </a:pPr>
            <a:r>
              <a:rPr lang="en-US" sz="6400" b="1">
                <a:solidFill>
                  <a:srgbClr val="004854"/>
                </a:solidFill>
                <a:latin typeface="Gotham 1 Bold"/>
                <a:ea typeface="Gotham 1 Bold"/>
                <a:cs typeface="Gotham 1 Bold"/>
                <a:sym typeface="Gotham 1 Bold"/>
              </a:rPr>
              <a:t>Certificados de Energía Renovable</a:t>
            </a:r>
            <a:r>
              <a:rPr lang="en-US" sz="6400">
                <a:solidFill>
                  <a:srgbClr val="004854"/>
                </a:solidFill>
                <a:latin typeface="Gotham 1"/>
                <a:ea typeface="Gotham 1"/>
                <a:cs typeface="Gotham 1"/>
                <a:sym typeface="Gotham 1"/>
              </a:rPr>
              <a:t> </a:t>
            </a:r>
          </a:p>
          <a:p>
            <a:pPr algn="l">
              <a:lnSpc>
                <a:spcPts val="8960"/>
              </a:lnSpc>
            </a:pPr>
            <a:r>
              <a:rPr lang="en-US" sz="6400">
                <a:solidFill>
                  <a:srgbClr val="004854"/>
                </a:solidFill>
                <a:latin typeface="Gotham 1"/>
                <a:ea typeface="Gotham 1"/>
                <a:cs typeface="Gotham 1"/>
                <a:sym typeface="Gotham 1"/>
              </a:rPr>
              <a:t>Oportunidades Comerciales, Riesgos y Lecciones Internacionales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1645724" y="7874958"/>
            <a:ext cx="5137827" cy="1590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200"/>
              </a:lnSpc>
            </a:pPr>
            <a:r>
              <a:rPr lang="en-US" sz="3000" b="1">
                <a:solidFill>
                  <a:srgbClr val="004854"/>
                </a:solidFill>
                <a:latin typeface="Gotham 1 Bold"/>
                <a:ea typeface="Gotham 1 Bold"/>
                <a:cs typeface="Gotham 1 Bold"/>
                <a:sym typeface="Gotham 1 Bold"/>
              </a:rPr>
              <a:t>Francisco Obando Erbs</a:t>
            </a:r>
          </a:p>
          <a:p>
            <a:pPr algn="r">
              <a:lnSpc>
                <a:spcPts val="4200"/>
              </a:lnSpc>
            </a:pPr>
            <a:r>
              <a:rPr lang="en-US" sz="3000">
                <a:solidFill>
                  <a:srgbClr val="004854"/>
                </a:solidFill>
                <a:latin typeface="Gotham 1"/>
                <a:ea typeface="Gotham 1"/>
                <a:cs typeface="Gotham 1"/>
                <a:sym typeface="Gotham 1"/>
              </a:rPr>
              <a:t>Managing Director</a:t>
            </a:r>
          </a:p>
          <a:p>
            <a:pPr algn="r">
              <a:lnSpc>
                <a:spcPts val="4200"/>
              </a:lnSpc>
            </a:pPr>
            <a:r>
              <a:rPr lang="en-US" sz="3000">
                <a:solidFill>
                  <a:srgbClr val="004854"/>
                </a:solidFill>
                <a:latin typeface="Gotham 1"/>
                <a:ea typeface="Gotham 1"/>
                <a:cs typeface="Gotham 1"/>
                <a:sym typeface="Gotham 1"/>
              </a:rPr>
              <a:t>SIPO Energy</a:t>
            </a:r>
          </a:p>
        </p:txBody>
      </p:sp>
      <p:sp>
        <p:nvSpPr>
          <p:cNvPr id="6" name="Freeform 6"/>
          <p:cNvSpPr/>
          <p:nvPr/>
        </p:nvSpPr>
        <p:spPr>
          <a:xfrm>
            <a:off x="1229183" y="8148965"/>
            <a:ext cx="2625144" cy="1109335"/>
          </a:xfrm>
          <a:custGeom>
            <a:avLst/>
            <a:gdLst/>
            <a:ahLst/>
            <a:cxnLst/>
            <a:rect l="l" t="t" r="r" b="b"/>
            <a:pathLst>
              <a:path w="2625144" h="1109335">
                <a:moveTo>
                  <a:pt x="0" y="0"/>
                </a:moveTo>
                <a:lnTo>
                  <a:pt x="2625144" y="0"/>
                </a:lnTo>
                <a:lnTo>
                  <a:pt x="2625144" y="1109335"/>
                </a:lnTo>
                <a:lnTo>
                  <a:pt x="0" y="110933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s-PE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55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/>
          <p:nvPr/>
        </p:nvGraphicFramePr>
        <p:xfrm>
          <a:off x="1478136" y="1564867"/>
          <a:ext cx="16230600" cy="7853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19469100" imgH="11087100" progId="Excel.Sheet.12">
                  <p:embed/>
                </p:oleObj>
              </mc:Choice>
              <mc:Fallback>
                <p:oleObj name="Worksheet" r:id="rId2" imgW="19469100" imgH="110871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478136" y="1564867"/>
                        <a:ext cx="16230600" cy="7853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Freeform 3"/>
          <p:cNvSpPr/>
          <p:nvPr/>
        </p:nvSpPr>
        <p:spPr>
          <a:xfrm>
            <a:off x="4953000" y="3830227"/>
            <a:ext cx="1056170" cy="703673"/>
          </a:xfrm>
          <a:custGeom>
            <a:avLst/>
            <a:gdLst/>
            <a:ahLst/>
            <a:cxnLst/>
            <a:rect l="l" t="t" r="r" b="b"/>
            <a:pathLst>
              <a:path w="1056170" h="703673">
                <a:moveTo>
                  <a:pt x="0" y="0"/>
                </a:moveTo>
                <a:lnTo>
                  <a:pt x="1056169" y="0"/>
                </a:lnTo>
                <a:lnTo>
                  <a:pt x="1056169" y="703673"/>
                </a:lnTo>
                <a:lnTo>
                  <a:pt x="0" y="70367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s-PE"/>
          </a:p>
        </p:txBody>
      </p:sp>
      <p:sp>
        <p:nvSpPr>
          <p:cNvPr id="4" name="Freeform 4"/>
          <p:cNvSpPr/>
          <p:nvPr/>
        </p:nvSpPr>
        <p:spPr>
          <a:xfrm>
            <a:off x="5031496" y="4946384"/>
            <a:ext cx="1064504" cy="730516"/>
          </a:xfrm>
          <a:custGeom>
            <a:avLst/>
            <a:gdLst/>
            <a:ahLst/>
            <a:cxnLst/>
            <a:rect l="l" t="t" r="r" b="b"/>
            <a:pathLst>
              <a:path w="1064504" h="730516">
                <a:moveTo>
                  <a:pt x="0" y="0"/>
                </a:moveTo>
                <a:lnTo>
                  <a:pt x="1064504" y="0"/>
                </a:lnTo>
                <a:lnTo>
                  <a:pt x="1064504" y="730516"/>
                </a:lnTo>
                <a:lnTo>
                  <a:pt x="0" y="73051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PE"/>
          </a:p>
        </p:txBody>
      </p:sp>
      <p:sp>
        <p:nvSpPr>
          <p:cNvPr id="5" name="Freeform 5"/>
          <p:cNvSpPr/>
          <p:nvPr/>
        </p:nvSpPr>
        <p:spPr>
          <a:xfrm>
            <a:off x="5031496" y="6134100"/>
            <a:ext cx="1064504" cy="656001"/>
          </a:xfrm>
          <a:custGeom>
            <a:avLst/>
            <a:gdLst/>
            <a:ahLst/>
            <a:cxnLst/>
            <a:rect l="l" t="t" r="r" b="b"/>
            <a:pathLst>
              <a:path w="1064504" h="656001">
                <a:moveTo>
                  <a:pt x="0" y="0"/>
                </a:moveTo>
                <a:lnTo>
                  <a:pt x="1064504" y="0"/>
                </a:lnTo>
                <a:lnTo>
                  <a:pt x="1064504" y="656001"/>
                </a:lnTo>
                <a:lnTo>
                  <a:pt x="0" y="65600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PE"/>
          </a:p>
        </p:txBody>
      </p:sp>
      <p:sp>
        <p:nvSpPr>
          <p:cNvPr id="6" name="Freeform 6"/>
          <p:cNvSpPr/>
          <p:nvPr/>
        </p:nvSpPr>
        <p:spPr>
          <a:xfrm>
            <a:off x="5099362" y="7238974"/>
            <a:ext cx="1064504" cy="647726"/>
          </a:xfrm>
          <a:custGeom>
            <a:avLst/>
            <a:gdLst/>
            <a:ahLst/>
            <a:cxnLst/>
            <a:rect l="l" t="t" r="r" b="b"/>
            <a:pathLst>
              <a:path w="1072838" h="647726">
                <a:moveTo>
                  <a:pt x="0" y="0"/>
                </a:moveTo>
                <a:lnTo>
                  <a:pt x="1072838" y="0"/>
                </a:lnTo>
                <a:lnTo>
                  <a:pt x="1072838" y="647726"/>
                </a:lnTo>
                <a:lnTo>
                  <a:pt x="0" y="64772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PE"/>
          </a:p>
        </p:txBody>
      </p:sp>
      <p:sp>
        <p:nvSpPr>
          <p:cNvPr id="7" name="TextBox 7"/>
          <p:cNvSpPr txBox="1"/>
          <p:nvPr/>
        </p:nvSpPr>
        <p:spPr>
          <a:xfrm>
            <a:off x="3834894" y="227035"/>
            <a:ext cx="10618212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b="1">
                <a:solidFill>
                  <a:srgbClr val="FFFFFF"/>
                </a:solidFill>
                <a:latin typeface="Garet Bold"/>
                <a:ea typeface="Garet Bold"/>
                <a:cs typeface="Garet Bold"/>
                <a:sym typeface="Garet Bold"/>
              </a:rPr>
              <a:t>Lecciones Internacionales</a:t>
            </a:r>
          </a:p>
        </p:txBody>
      </p:sp>
      <p:sp>
        <p:nvSpPr>
          <p:cNvPr id="8" name="Freeform 8"/>
          <p:cNvSpPr/>
          <p:nvPr/>
        </p:nvSpPr>
        <p:spPr>
          <a:xfrm>
            <a:off x="15847591" y="9024134"/>
            <a:ext cx="1636237" cy="818118"/>
          </a:xfrm>
          <a:custGeom>
            <a:avLst/>
            <a:gdLst/>
            <a:ahLst/>
            <a:cxnLst/>
            <a:rect l="l" t="t" r="r" b="b"/>
            <a:pathLst>
              <a:path w="1636237" h="818118">
                <a:moveTo>
                  <a:pt x="0" y="0"/>
                </a:moveTo>
                <a:lnTo>
                  <a:pt x="1636237" y="0"/>
                </a:lnTo>
                <a:lnTo>
                  <a:pt x="1636237" y="818118"/>
                </a:lnTo>
                <a:lnTo>
                  <a:pt x="0" y="818118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-35267" t="-123431" r="-30493" b="-108091"/>
            </a:stretch>
          </a:blipFill>
        </p:spPr>
        <p:txBody>
          <a:bodyPr/>
          <a:lstStyle/>
          <a:p>
            <a:endParaRPr lang="es-PE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PE"/>
          </a:p>
        </p:txBody>
      </p:sp>
      <p:sp>
        <p:nvSpPr>
          <p:cNvPr id="3" name="AutoShape 3"/>
          <p:cNvSpPr/>
          <p:nvPr/>
        </p:nvSpPr>
        <p:spPr>
          <a:xfrm flipV="1">
            <a:off x="4596033" y="3526454"/>
            <a:ext cx="0" cy="5227460"/>
          </a:xfrm>
          <a:prstGeom prst="line">
            <a:avLst/>
          </a:prstGeom>
          <a:ln w="57150" cap="flat">
            <a:solidFill>
              <a:srgbClr val="004854"/>
            </a:solidFill>
            <a:prstDash val="sysDot"/>
            <a:headEnd type="none" w="sm" len="sm"/>
            <a:tailEnd type="arrow" w="med" len="sm"/>
          </a:ln>
        </p:spPr>
        <p:txBody>
          <a:bodyPr/>
          <a:lstStyle/>
          <a:p>
            <a:endParaRPr lang="es-PE"/>
          </a:p>
        </p:txBody>
      </p:sp>
      <p:sp>
        <p:nvSpPr>
          <p:cNvPr id="4" name="AutoShape 4"/>
          <p:cNvSpPr/>
          <p:nvPr/>
        </p:nvSpPr>
        <p:spPr>
          <a:xfrm flipV="1">
            <a:off x="8742962" y="3526454"/>
            <a:ext cx="0" cy="5227460"/>
          </a:xfrm>
          <a:prstGeom prst="line">
            <a:avLst/>
          </a:prstGeom>
          <a:ln w="57150" cap="flat">
            <a:solidFill>
              <a:srgbClr val="004854"/>
            </a:solidFill>
            <a:prstDash val="sysDot"/>
            <a:headEnd type="none" w="sm" len="sm"/>
            <a:tailEnd type="arrow" w="med" len="sm"/>
          </a:ln>
        </p:spPr>
        <p:txBody>
          <a:bodyPr/>
          <a:lstStyle/>
          <a:p>
            <a:endParaRPr lang="es-PE"/>
          </a:p>
        </p:txBody>
      </p:sp>
      <p:sp>
        <p:nvSpPr>
          <p:cNvPr id="5" name="AutoShape 5"/>
          <p:cNvSpPr/>
          <p:nvPr/>
        </p:nvSpPr>
        <p:spPr>
          <a:xfrm flipV="1">
            <a:off x="13112562" y="3526454"/>
            <a:ext cx="0" cy="5227460"/>
          </a:xfrm>
          <a:prstGeom prst="line">
            <a:avLst/>
          </a:prstGeom>
          <a:ln w="57150" cap="flat">
            <a:solidFill>
              <a:srgbClr val="004854"/>
            </a:solidFill>
            <a:prstDash val="sysDot"/>
            <a:headEnd type="none" w="sm" len="sm"/>
            <a:tailEnd type="arrow" w="med" len="sm"/>
          </a:ln>
        </p:spPr>
        <p:txBody>
          <a:bodyPr/>
          <a:lstStyle/>
          <a:p>
            <a:endParaRPr lang="es-PE"/>
          </a:p>
        </p:txBody>
      </p:sp>
      <p:sp>
        <p:nvSpPr>
          <p:cNvPr id="6" name="TextBox 6"/>
          <p:cNvSpPr txBox="1"/>
          <p:nvPr/>
        </p:nvSpPr>
        <p:spPr>
          <a:xfrm>
            <a:off x="705276" y="5047741"/>
            <a:ext cx="3719308" cy="3273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74"/>
              </a:lnSpc>
            </a:pPr>
            <a:r>
              <a:rPr lang="en-US" sz="2499">
                <a:solidFill>
                  <a:srgbClr val="004854"/>
                </a:solidFill>
                <a:latin typeface="Gotham 2 Light"/>
                <a:ea typeface="Gotham 2 Light"/>
                <a:cs typeface="Gotham 2 Light"/>
                <a:sym typeface="Gotham 2 Light"/>
              </a:rPr>
              <a:t> • Capacitación a generadores, clientes finales, reguladores y auditores.</a:t>
            </a:r>
          </a:p>
          <a:p>
            <a:pPr algn="l">
              <a:lnSpc>
                <a:spcPts val="2874"/>
              </a:lnSpc>
            </a:pPr>
            <a:r>
              <a:rPr lang="en-US" sz="2499">
                <a:solidFill>
                  <a:srgbClr val="004854"/>
                </a:solidFill>
                <a:latin typeface="Gotham 2 Light"/>
                <a:ea typeface="Gotham 2 Light"/>
                <a:cs typeface="Gotham 2 Light"/>
                <a:sym typeface="Gotham 2 Light"/>
              </a:rPr>
              <a:t> • Comunicación clara: MWh físico ≠ atributo ambiental → evita doble contabilidad.</a:t>
            </a:r>
          </a:p>
          <a:p>
            <a:pPr algn="l">
              <a:lnSpc>
                <a:spcPts val="2874"/>
              </a:lnSpc>
            </a:pPr>
            <a:endParaRPr lang="en-US" sz="2499">
              <a:solidFill>
                <a:srgbClr val="004854"/>
              </a:solidFill>
              <a:latin typeface="Gotham 2 Light"/>
              <a:ea typeface="Gotham 2 Light"/>
              <a:cs typeface="Gotham 2 Light"/>
              <a:sym typeface="Gotham 2 Light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4767483" y="5047741"/>
            <a:ext cx="3719308" cy="3635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74"/>
              </a:lnSpc>
            </a:pPr>
            <a:r>
              <a:rPr lang="en-US" sz="2499">
                <a:solidFill>
                  <a:srgbClr val="004854"/>
                </a:solidFill>
                <a:latin typeface="Gotham 2 Light"/>
                <a:ea typeface="Gotham 2 Light"/>
                <a:cs typeface="Gotham 2 Light"/>
                <a:sym typeface="Gotham 2 Light"/>
              </a:rPr>
              <a:t>  •En Chile y Colombia, el gobierno no emite I-RECs, pero sí valida su uso en programas climáticos.</a:t>
            </a:r>
          </a:p>
          <a:p>
            <a:pPr algn="l">
              <a:lnSpc>
                <a:spcPts val="2874"/>
              </a:lnSpc>
            </a:pPr>
            <a:r>
              <a:rPr lang="en-US" sz="2499">
                <a:solidFill>
                  <a:srgbClr val="004854"/>
                </a:solidFill>
                <a:latin typeface="Gotham 2 Light"/>
                <a:ea typeface="Gotham 2 Light"/>
                <a:cs typeface="Gotham 2 Light"/>
                <a:sym typeface="Gotham 2 Light"/>
              </a:rPr>
              <a:t> • Perú puede vincular I-RECs con “Huella de Carbono Perú” y con los estándares de MINAM.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9068108" y="5047741"/>
            <a:ext cx="3719308" cy="3273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74"/>
              </a:lnSpc>
            </a:pPr>
            <a:r>
              <a:rPr lang="en-US" sz="2499">
                <a:solidFill>
                  <a:srgbClr val="004854"/>
                </a:solidFill>
                <a:latin typeface="Gotham 2 Light"/>
                <a:ea typeface="Gotham 2 Light"/>
                <a:cs typeface="Gotham 2 Light"/>
                <a:sym typeface="Gotham 2 Light"/>
              </a:rPr>
              <a:t> • Capacitación a generadores, clientes finales, reguladores y auditores.</a:t>
            </a:r>
          </a:p>
          <a:p>
            <a:pPr algn="l">
              <a:lnSpc>
                <a:spcPts val="2874"/>
              </a:lnSpc>
            </a:pPr>
            <a:r>
              <a:rPr lang="en-US" sz="2499">
                <a:solidFill>
                  <a:srgbClr val="004854"/>
                </a:solidFill>
                <a:latin typeface="Gotham 2 Light"/>
                <a:ea typeface="Gotham 2 Light"/>
                <a:cs typeface="Gotham 2 Light"/>
                <a:sym typeface="Gotham 2 Light"/>
              </a:rPr>
              <a:t> • Comunicación clara: MWh físico ≠ atributo ambiental → evita doble contabilidad.</a:t>
            </a:r>
          </a:p>
          <a:p>
            <a:pPr algn="l">
              <a:lnSpc>
                <a:spcPts val="2874"/>
              </a:lnSpc>
            </a:pPr>
            <a:endParaRPr lang="en-US" sz="2499">
              <a:solidFill>
                <a:srgbClr val="004854"/>
              </a:solidFill>
              <a:latin typeface="Gotham 2 Light"/>
              <a:ea typeface="Gotham 2 Light"/>
              <a:cs typeface="Gotham 2 Light"/>
              <a:sym typeface="Gotham 2 Light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3484037" y="5984875"/>
            <a:ext cx="3719308" cy="2911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74"/>
              </a:lnSpc>
            </a:pPr>
            <a:r>
              <a:rPr lang="en-US" sz="2499">
                <a:solidFill>
                  <a:srgbClr val="004854"/>
                </a:solidFill>
                <a:latin typeface="Gotham 2 Light"/>
                <a:ea typeface="Gotham 2 Light"/>
                <a:cs typeface="Gotham 2 Light"/>
                <a:sym typeface="Gotham 2 Light"/>
              </a:rPr>
              <a:t> •Chile y México permiten usar I-RECs en declaraciones oficiales de alcance 2.</a:t>
            </a:r>
          </a:p>
          <a:p>
            <a:pPr algn="l">
              <a:lnSpc>
                <a:spcPts val="2874"/>
              </a:lnSpc>
            </a:pPr>
            <a:r>
              <a:rPr lang="en-US" sz="2499">
                <a:solidFill>
                  <a:srgbClr val="004854"/>
                </a:solidFill>
                <a:latin typeface="Gotham 2 Light"/>
                <a:ea typeface="Gotham 2 Light"/>
                <a:cs typeface="Gotham 2 Light"/>
                <a:sym typeface="Gotham 2 Light"/>
              </a:rPr>
              <a:t> • Empresas RE100/CDP exigen trazabilidad digital y auditorías externas.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20282" y="1057275"/>
            <a:ext cx="13721316" cy="17816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982"/>
              </a:lnSpc>
            </a:pPr>
            <a:r>
              <a:rPr lang="en-US" sz="6072" b="1">
                <a:solidFill>
                  <a:srgbClr val="004854"/>
                </a:solidFill>
                <a:latin typeface="Garet Bold"/>
                <a:ea typeface="Garet Bold"/>
                <a:cs typeface="Garet Bold"/>
                <a:sym typeface="Garet Bold"/>
              </a:rPr>
              <a:t>Lecciones Internacionales -Aprendizajes para Perú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705276" y="3988164"/>
            <a:ext cx="2714675" cy="876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450"/>
              </a:lnSpc>
              <a:spcBef>
                <a:spcPct val="0"/>
              </a:spcBef>
            </a:pPr>
            <a:r>
              <a:rPr lang="en-US" sz="3000" b="1">
                <a:solidFill>
                  <a:srgbClr val="004854"/>
                </a:solidFill>
                <a:latin typeface="Garet Bold"/>
                <a:ea typeface="Garet Bold"/>
                <a:cs typeface="Garet Bold"/>
                <a:sym typeface="Garet Bold"/>
              </a:rPr>
              <a:t> Educación del mercado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767483" y="3988164"/>
            <a:ext cx="3719308" cy="876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450"/>
              </a:lnSpc>
              <a:spcBef>
                <a:spcPct val="0"/>
              </a:spcBef>
            </a:pPr>
            <a:r>
              <a:rPr lang="en-US" sz="3000" b="1">
                <a:solidFill>
                  <a:srgbClr val="004854"/>
                </a:solidFill>
                <a:latin typeface="Garet Bold"/>
                <a:ea typeface="Garet Bold"/>
                <a:cs typeface="Garet Bold"/>
                <a:sym typeface="Garet Bold"/>
              </a:rPr>
              <a:t>Sinergia público–privada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9068108" y="3988164"/>
            <a:ext cx="4044454" cy="876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450"/>
              </a:lnSpc>
              <a:spcBef>
                <a:spcPct val="0"/>
              </a:spcBef>
            </a:pPr>
            <a:r>
              <a:rPr lang="en-US" sz="3000" b="1">
                <a:solidFill>
                  <a:srgbClr val="004854"/>
                </a:solidFill>
                <a:latin typeface="Garet Bold"/>
                <a:ea typeface="Garet Bold"/>
                <a:cs typeface="Garet Bold"/>
                <a:sym typeface="Garet Bold"/>
              </a:rPr>
              <a:t>Transparencia digital y verificable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3436412" y="3988164"/>
            <a:ext cx="4146312" cy="1752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450"/>
              </a:lnSpc>
              <a:spcBef>
                <a:spcPct val="0"/>
              </a:spcBef>
            </a:pPr>
            <a:r>
              <a:rPr lang="en-US" sz="3000" b="1">
                <a:solidFill>
                  <a:srgbClr val="004854"/>
                </a:solidFill>
                <a:latin typeface="Garet Bold"/>
                <a:ea typeface="Garet Bold"/>
                <a:cs typeface="Garet Bold"/>
                <a:sym typeface="Garet Bold"/>
              </a:rPr>
              <a:t>Integración con reportes de carbono nacionales e internacionales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PE"/>
          </a:p>
        </p:txBody>
      </p:sp>
      <p:sp>
        <p:nvSpPr>
          <p:cNvPr id="3" name="Freeform 3"/>
          <p:cNvSpPr/>
          <p:nvPr/>
        </p:nvSpPr>
        <p:spPr>
          <a:xfrm>
            <a:off x="2411127" y="3903163"/>
            <a:ext cx="1875120" cy="1849337"/>
          </a:xfrm>
          <a:custGeom>
            <a:avLst/>
            <a:gdLst/>
            <a:ahLst/>
            <a:cxnLst/>
            <a:rect l="l" t="t" r="r" b="b"/>
            <a:pathLst>
              <a:path w="1875120" h="1849337">
                <a:moveTo>
                  <a:pt x="0" y="0"/>
                </a:moveTo>
                <a:lnTo>
                  <a:pt x="1875119" y="0"/>
                </a:lnTo>
                <a:lnTo>
                  <a:pt x="1875119" y="1849337"/>
                </a:lnTo>
                <a:lnTo>
                  <a:pt x="0" y="184933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PE"/>
          </a:p>
        </p:txBody>
      </p:sp>
      <p:sp>
        <p:nvSpPr>
          <p:cNvPr id="4" name="Freeform 4"/>
          <p:cNvSpPr/>
          <p:nvPr/>
        </p:nvSpPr>
        <p:spPr>
          <a:xfrm>
            <a:off x="6471369" y="3903163"/>
            <a:ext cx="1676701" cy="1827467"/>
          </a:xfrm>
          <a:custGeom>
            <a:avLst/>
            <a:gdLst/>
            <a:ahLst/>
            <a:cxnLst/>
            <a:rect l="l" t="t" r="r" b="b"/>
            <a:pathLst>
              <a:path w="1676701" h="1827467">
                <a:moveTo>
                  <a:pt x="0" y="0"/>
                </a:moveTo>
                <a:lnTo>
                  <a:pt x="1676700" y="0"/>
                </a:lnTo>
                <a:lnTo>
                  <a:pt x="1676700" y="1827467"/>
                </a:lnTo>
                <a:lnTo>
                  <a:pt x="0" y="182746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PE"/>
          </a:p>
        </p:txBody>
      </p:sp>
      <p:sp>
        <p:nvSpPr>
          <p:cNvPr id="5" name="Freeform 5"/>
          <p:cNvSpPr/>
          <p:nvPr/>
        </p:nvSpPr>
        <p:spPr>
          <a:xfrm>
            <a:off x="10329294" y="3903163"/>
            <a:ext cx="1676701" cy="1643167"/>
          </a:xfrm>
          <a:custGeom>
            <a:avLst/>
            <a:gdLst/>
            <a:ahLst/>
            <a:cxnLst/>
            <a:rect l="l" t="t" r="r" b="b"/>
            <a:pathLst>
              <a:path w="1676701" h="1643167">
                <a:moveTo>
                  <a:pt x="0" y="0"/>
                </a:moveTo>
                <a:lnTo>
                  <a:pt x="1676701" y="0"/>
                </a:lnTo>
                <a:lnTo>
                  <a:pt x="1676701" y="1643167"/>
                </a:lnTo>
                <a:lnTo>
                  <a:pt x="0" y="164316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PE"/>
          </a:p>
        </p:txBody>
      </p:sp>
      <p:sp>
        <p:nvSpPr>
          <p:cNvPr id="6" name="Freeform 6"/>
          <p:cNvSpPr/>
          <p:nvPr/>
        </p:nvSpPr>
        <p:spPr>
          <a:xfrm>
            <a:off x="14058529" y="3843962"/>
            <a:ext cx="1761568" cy="1761568"/>
          </a:xfrm>
          <a:custGeom>
            <a:avLst/>
            <a:gdLst/>
            <a:ahLst/>
            <a:cxnLst/>
            <a:rect l="l" t="t" r="r" b="b"/>
            <a:pathLst>
              <a:path w="1761568" h="1761568">
                <a:moveTo>
                  <a:pt x="0" y="0"/>
                </a:moveTo>
                <a:lnTo>
                  <a:pt x="1761569" y="0"/>
                </a:lnTo>
                <a:lnTo>
                  <a:pt x="1761569" y="1761569"/>
                </a:lnTo>
                <a:lnTo>
                  <a:pt x="0" y="1761569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PE"/>
          </a:p>
        </p:txBody>
      </p:sp>
      <p:grpSp>
        <p:nvGrpSpPr>
          <p:cNvPr id="7" name="Group 7"/>
          <p:cNvGrpSpPr/>
          <p:nvPr/>
        </p:nvGrpSpPr>
        <p:grpSpPr>
          <a:xfrm>
            <a:off x="1888865" y="5956839"/>
            <a:ext cx="2919642" cy="702847"/>
            <a:chOff x="0" y="0"/>
            <a:chExt cx="768959" cy="185112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768959" cy="185112"/>
            </a:xfrm>
            <a:custGeom>
              <a:avLst/>
              <a:gdLst/>
              <a:ahLst/>
              <a:cxnLst/>
              <a:rect l="l" t="t" r="r" b="b"/>
              <a:pathLst>
                <a:path w="768959" h="185112">
                  <a:moveTo>
                    <a:pt x="92556" y="0"/>
                  </a:moveTo>
                  <a:lnTo>
                    <a:pt x="676403" y="0"/>
                  </a:lnTo>
                  <a:cubicBezTo>
                    <a:pt x="700951" y="0"/>
                    <a:pt x="724493" y="9751"/>
                    <a:pt x="741850" y="27109"/>
                  </a:cubicBezTo>
                  <a:cubicBezTo>
                    <a:pt x="759208" y="44467"/>
                    <a:pt x="768959" y="68009"/>
                    <a:pt x="768959" y="92556"/>
                  </a:cubicBezTo>
                  <a:lnTo>
                    <a:pt x="768959" y="92556"/>
                  </a:lnTo>
                  <a:cubicBezTo>
                    <a:pt x="768959" y="143673"/>
                    <a:pt x="727520" y="185112"/>
                    <a:pt x="676403" y="185112"/>
                  </a:cubicBezTo>
                  <a:lnTo>
                    <a:pt x="92556" y="185112"/>
                  </a:lnTo>
                  <a:cubicBezTo>
                    <a:pt x="41439" y="185112"/>
                    <a:pt x="0" y="143673"/>
                    <a:pt x="0" y="92556"/>
                  </a:cubicBezTo>
                  <a:lnTo>
                    <a:pt x="0" y="92556"/>
                  </a:lnTo>
                  <a:cubicBezTo>
                    <a:pt x="0" y="41439"/>
                    <a:pt x="41439" y="0"/>
                    <a:pt x="92556" y="0"/>
                  </a:cubicBezTo>
                  <a:close/>
                </a:path>
              </a:pathLst>
            </a:custGeom>
            <a:solidFill>
              <a:srgbClr val="9FDF05"/>
            </a:solidFill>
          </p:spPr>
          <p:txBody>
            <a:bodyPr/>
            <a:lstStyle/>
            <a:p>
              <a:endParaRPr lang="es-PE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66675"/>
              <a:ext cx="768959" cy="25178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200"/>
                </a:lnSpc>
              </a:pPr>
              <a:r>
                <a:rPr lang="en-US" sz="3000" b="1">
                  <a:solidFill>
                    <a:srgbClr val="004854"/>
                  </a:solidFill>
                  <a:latin typeface="Gotham 2 Bold"/>
                  <a:ea typeface="Gotham 2 Bold"/>
                  <a:cs typeface="Gotham 2 Bold"/>
                  <a:sym typeface="Gotham 2 Bold"/>
                </a:rPr>
                <a:t>Educación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5849898" y="5956839"/>
            <a:ext cx="2919642" cy="702847"/>
            <a:chOff x="0" y="0"/>
            <a:chExt cx="768959" cy="185112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768959" cy="185112"/>
            </a:xfrm>
            <a:custGeom>
              <a:avLst/>
              <a:gdLst/>
              <a:ahLst/>
              <a:cxnLst/>
              <a:rect l="l" t="t" r="r" b="b"/>
              <a:pathLst>
                <a:path w="768959" h="185112">
                  <a:moveTo>
                    <a:pt x="92556" y="0"/>
                  </a:moveTo>
                  <a:lnTo>
                    <a:pt x="676403" y="0"/>
                  </a:lnTo>
                  <a:cubicBezTo>
                    <a:pt x="700951" y="0"/>
                    <a:pt x="724493" y="9751"/>
                    <a:pt x="741850" y="27109"/>
                  </a:cubicBezTo>
                  <a:cubicBezTo>
                    <a:pt x="759208" y="44467"/>
                    <a:pt x="768959" y="68009"/>
                    <a:pt x="768959" y="92556"/>
                  </a:cubicBezTo>
                  <a:lnTo>
                    <a:pt x="768959" y="92556"/>
                  </a:lnTo>
                  <a:cubicBezTo>
                    <a:pt x="768959" y="143673"/>
                    <a:pt x="727520" y="185112"/>
                    <a:pt x="676403" y="185112"/>
                  </a:cubicBezTo>
                  <a:lnTo>
                    <a:pt x="92556" y="185112"/>
                  </a:lnTo>
                  <a:cubicBezTo>
                    <a:pt x="41439" y="185112"/>
                    <a:pt x="0" y="143673"/>
                    <a:pt x="0" y="92556"/>
                  </a:cubicBezTo>
                  <a:lnTo>
                    <a:pt x="0" y="92556"/>
                  </a:lnTo>
                  <a:cubicBezTo>
                    <a:pt x="0" y="41439"/>
                    <a:pt x="41439" y="0"/>
                    <a:pt x="92556" y="0"/>
                  </a:cubicBezTo>
                  <a:close/>
                </a:path>
              </a:pathLst>
            </a:custGeom>
            <a:solidFill>
              <a:srgbClr val="9FDF05"/>
            </a:solidFill>
          </p:spPr>
          <p:txBody>
            <a:bodyPr/>
            <a:lstStyle/>
            <a:p>
              <a:endParaRPr lang="es-PE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66675"/>
              <a:ext cx="768959" cy="25178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200"/>
                </a:lnSpc>
              </a:pPr>
              <a:r>
                <a:rPr lang="en-US" sz="3000" b="1">
                  <a:solidFill>
                    <a:srgbClr val="004854"/>
                  </a:solidFill>
                  <a:latin typeface="Gotham 2 Bold"/>
                  <a:ea typeface="Gotham 2 Bold"/>
                  <a:cs typeface="Gotham 2 Bold"/>
                  <a:sym typeface="Gotham 2 Bold"/>
                </a:rPr>
                <a:t>Regulación</a:t>
              </a: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9807765" y="5956839"/>
            <a:ext cx="2919642" cy="702847"/>
            <a:chOff x="0" y="0"/>
            <a:chExt cx="768959" cy="185112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768959" cy="185112"/>
            </a:xfrm>
            <a:custGeom>
              <a:avLst/>
              <a:gdLst/>
              <a:ahLst/>
              <a:cxnLst/>
              <a:rect l="l" t="t" r="r" b="b"/>
              <a:pathLst>
                <a:path w="768959" h="185112">
                  <a:moveTo>
                    <a:pt x="92556" y="0"/>
                  </a:moveTo>
                  <a:lnTo>
                    <a:pt x="676403" y="0"/>
                  </a:lnTo>
                  <a:cubicBezTo>
                    <a:pt x="700951" y="0"/>
                    <a:pt x="724493" y="9751"/>
                    <a:pt x="741850" y="27109"/>
                  </a:cubicBezTo>
                  <a:cubicBezTo>
                    <a:pt x="759208" y="44467"/>
                    <a:pt x="768959" y="68009"/>
                    <a:pt x="768959" y="92556"/>
                  </a:cubicBezTo>
                  <a:lnTo>
                    <a:pt x="768959" y="92556"/>
                  </a:lnTo>
                  <a:cubicBezTo>
                    <a:pt x="768959" y="143673"/>
                    <a:pt x="727520" y="185112"/>
                    <a:pt x="676403" y="185112"/>
                  </a:cubicBezTo>
                  <a:lnTo>
                    <a:pt x="92556" y="185112"/>
                  </a:lnTo>
                  <a:cubicBezTo>
                    <a:pt x="41439" y="185112"/>
                    <a:pt x="0" y="143673"/>
                    <a:pt x="0" y="92556"/>
                  </a:cubicBezTo>
                  <a:lnTo>
                    <a:pt x="0" y="92556"/>
                  </a:lnTo>
                  <a:cubicBezTo>
                    <a:pt x="0" y="41439"/>
                    <a:pt x="41439" y="0"/>
                    <a:pt x="92556" y="0"/>
                  </a:cubicBezTo>
                  <a:close/>
                </a:path>
              </a:pathLst>
            </a:custGeom>
            <a:solidFill>
              <a:srgbClr val="9FDF05"/>
            </a:solidFill>
          </p:spPr>
          <p:txBody>
            <a:bodyPr/>
            <a:lstStyle/>
            <a:p>
              <a:endParaRPr lang="es-PE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66675"/>
              <a:ext cx="768959" cy="25178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200"/>
                </a:lnSpc>
              </a:pPr>
              <a:r>
                <a:rPr lang="en-US" sz="3000" b="1">
                  <a:solidFill>
                    <a:srgbClr val="004854"/>
                  </a:solidFill>
                  <a:latin typeface="Gotham 2 Bold"/>
                  <a:ea typeface="Gotham 2 Bold"/>
                  <a:cs typeface="Gotham 2 Bold"/>
                  <a:sym typeface="Gotham 2 Bold"/>
                </a:rPr>
                <a:t>Integración</a:t>
              </a: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3479493" y="5956839"/>
            <a:ext cx="2919642" cy="702847"/>
            <a:chOff x="0" y="0"/>
            <a:chExt cx="768959" cy="185112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768959" cy="185112"/>
            </a:xfrm>
            <a:custGeom>
              <a:avLst/>
              <a:gdLst/>
              <a:ahLst/>
              <a:cxnLst/>
              <a:rect l="l" t="t" r="r" b="b"/>
              <a:pathLst>
                <a:path w="768959" h="185112">
                  <a:moveTo>
                    <a:pt x="92556" y="0"/>
                  </a:moveTo>
                  <a:lnTo>
                    <a:pt x="676403" y="0"/>
                  </a:lnTo>
                  <a:cubicBezTo>
                    <a:pt x="700951" y="0"/>
                    <a:pt x="724493" y="9751"/>
                    <a:pt x="741850" y="27109"/>
                  </a:cubicBezTo>
                  <a:cubicBezTo>
                    <a:pt x="759208" y="44467"/>
                    <a:pt x="768959" y="68009"/>
                    <a:pt x="768959" y="92556"/>
                  </a:cubicBezTo>
                  <a:lnTo>
                    <a:pt x="768959" y="92556"/>
                  </a:lnTo>
                  <a:cubicBezTo>
                    <a:pt x="768959" y="143673"/>
                    <a:pt x="727520" y="185112"/>
                    <a:pt x="676403" y="185112"/>
                  </a:cubicBezTo>
                  <a:lnTo>
                    <a:pt x="92556" y="185112"/>
                  </a:lnTo>
                  <a:cubicBezTo>
                    <a:pt x="41439" y="185112"/>
                    <a:pt x="0" y="143673"/>
                    <a:pt x="0" y="92556"/>
                  </a:cubicBezTo>
                  <a:lnTo>
                    <a:pt x="0" y="92556"/>
                  </a:lnTo>
                  <a:cubicBezTo>
                    <a:pt x="0" y="41439"/>
                    <a:pt x="41439" y="0"/>
                    <a:pt x="92556" y="0"/>
                  </a:cubicBezTo>
                  <a:close/>
                </a:path>
              </a:pathLst>
            </a:custGeom>
            <a:solidFill>
              <a:srgbClr val="9FDF05"/>
            </a:solidFill>
          </p:spPr>
          <p:txBody>
            <a:bodyPr/>
            <a:lstStyle/>
            <a:p>
              <a:endParaRPr lang="es-PE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66675"/>
              <a:ext cx="768959" cy="25178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200"/>
                </a:lnSpc>
              </a:pPr>
              <a:r>
                <a:rPr lang="en-US" sz="3000" b="1">
                  <a:solidFill>
                    <a:srgbClr val="004854"/>
                  </a:solidFill>
                  <a:latin typeface="Gotham 2 Bold"/>
                  <a:ea typeface="Gotham 2 Bold"/>
                  <a:cs typeface="Gotham 2 Bold"/>
                  <a:sym typeface="Gotham 2 Bold"/>
                </a:rPr>
                <a:t>Mercado</a:t>
              </a:r>
            </a:p>
          </p:txBody>
        </p:sp>
      </p:grpSp>
      <p:sp>
        <p:nvSpPr>
          <p:cNvPr id="19" name="Freeform 19"/>
          <p:cNvSpPr/>
          <p:nvPr/>
        </p:nvSpPr>
        <p:spPr>
          <a:xfrm rot="-7750130">
            <a:off x="4720856" y="5917165"/>
            <a:ext cx="1236764" cy="1708827"/>
          </a:xfrm>
          <a:custGeom>
            <a:avLst/>
            <a:gdLst/>
            <a:ahLst/>
            <a:cxnLst/>
            <a:rect l="l" t="t" r="r" b="b"/>
            <a:pathLst>
              <a:path w="1236764" h="1708827">
                <a:moveTo>
                  <a:pt x="0" y="0"/>
                </a:moveTo>
                <a:lnTo>
                  <a:pt x="1236764" y="0"/>
                </a:lnTo>
                <a:lnTo>
                  <a:pt x="1236764" y="1708827"/>
                </a:lnTo>
                <a:lnTo>
                  <a:pt x="0" y="1708827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PE"/>
          </a:p>
        </p:txBody>
      </p:sp>
      <p:sp>
        <p:nvSpPr>
          <p:cNvPr id="20" name="TextBox 20"/>
          <p:cNvSpPr txBox="1"/>
          <p:nvPr/>
        </p:nvSpPr>
        <p:spPr>
          <a:xfrm>
            <a:off x="2920186" y="1057275"/>
            <a:ext cx="11698707" cy="17621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900"/>
              </a:lnSpc>
            </a:pPr>
            <a:r>
              <a:rPr lang="en-US" sz="6000" b="1" u="none" strike="noStrike">
                <a:solidFill>
                  <a:srgbClr val="004854"/>
                </a:solidFill>
                <a:latin typeface="Garet Bold"/>
                <a:ea typeface="Garet Bold"/>
                <a:cs typeface="Garet Bold"/>
                <a:sym typeface="Garet Bold"/>
              </a:rPr>
              <a:t>Hacia un mercado peruano de trazabilidad energética</a:t>
            </a:r>
          </a:p>
        </p:txBody>
      </p:sp>
      <p:sp>
        <p:nvSpPr>
          <p:cNvPr id="21" name="Freeform 21"/>
          <p:cNvSpPr/>
          <p:nvPr/>
        </p:nvSpPr>
        <p:spPr>
          <a:xfrm rot="-7750130">
            <a:off x="8658879" y="5895294"/>
            <a:ext cx="1236764" cy="1708827"/>
          </a:xfrm>
          <a:custGeom>
            <a:avLst/>
            <a:gdLst/>
            <a:ahLst/>
            <a:cxnLst/>
            <a:rect l="l" t="t" r="r" b="b"/>
            <a:pathLst>
              <a:path w="1236764" h="1708827">
                <a:moveTo>
                  <a:pt x="0" y="0"/>
                </a:moveTo>
                <a:lnTo>
                  <a:pt x="1236764" y="0"/>
                </a:lnTo>
                <a:lnTo>
                  <a:pt x="1236764" y="1708828"/>
                </a:lnTo>
                <a:lnTo>
                  <a:pt x="0" y="1708828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PE"/>
          </a:p>
        </p:txBody>
      </p:sp>
      <p:sp>
        <p:nvSpPr>
          <p:cNvPr id="22" name="Freeform 22"/>
          <p:cNvSpPr/>
          <p:nvPr/>
        </p:nvSpPr>
        <p:spPr>
          <a:xfrm rot="-7750130">
            <a:off x="12440605" y="5805272"/>
            <a:ext cx="1236764" cy="1708827"/>
          </a:xfrm>
          <a:custGeom>
            <a:avLst/>
            <a:gdLst/>
            <a:ahLst/>
            <a:cxnLst/>
            <a:rect l="l" t="t" r="r" b="b"/>
            <a:pathLst>
              <a:path w="1236764" h="1708827">
                <a:moveTo>
                  <a:pt x="0" y="0"/>
                </a:moveTo>
                <a:lnTo>
                  <a:pt x="1236764" y="0"/>
                </a:lnTo>
                <a:lnTo>
                  <a:pt x="1236764" y="1708828"/>
                </a:lnTo>
                <a:lnTo>
                  <a:pt x="0" y="1708828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PE"/>
          </a:p>
        </p:txBody>
      </p:sp>
      <p:sp>
        <p:nvSpPr>
          <p:cNvPr id="23" name="Freeform 23"/>
          <p:cNvSpPr/>
          <p:nvPr/>
        </p:nvSpPr>
        <p:spPr>
          <a:xfrm>
            <a:off x="15847591" y="9024134"/>
            <a:ext cx="1636237" cy="818118"/>
          </a:xfrm>
          <a:custGeom>
            <a:avLst/>
            <a:gdLst/>
            <a:ahLst/>
            <a:cxnLst/>
            <a:rect l="l" t="t" r="r" b="b"/>
            <a:pathLst>
              <a:path w="1636237" h="818118">
                <a:moveTo>
                  <a:pt x="0" y="0"/>
                </a:moveTo>
                <a:lnTo>
                  <a:pt x="1636237" y="0"/>
                </a:lnTo>
                <a:lnTo>
                  <a:pt x="1636237" y="818118"/>
                </a:lnTo>
                <a:lnTo>
                  <a:pt x="0" y="818118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-35267" t="-123431" r="-30493" b="-108091"/>
            </a:stretch>
          </a:blipFill>
        </p:spPr>
        <p:txBody>
          <a:bodyPr/>
          <a:lstStyle/>
          <a:p>
            <a:endParaRPr lang="es-PE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s-PE"/>
          </a:p>
        </p:txBody>
      </p:sp>
      <p:sp>
        <p:nvSpPr>
          <p:cNvPr id="3" name="TextBox 3"/>
          <p:cNvSpPr txBox="1"/>
          <p:nvPr/>
        </p:nvSpPr>
        <p:spPr>
          <a:xfrm>
            <a:off x="2920186" y="1057275"/>
            <a:ext cx="11698707" cy="885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900"/>
              </a:lnSpc>
            </a:pPr>
            <a:r>
              <a:rPr lang="en-US" sz="6000" b="1">
                <a:solidFill>
                  <a:srgbClr val="004854"/>
                </a:solidFill>
                <a:latin typeface="Garet Bold"/>
                <a:ea typeface="Garet Bold"/>
                <a:cs typeface="Garet Bold"/>
                <a:sym typeface="Garet Bold"/>
              </a:rPr>
              <a:t>Un video para conectar</a:t>
            </a:r>
          </a:p>
        </p:txBody>
      </p:sp>
      <p:sp>
        <p:nvSpPr>
          <p:cNvPr id="4" name="Freeform 4"/>
          <p:cNvSpPr/>
          <p:nvPr/>
        </p:nvSpPr>
        <p:spPr>
          <a:xfrm>
            <a:off x="15847591" y="9024134"/>
            <a:ext cx="1636237" cy="818118"/>
          </a:xfrm>
          <a:custGeom>
            <a:avLst/>
            <a:gdLst/>
            <a:ahLst/>
            <a:cxnLst/>
            <a:rect l="l" t="t" r="r" b="b"/>
            <a:pathLst>
              <a:path w="1636237" h="818118">
                <a:moveTo>
                  <a:pt x="0" y="0"/>
                </a:moveTo>
                <a:lnTo>
                  <a:pt x="1636237" y="0"/>
                </a:lnTo>
                <a:lnTo>
                  <a:pt x="1636237" y="818118"/>
                </a:lnTo>
                <a:lnTo>
                  <a:pt x="0" y="81811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35267" t="-123431" r="-30493" b="-108091"/>
            </a:stretch>
          </a:blipFill>
        </p:spPr>
        <p:txBody>
          <a:bodyPr/>
          <a:lstStyle/>
          <a:p>
            <a:endParaRPr lang="es-PE"/>
          </a:p>
        </p:txBody>
      </p:sp>
      <p:pic>
        <p:nvPicPr>
          <p:cNvPr id="5" name="Informe de situación del plan 2030 Madre Naturaleza Apple - vide (1).mp4">
            <a:hlinkClick r:id="" action="ppaction://media"/>
            <a:extLst>
              <a:ext uri="{FF2B5EF4-FFF2-40B4-BE49-F238E27FC236}">
                <a16:creationId xmlns:a16="http://schemas.microsoft.com/office/drawing/2014/main" id="{8CC0B498-4344-E05B-FF18-A8DBD920796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985783" y="2162529"/>
            <a:ext cx="13567511" cy="76797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532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PE"/>
          </a:p>
        </p:txBody>
      </p:sp>
      <p:sp>
        <p:nvSpPr>
          <p:cNvPr id="3" name="Freeform 3"/>
          <p:cNvSpPr/>
          <p:nvPr/>
        </p:nvSpPr>
        <p:spPr>
          <a:xfrm>
            <a:off x="-4983562" y="-503771"/>
            <a:ext cx="23281087" cy="13095612"/>
          </a:xfrm>
          <a:custGeom>
            <a:avLst/>
            <a:gdLst/>
            <a:ahLst/>
            <a:cxnLst/>
            <a:rect l="l" t="t" r="r" b="b"/>
            <a:pathLst>
              <a:path w="23281087" h="13095612">
                <a:moveTo>
                  <a:pt x="0" y="0"/>
                </a:moveTo>
                <a:lnTo>
                  <a:pt x="23281087" y="0"/>
                </a:lnTo>
                <a:lnTo>
                  <a:pt x="23281087" y="13095612"/>
                </a:lnTo>
                <a:lnTo>
                  <a:pt x="0" y="1309561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PE"/>
          </a:p>
        </p:txBody>
      </p:sp>
      <p:sp>
        <p:nvSpPr>
          <p:cNvPr id="4" name="TextBox 4"/>
          <p:cNvSpPr txBox="1"/>
          <p:nvPr/>
        </p:nvSpPr>
        <p:spPr>
          <a:xfrm>
            <a:off x="8509038" y="1210765"/>
            <a:ext cx="8764430" cy="2647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6900"/>
              </a:lnSpc>
            </a:pPr>
            <a:r>
              <a:rPr lang="en-US" sz="6000" b="1">
                <a:solidFill>
                  <a:srgbClr val="004558"/>
                </a:solidFill>
                <a:latin typeface="Gotham 1 Bold"/>
                <a:ea typeface="Gotham 1 Bold"/>
                <a:cs typeface="Gotham 1 Bold"/>
                <a:sym typeface="Gotham 1 Bold"/>
              </a:rPr>
              <a:t>T</a:t>
            </a:r>
            <a:r>
              <a:rPr lang="en-US" sz="6000" b="1" u="none" strike="noStrike">
                <a:solidFill>
                  <a:srgbClr val="004558"/>
                </a:solidFill>
                <a:latin typeface="Gotham 1 Bold"/>
                <a:ea typeface="Gotham 1 Bold"/>
                <a:cs typeface="Gotham 1 Bold"/>
                <a:sym typeface="Gotham 1 Bold"/>
              </a:rPr>
              <a:t>razabilidad energética para un Perú más sostenible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8509038" y="4490719"/>
            <a:ext cx="8764430" cy="4079367"/>
            <a:chOff x="0" y="0"/>
            <a:chExt cx="2308327" cy="1074401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308327" cy="1074401"/>
            </a:xfrm>
            <a:custGeom>
              <a:avLst/>
              <a:gdLst/>
              <a:ahLst/>
              <a:cxnLst/>
              <a:rect l="l" t="t" r="r" b="b"/>
              <a:pathLst>
                <a:path w="2308327" h="1074401">
                  <a:moveTo>
                    <a:pt x="45050" y="0"/>
                  </a:moveTo>
                  <a:lnTo>
                    <a:pt x="2263277" y="0"/>
                  </a:lnTo>
                  <a:cubicBezTo>
                    <a:pt x="2288158" y="0"/>
                    <a:pt x="2308327" y="20170"/>
                    <a:pt x="2308327" y="45050"/>
                  </a:cubicBezTo>
                  <a:lnTo>
                    <a:pt x="2308327" y="1029351"/>
                  </a:lnTo>
                  <a:cubicBezTo>
                    <a:pt x="2308327" y="1041299"/>
                    <a:pt x="2303581" y="1052758"/>
                    <a:pt x="2295132" y="1061206"/>
                  </a:cubicBezTo>
                  <a:cubicBezTo>
                    <a:pt x="2286684" y="1069655"/>
                    <a:pt x="2275225" y="1074401"/>
                    <a:pt x="2263277" y="1074401"/>
                  </a:cubicBezTo>
                  <a:lnTo>
                    <a:pt x="45050" y="1074401"/>
                  </a:lnTo>
                  <a:cubicBezTo>
                    <a:pt x="33102" y="1074401"/>
                    <a:pt x="21643" y="1069655"/>
                    <a:pt x="13195" y="1061206"/>
                  </a:cubicBezTo>
                  <a:cubicBezTo>
                    <a:pt x="4746" y="1052758"/>
                    <a:pt x="0" y="1041299"/>
                    <a:pt x="0" y="1029351"/>
                  </a:cubicBezTo>
                  <a:lnTo>
                    <a:pt x="0" y="45050"/>
                  </a:lnTo>
                  <a:cubicBezTo>
                    <a:pt x="0" y="33102"/>
                    <a:pt x="4746" y="21643"/>
                    <a:pt x="13195" y="13195"/>
                  </a:cubicBezTo>
                  <a:cubicBezTo>
                    <a:pt x="21643" y="4746"/>
                    <a:pt x="33102" y="0"/>
                    <a:pt x="4505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es-PE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66675"/>
              <a:ext cx="2308327" cy="1141076"/>
            </a:xfrm>
            <a:prstGeom prst="rect">
              <a:avLst/>
            </a:prstGeom>
          </p:spPr>
          <p:txBody>
            <a:bodyPr lIns="190500" tIns="190500" rIns="190500" bIns="190500" rtlCol="0" anchor="ctr"/>
            <a:lstStyle/>
            <a:p>
              <a:pPr algn="r">
                <a:lnSpc>
                  <a:spcPts val="4200"/>
                </a:lnSpc>
              </a:pPr>
              <a:r>
                <a:rPr lang="en-US" sz="3000">
                  <a:solidFill>
                    <a:srgbClr val="004555"/>
                  </a:solidFill>
                  <a:latin typeface="Gotham 1"/>
                  <a:ea typeface="Gotham 1"/>
                  <a:cs typeface="Gotham 1"/>
                  <a:sym typeface="Gotham 1"/>
                </a:rPr>
                <a:t> La transición energética no solo consiste en generar energía limpia, sino en demostrarlo con </a:t>
              </a:r>
              <a:r>
                <a:rPr lang="en-US" sz="3000" b="1">
                  <a:solidFill>
                    <a:srgbClr val="004555"/>
                  </a:solidFill>
                  <a:latin typeface="Gotham 1 Bold"/>
                  <a:ea typeface="Gotham 1 Bold"/>
                  <a:cs typeface="Gotham 1 Bold"/>
                  <a:sym typeface="Gotham 1 Bold"/>
                </a:rPr>
                <a:t>trazabilidad, transparencia y confianza.</a:t>
              </a:r>
            </a:p>
            <a:p>
              <a:pPr algn="r">
                <a:lnSpc>
                  <a:spcPts val="4200"/>
                </a:lnSpc>
              </a:pPr>
              <a:r>
                <a:rPr lang="en-US" sz="3000">
                  <a:solidFill>
                    <a:srgbClr val="004555"/>
                  </a:solidFill>
                  <a:latin typeface="Gotham 1"/>
                  <a:ea typeface="Gotham 1"/>
                  <a:cs typeface="Gotham 1"/>
                  <a:sym typeface="Gotham 1"/>
                </a:rPr>
                <a:t> </a:t>
              </a:r>
            </a:p>
            <a:p>
              <a:pPr algn="r">
                <a:lnSpc>
                  <a:spcPts val="4200"/>
                </a:lnSpc>
              </a:pPr>
              <a:r>
                <a:rPr lang="en-US" sz="3000">
                  <a:solidFill>
                    <a:srgbClr val="004555"/>
                  </a:solidFill>
                  <a:latin typeface="Gotham 1"/>
                  <a:ea typeface="Gotham 1"/>
                  <a:cs typeface="Gotham 1"/>
                  <a:sym typeface="Gotham 1"/>
                </a:rPr>
                <a:t>Los I-RECs son el lenguaje común que conecta a las empresas peruanas con el mercado global de sostenibilidad.</a:t>
              </a:r>
            </a:p>
          </p:txBody>
        </p:sp>
      </p:grpSp>
      <p:sp>
        <p:nvSpPr>
          <p:cNvPr id="8" name="Freeform 8"/>
          <p:cNvSpPr/>
          <p:nvPr/>
        </p:nvSpPr>
        <p:spPr>
          <a:xfrm>
            <a:off x="15847591" y="9024134"/>
            <a:ext cx="1636237" cy="818118"/>
          </a:xfrm>
          <a:custGeom>
            <a:avLst/>
            <a:gdLst/>
            <a:ahLst/>
            <a:cxnLst/>
            <a:rect l="l" t="t" r="r" b="b"/>
            <a:pathLst>
              <a:path w="1636237" h="818118">
                <a:moveTo>
                  <a:pt x="0" y="0"/>
                </a:moveTo>
                <a:lnTo>
                  <a:pt x="1636237" y="0"/>
                </a:lnTo>
                <a:lnTo>
                  <a:pt x="1636237" y="818118"/>
                </a:lnTo>
                <a:lnTo>
                  <a:pt x="0" y="81811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35267" t="-123431" r="-30493" b="-108091"/>
            </a:stretch>
          </a:blipFill>
        </p:spPr>
        <p:txBody>
          <a:bodyPr/>
          <a:lstStyle/>
          <a:p>
            <a:endParaRPr lang="es-PE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8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51147" y="1439999"/>
            <a:ext cx="2375042" cy="1003647"/>
          </a:xfrm>
          <a:custGeom>
            <a:avLst/>
            <a:gdLst/>
            <a:ahLst/>
            <a:cxnLst/>
            <a:rect l="l" t="t" r="r" b="b"/>
            <a:pathLst>
              <a:path w="2375042" h="1003647">
                <a:moveTo>
                  <a:pt x="0" y="0"/>
                </a:moveTo>
                <a:lnTo>
                  <a:pt x="2375042" y="0"/>
                </a:lnTo>
                <a:lnTo>
                  <a:pt x="2375042" y="1003647"/>
                </a:lnTo>
                <a:lnTo>
                  <a:pt x="0" y="100364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PE"/>
          </a:p>
        </p:txBody>
      </p:sp>
      <p:sp>
        <p:nvSpPr>
          <p:cNvPr id="3" name="Freeform 3"/>
          <p:cNvSpPr/>
          <p:nvPr/>
        </p:nvSpPr>
        <p:spPr>
          <a:xfrm>
            <a:off x="1451147" y="3163074"/>
            <a:ext cx="4890137" cy="5410065"/>
          </a:xfrm>
          <a:custGeom>
            <a:avLst/>
            <a:gdLst/>
            <a:ahLst/>
            <a:cxnLst/>
            <a:rect l="l" t="t" r="r" b="b"/>
            <a:pathLst>
              <a:path w="4890137" h="5410065">
                <a:moveTo>
                  <a:pt x="0" y="0"/>
                </a:moveTo>
                <a:lnTo>
                  <a:pt x="4890137" y="0"/>
                </a:lnTo>
                <a:lnTo>
                  <a:pt x="4890137" y="5410065"/>
                </a:lnTo>
                <a:lnTo>
                  <a:pt x="0" y="541006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3122" r="-13122" b="-71168"/>
            </a:stretch>
          </a:blipFill>
        </p:spPr>
        <p:txBody>
          <a:bodyPr/>
          <a:lstStyle/>
          <a:p>
            <a:endParaRPr lang="es-PE"/>
          </a:p>
        </p:txBody>
      </p:sp>
      <p:sp>
        <p:nvSpPr>
          <p:cNvPr id="4" name="TextBox 4"/>
          <p:cNvSpPr txBox="1"/>
          <p:nvPr/>
        </p:nvSpPr>
        <p:spPr>
          <a:xfrm>
            <a:off x="12395941" y="1468574"/>
            <a:ext cx="4177807" cy="11561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8939"/>
              </a:lnSpc>
            </a:pPr>
            <a:r>
              <a:rPr lang="en-US" sz="7773" b="1">
                <a:solidFill>
                  <a:srgbClr val="FFFFFF"/>
                </a:solidFill>
                <a:latin typeface="Gotham 1 Bold"/>
                <a:ea typeface="Gotham 1 Bold"/>
                <a:cs typeface="Gotham 1 Bold"/>
                <a:sym typeface="Gotham 1 Bold"/>
              </a:rPr>
              <a:t>Gracias!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11435921" y="5143500"/>
            <a:ext cx="5137827" cy="2803707"/>
            <a:chOff x="0" y="0"/>
            <a:chExt cx="6850436" cy="3738276"/>
          </a:xfrm>
        </p:grpSpPr>
        <p:sp>
          <p:nvSpPr>
            <p:cNvPr id="6" name="TextBox 6"/>
            <p:cNvSpPr txBox="1"/>
            <p:nvPr/>
          </p:nvSpPr>
          <p:spPr>
            <a:xfrm>
              <a:off x="0" y="-66675"/>
              <a:ext cx="6850436" cy="20986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4200"/>
                </a:lnSpc>
              </a:pPr>
              <a:r>
                <a:rPr lang="en-US" sz="3000" b="1">
                  <a:solidFill>
                    <a:srgbClr val="FFFFFF"/>
                  </a:solidFill>
                  <a:latin typeface="Gotham 1 Bold"/>
                  <a:ea typeface="Gotham 1 Bold"/>
                  <a:cs typeface="Gotham 1 Bold"/>
                  <a:sym typeface="Gotham 1 Bold"/>
                </a:rPr>
                <a:t>Francisco Obando Erbs</a:t>
              </a:r>
            </a:p>
            <a:p>
              <a:pPr algn="r">
                <a:lnSpc>
                  <a:spcPts val="4200"/>
                </a:lnSpc>
              </a:pPr>
              <a:r>
                <a:rPr lang="en-US" sz="3000">
                  <a:solidFill>
                    <a:srgbClr val="FFFFFF"/>
                  </a:solidFill>
                  <a:latin typeface="Gotham 1"/>
                  <a:ea typeface="Gotham 1"/>
                  <a:cs typeface="Gotham 1"/>
                  <a:sym typeface="Gotham 1"/>
                </a:rPr>
                <a:t>Managing Director</a:t>
              </a:r>
            </a:p>
            <a:p>
              <a:pPr algn="r">
                <a:lnSpc>
                  <a:spcPts val="4200"/>
                </a:lnSpc>
              </a:pPr>
              <a:r>
                <a:rPr lang="en-US" sz="3000">
                  <a:solidFill>
                    <a:srgbClr val="FFFFFF"/>
                  </a:solidFill>
                  <a:latin typeface="Gotham 1"/>
                  <a:ea typeface="Gotham 1"/>
                  <a:cs typeface="Gotham 1"/>
                  <a:sym typeface="Gotham 1"/>
                </a:rPr>
                <a:t>SIPO Energy</a:t>
              </a:r>
            </a:p>
          </p:txBody>
        </p:sp>
        <p:sp>
          <p:nvSpPr>
            <p:cNvPr id="7" name="Freeform 7"/>
            <p:cNvSpPr/>
            <p:nvPr/>
          </p:nvSpPr>
          <p:spPr>
            <a:xfrm>
              <a:off x="0" y="3222479"/>
              <a:ext cx="686635" cy="515798"/>
            </a:xfrm>
            <a:custGeom>
              <a:avLst/>
              <a:gdLst/>
              <a:ahLst/>
              <a:cxnLst/>
              <a:rect l="l" t="t" r="r" b="b"/>
              <a:pathLst>
                <a:path w="686635" h="515798">
                  <a:moveTo>
                    <a:pt x="0" y="0"/>
                  </a:moveTo>
                  <a:lnTo>
                    <a:pt x="686635" y="0"/>
                  </a:lnTo>
                  <a:lnTo>
                    <a:pt x="686635" y="515797"/>
                  </a:lnTo>
                  <a:lnTo>
                    <a:pt x="0" y="5157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s-PE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995922" y="3055931"/>
              <a:ext cx="5854514" cy="6762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200"/>
                </a:lnSpc>
              </a:pPr>
              <a:r>
                <a:rPr lang="en-US" sz="3000">
                  <a:solidFill>
                    <a:srgbClr val="FFFFFF"/>
                  </a:solidFill>
                  <a:latin typeface="Gotham 1"/>
                  <a:ea typeface="Gotham 1"/>
                  <a:cs typeface="Gotham 1"/>
                  <a:sym typeface="Gotham 1"/>
                </a:rPr>
                <a:t>francisco@sipo.energy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PE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8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4983562" y="-503771"/>
            <a:ext cx="23281087" cy="13095612"/>
          </a:xfrm>
          <a:custGeom>
            <a:avLst/>
            <a:gdLst/>
            <a:ahLst/>
            <a:cxnLst/>
            <a:rect l="l" t="t" r="r" b="b"/>
            <a:pathLst>
              <a:path w="23281087" h="13095612">
                <a:moveTo>
                  <a:pt x="0" y="0"/>
                </a:moveTo>
                <a:lnTo>
                  <a:pt x="23281087" y="0"/>
                </a:lnTo>
                <a:lnTo>
                  <a:pt x="23281087" y="13095612"/>
                </a:lnTo>
                <a:lnTo>
                  <a:pt x="0" y="130956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PE"/>
          </a:p>
        </p:txBody>
      </p:sp>
      <p:sp>
        <p:nvSpPr>
          <p:cNvPr id="3" name="TextBox 3"/>
          <p:cNvSpPr txBox="1"/>
          <p:nvPr/>
        </p:nvSpPr>
        <p:spPr>
          <a:xfrm>
            <a:off x="8895806" y="2905591"/>
            <a:ext cx="6948555" cy="4829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450"/>
              </a:lnSpc>
            </a:pPr>
            <a:r>
              <a:rPr lang="en-US" sz="3000" b="1">
                <a:solidFill>
                  <a:srgbClr val="004854"/>
                </a:solidFill>
                <a:latin typeface="Gotham 1 Bold"/>
                <a:ea typeface="Gotham 1 Bold"/>
                <a:cs typeface="Gotham 1 Bold"/>
                <a:sym typeface="Gotham 1 Bold"/>
              </a:rPr>
              <a:t>SIPO</a:t>
            </a:r>
            <a:r>
              <a:rPr lang="en-US" sz="3000">
                <a:solidFill>
                  <a:srgbClr val="004854"/>
                </a:solidFill>
                <a:latin typeface="Gotham 1"/>
                <a:ea typeface="Gotham 1"/>
                <a:cs typeface="Gotham 1"/>
                <a:sym typeface="Gotham 1"/>
              </a:rPr>
              <a:t> es una </a:t>
            </a:r>
            <a:r>
              <a:rPr lang="en-US" sz="3000" b="1">
                <a:solidFill>
                  <a:srgbClr val="004854"/>
                </a:solidFill>
                <a:latin typeface="Gotham 1 Bold"/>
                <a:ea typeface="Gotham 1 Bold"/>
                <a:cs typeface="Gotham 1 Bold"/>
                <a:sym typeface="Gotham 1 Bold"/>
              </a:rPr>
              <a:t>empresa peruana</a:t>
            </a:r>
            <a:r>
              <a:rPr lang="en-US" sz="3000">
                <a:solidFill>
                  <a:srgbClr val="004854"/>
                </a:solidFill>
                <a:latin typeface="Gotham 1"/>
                <a:ea typeface="Gotham 1"/>
                <a:cs typeface="Gotham 1"/>
                <a:sym typeface="Gotham 1"/>
              </a:rPr>
              <a:t> dedicada a desarrollar productos</a:t>
            </a:r>
          </a:p>
          <a:p>
            <a:pPr algn="l">
              <a:lnSpc>
                <a:spcPts val="3450"/>
              </a:lnSpc>
            </a:pPr>
            <a:r>
              <a:rPr lang="en-US" sz="3000">
                <a:solidFill>
                  <a:srgbClr val="004854"/>
                </a:solidFill>
                <a:latin typeface="Gotham 1"/>
                <a:ea typeface="Gotham 1"/>
                <a:cs typeface="Gotham 1"/>
                <a:sym typeface="Gotham 1"/>
              </a:rPr>
              <a:t>y servicios para la </a:t>
            </a:r>
            <a:r>
              <a:rPr lang="en-US" sz="3000" b="1">
                <a:solidFill>
                  <a:srgbClr val="004854"/>
                </a:solidFill>
                <a:latin typeface="Gotham 1 Bold"/>
                <a:ea typeface="Gotham 1 Bold"/>
                <a:cs typeface="Gotham 1 Bold"/>
                <a:sym typeface="Gotham 1 Bold"/>
              </a:rPr>
              <a:t>sostenibilidad</a:t>
            </a:r>
          </a:p>
          <a:p>
            <a:pPr algn="l">
              <a:lnSpc>
                <a:spcPts val="3450"/>
              </a:lnSpc>
            </a:pPr>
            <a:endParaRPr lang="en-US" sz="3000" b="1">
              <a:solidFill>
                <a:srgbClr val="004854"/>
              </a:solidFill>
              <a:latin typeface="Gotham 1 Bold"/>
              <a:ea typeface="Gotham 1 Bold"/>
              <a:cs typeface="Gotham 1 Bold"/>
              <a:sym typeface="Gotham 1 Bold"/>
            </a:endParaRPr>
          </a:p>
          <a:p>
            <a:pPr algn="l">
              <a:lnSpc>
                <a:spcPts val="3450"/>
              </a:lnSpc>
            </a:pPr>
            <a:r>
              <a:rPr lang="en-US" sz="3000">
                <a:solidFill>
                  <a:srgbClr val="004854"/>
                </a:solidFill>
                <a:latin typeface="Gotham 1"/>
                <a:ea typeface="Gotham 1"/>
                <a:cs typeface="Gotham 1"/>
                <a:sym typeface="Gotham 1"/>
              </a:rPr>
              <a:t>Pioneros</a:t>
            </a:r>
            <a:r>
              <a:rPr lang="en-US" sz="3000" b="1">
                <a:solidFill>
                  <a:srgbClr val="004854"/>
                </a:solidFill>
                <a:latin typeface="Gotham 1 Bold"/>
                <a:ea typeface="Gotham 1 Bold"/>
                <a:cs typeface="Gotham 1 Bold"/>
                <a:sym typeface="Gotham 1 Bold"/>
              </a:rPr>
              <a:t> en la comercialización </a:t>
            </a:r>
            <a:r>
              <a:rPr lang="en-US" sz="3000">
                <a:solidFill>
                  <a:srgbClr val="004854"/>
                </a:solidFill>
                <a:latin typeface="Gotham 1"/>
                <a:ea typeface="Gotham 1"/>
                <a:cs typeface="Gotham 1"/>
                <a:sym typeface="Gotham 1"/>
              </a:rPr>
              <a:t>de atributos renovables en el mercado energético peruano.</a:t>
            </a:r>
          </a:p>
          <a:p>
            <a:pPr algn="l">
              <a:lnSpc>
                <a:spcPts val="3450"/>
              </a:lnSpc>
            </a:pPr>
            <a:r>
              <a:rPr lang="en-US" sz="3000">
                <a:solidFill>
                  <a:srgbClr val="004854"/>
                </a:solidFill>
                <a:latin typeface="Gotham 1"/>
                <a:ea typeface="Gotham 1"/>
                <a:cs typeface="Gotham 1"/>
                <a:sym typeface="Gotham 1"/>
              </a:rPr>
              <a:t> </a:t>
            </a:r>
          </a:p>
          <a:p>
            <a:pPr algn="l">
              <a:lnSpc>
                <a:spcPts val="3450"/>
              </a:lnSpc>
            </a:pPr>
            <a:r>
              <a:rPr lang="en-US" sz="3000">
                <a:solidFill>
                  <a:srgbClr val="004854"/>
                </a:solidFill>
                <a:latin typeface="Gotham 1"/>
                <a:ea typeface="Gotham 1"/>
                <a:cs typeface="Gotham 1"/>
                <a:sym typeface="Gotham 1"/>
              </a:rPr>
              <a:t>Nos encontramos registrados y validados por </a:t>
            </a:r>
            <a:r>
              <a:rPr lang="en-US" sz="3000" b="1">
                <a:solidFill>
                  <a:srgbClr val="004854"/>
                </a:solidFill>
                <a:latin typeface="Gotham 1 Bold"/>
                <a:ea typeface="Gotham 1 Bold"/>
                <a:cs typeface="Gotham 1 Bold"/>
                <a:sym typeface="Gotham 1 Bold"/>
              </a:rPr>
              <a:t>The International Tracking Standard Foundation.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8895806" y="1242526"/>
            <a:ext cx="7443775" cy="10459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501"/>
              </a:lnSpc>
            </a:pPr>
            <a:r>
              <a:rPr lang="en-US" sz="6072" b="1">
                <a:solidFill>
                  <a:srgbClr val="004854"/>
                </a:solidFill>
                <a:latin typeface="Gotham 1 Bold"/>
                <a:ea typeface="Gotham 1 Bold"/>
                <a:cs typeface="Gotham 1 Bold"/>
                <a:sym typeface="Gotham 1 Bold"/>
              </a:rPr>
              <a:t>¿Quiénes  somos?</a:t>
            </a:r>
          </a:p>
        </p:txBody>
      </p:sp>
      <p:sp>
        <p:nvSpPr>
          <p:cNvPr id="5" name="Freeform 5"/>
          <p:cNvSpPr/>
          <p:nvPr/>
        </p:nvSpPr>
        <p:spPr>
          <a:xfrm>
            <a:off x="16339581" y="8624771"/>
            <a:ext cx="1366139" cy="1367277"/>
          </a:xfrm>
          <a:custGeom>
            <a:avLst/>
            <a:gdLst/>
            <a:ahLst/>
            <a:cxnLst/>
            <a:rect l="l" t="t" r="r" b="b"/>
            <a:pathLst>
              <a:path w="1366139" h="1367277">
                <a:moveTo>
                  <a:pt x="0" y="0"/>
                </a:moveTo>
                <a:lnTo>
                  <a:pt x="1366139" y="0"/>
                </a:lnTo>
                <a:lnTo>
                  <a:pt x="1366139" y="1367278"/>
                </a:lnTo>
                <a:lnTo>
                  <a:pt x="0" y="136727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PE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8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6339581" y="8537736"/>
            <a:ext cx="1366139" cy="1367277"/>
          </a:xfrm>
          <a:custGeom>
            <a:avLst/>
            <a:gdLst/>
            <a:ahLst/>
            <a:cxnLst/>
            <a:rect l="l" t="t" r="r" b="b"/>
            <a:pathLst>
              <a:path w="1366139" h="1367277">
                <a:moveTo>
                  <a:pt x="0" y="0"/>
                </a:moveTo>
                <a:lnTo>
                  <a:pt x="1366139" y="0"/>
                </a:lnTo>
                <a:lnTo>
                  <a:pt x="1366139" y="1367277"/>
                </a:lnTo>
                <a:lnTo>
                  <a:pt x="0" y="136727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PE"/>
          </a:p>
        </p:txBody>
      </p:sp>
      <p:sp>
        <p:nvSpPr>
          <p:cNvPr id="3" name="Freeform 3"/>
          <p:cNvSpPr/>
          <p:nvPr/>
        </p:nvSpPr>
        <p:spPr>
          <a:xfrm>
            <a:off x="2037825" y="5728525"/>
            <a:ext cx="14212350" cy="200412"/>
          </a:xfrm>
          <a:custGeom>
            <a:avLst/>
            <a:gdLst/>
            <a:ahLst/>
            <a:cxnLst/>
            <a:rect l="l" t="t" r="r" b="b"/>
            <a:pathLst>
              <a:path w="14212350" h="200412">
                <a:moveTo>
                  <a:pt x="0" y="0"/>
                </a:moveTo>
                <a:lnTo>
                  <a:pt x="14212350" y="0"/>
                </a:lnTo>
                <a:lnTo>
                  <a:pt x="14212350" y="200412"/>
                </a:lnTo>
                <a:lnTo>
                  <a:pt x="0" y="20041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5759" t="-117481" r="-5759"/>
            </a:stretch>
          </a:blipFill>
        </p:spPr>
        <p:txBody>
          <a:bodyPr/>
          <a:lstStyle/>
          <a:p>
            <a:endParaRPr lang="es-PE"/>
          </a:p>
        </p:txBody>
      </p:sp>
      <p:sp>
        <p:nvSpPr>
          <p:cNvPr id="4" name="Freeform 4"/>
          <p:cNvSpPr/>
          <p:nvPr/>
        </p:nvSpPr>
        <p:spPr>
          <a:xfrm>
            <a:off x="1795542" y="5415131"/>
            <a:ext cx="810656" cy="827200"/>
          </a:xfrm>
          <a:custGeom>
            <a:avLst/>
            <a:gdLst/>
            <a:ahLst/>
            <a:cxnLst/>
            <a:rect l="l" t="t" r="r" b="b"/>
            <a:pathLst>
              <a:path w="810656" h="827200">
                <a:moveTo>
                  <a:pt x="0" y="0"/>
                </a:moveTo>
                <a:lnTo>
                  <a:pt x="810657" y="0"/>
                </a:lnTo>
                <a:lnTo>
                  <a:pt x="810657" y="827200"/>
                </a:lnTo>
                <a:lnTo>
                  <a:pt x="0" y="8272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s-PE"/>
          </a:p>
        </p:txBody>
      </p:sp>
      <p:sp>
        <p:nvSpPr>
          <p:cNvPr id="5" name="Freeform 5"/>
          <p:cNvSpPr/>
          <p:nvPr/>
        </p:nvSpPr>
        <p:spPr>
          <a:xfrm>
            <a:off x="6528818" y="5415131"/>
            <a:ext cx="810656" cy="827200"/>
          </a:xfrm>
          <a:custGeom>
            <a:avLst/>
            <a:gdLst/>
            <a:ahLst/>
            <a:cxnLst/>
            <a:rect l="l" t="t" r="r" b="b"/>
            <a:pathLst>
              <a:path w="810656" h="827200">
                <a:moveTo>
                  <a:pt x="0" y="0"/>
                </a:moveTo>
                <a:lnTo>
                  <a:pt x="810656" y="0"/>
                </a:lnTo>
                <a:lnTo>
                  <a:pt x="810656" y="827200"/>
                </a:lnTo>
                <a:lnTo>
                  <a:pt x="0" y="8272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s-PE"/>
          </a:p>
        </p:txBody>
      </p:sp>
      <p:sp>
        <p:nvSpPr>
          <p:cNvPr id="6" name="Freeform 6"/>
          <p:cNvSpPr/>
          <p:nvPr/>
        </p:nvSpPr>
        <p:spPr>
          <a:xfrm>
            <a:off x="11263774" y="5415131"/>
            <a:ext cx="810656" cy="827200"/>
          </a:xfrm>
          <a:custGeom>
            <a:avLst/>
            <a:gdLst/>
            <a:ahLst/>
            <a:cxnLst/>
            <a:rect l="l" t="t" r="r" b="b"/>
            <a:pathLst>
              <a:path w="810656" h="827200">
                <a:moveTo>
                  <a:pt x="0" y="0"/>
                </a:moveTo>
                <a:lnTo>
                  <a:pt x="810657" y="0"/>
                </a:lnTo>
                <a:lnTo>
                  <a:pt x="810657" y="827200"/>
                </a:lnTo>
                <a:lnTo>
                  <a:pt x="0" y="8272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s-PE"/>
          </a:p>
        </p:txBody>
      </p:sp>
      <p:sp>
        <p:nvSpPr>
          <p:cNvPr id="7" name="Freeform 7"/>
          <p:cNvSpPr/>
          <p:nvPr/>
        </p:nvSpPr>
        <p:spPr>
          <a:xfrm>
            <a:off x="15593369" y="5415131"/>
            <a:ext cx="810656" cy="827200"/>
          </a:xfrm>
          <a:custGeom>
            <a:avLst/>
            <a:gdLst/>
            <a:ahLst/>
            <a:cxnLst/>
            <a:rect l="l" t="t" r="r" b="b"/>
            <a:pathLst>
              <a:path w="810656" h="827200">
                <a:moveTo>
                  <a:pt x="0" y="0"/>
                </a:moveTo>
                <a:lnTo>
                  <a:pt x="810657" y="0"/>
                </a:lnTo>
                <a:lnTo>
                  <a:pt x="810657" y="827200"/>
                </a:lnTo>
                <a:lnTo>
                  <a:pt x="0" y="8272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s-PE"/>
          </a:p>
        </p:txBody>
      </p:sp>
      <p:sp>
        <p:nvSpPr>
          <p:cNvPr id="8" name="TextBox 8"/>
          <p:cNvSpPr txBox="1"/>
          <p:nvPr/>
        </p:nvSpPr>
        <p:spPr>
          <a:xfrm>
            <a:off x="1795542" y="1057275"/>
            <a:ext cx="15097189" cy="17816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82"/>
              </a:lnSpc>
            </a:pPr>
            <a:r>
              <a:rPr lang="en-US" sz="6072" b="1">
                <a:solidFill>
                  <a:srgbClr val="FFFFFF"/>
                </a:solidFill>
                <a:latin typeface="Gotham 1 Bold"/>
                <a:ea typeface="Gotham 1 Bold"/>
                <a:cs typeface="Gotham 1 Bold"/>
                <a:sym typeface="Gotham 1 Bold"/>
              </a:rPr>
              <a:t>Marcamos el camino en trazabilidad energética desde nuestros inicios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225797" y="4531165"/>
            <a:ext cx="1950148" cy="7199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82"/>
              </a:lnSpc>
            </a:pPr>
            <a:r>
              <a:rPr lang="en-US" sz="4854" b="1">
                <a:solidFill>
                  <a:srgbClr val="FFFFFF"/>
                </a:solidFill>
                <a:latin typeface="Garet Bold"/>
                <a:ea typeface="Garet Bold"/>
                <a:cs typeface="Garet Bold"/>
                <a:sym typeface="Garet Bold"/>
              </a:rPr>
              <a:t>2021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0554741" y="4531165"/>
            <a:ext cx="1950148" cy="7199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82"/>
              </a:lnSpc>
            </a:pPr>
            <a:r>
              <a:rPr lang="en-US" sz="4854" b="1">
                <a:solidFill>
                  <a:srgbClr val="FFFFFF"/>
                </a:solidFill>
                <a:latin typeface="Garet Bold"/>
                <a:ea typeface="Garet Bold"/>
                <a:cs typeface="Garet Bold"/>
                <a:sym typeface="Garet Bold"/>
              </a:rPr>
              <a:t>2023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5959073" y="6495951"/>
            <a:ext cx="1950148" cy="7199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82"/>
              </a:lnSpc>
            </a:pPr>
            <a:r>
              <a:rPr lang="en-US" sz="4854" b="1">
                <a:solidFill>
                  <a:srgbClr val="FFFFFF"/>
                </a:solidFill>
                <a:latin typeface="Garet Bold"/>
                <a:ea typeface="Garet Bold"/>
                <a:cs typeface="Garet Bold"/>
                <a:sym typeface="Garet Bold"/>
              </a:rPr>
              <a:t>2022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5593369" y="6865450"/>
            <a:ext cx="1950148" cy="7199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82"/>
              </a:lnSpc>
            </a:pPr>
            <a:r>
              <a:rPr lang="en-US" sz="4854" b="1">
                <a:solidFill>
                  <a:srgbClr val="004854"/>
                </a:solidFill>
                <a:latin typeface="Garet Bold"/>
                <a:ea typeface="Garet Bold"/>
                <a:cs typeface="Garet Bold"/>
                <a:sym typeface="Garet Bold"/>
              </a:rPr>
              <a:t>2022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5072503" y="6495951"/>
            <a:ext cx="1950148" cy="7199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82"/>
              </a:lnSpc>
            </a:pPr>
            <a:r>
              <a:rPr lang="en-US" sz="4854" b="1">
                <a:solidFill>
                  <a:srgbClr val="FFFFFF"/>
                </a:solidFill>
                <a:latin typeface="Garet Bold"/>
                <a:ea typeface="Garet Bold"/>
                <a:cs typeface="Garet Bold"/>
                <a:sym typeface="Garet Bold"/>
              </a:rPr>
              <a:t>2024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451982" y="6500722"/>
            <a:ext cx="3497778" cy="20365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49"/>
              </a:lnSpc>
            </a:pPr>
            <a:r>
              <a:rPr lang="en-US" sz="2321">
                <a:solidFill>
                  <a:srgbClr val="FFFFFF"/>
                </a:solidFill>
                <a:latin typeface="Garet"/>
                <a:ea typeface="Garet"/>
                <a:cs typeface="Garet"/>
                <a:sym typeface="Garet"/>
              </a:rPr>
              <a:t>Fundación de SIPO como plataforma para acercar a nuestros clientes a las energías renovables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9973875" y="6500722"/>
            <a:ext cx="3554840" cy="24461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49"/>
              </a:lnSpc>
            </a:pPr>
            <a:r>
              <a:rPr lang="en-US" sz="2321">
                <a:solidFill>
                  <a:srgbClr val="FFFFFF"/>
                </a:solidFill>
                <a:latin typeface="Garet"/>
                <a:ea typeface="Garet"/>
                <a:cs typeface="Garet"/>
                <a:sym typeface="Garet"/>
              </a:rPr>
              <a:t>Iniciamos operaciones a través del IREC STANDARD, emitiendo los primeros certificados de energía renovable.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5346593" y="3943579"/>
            <a:ext cx="3427716" cy="12173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49"/>
              </a:lnSpc>
            </a:pPr>
            <a:r>
              <a:rPr lang="en-US" sz="2321">
                <a:solidFill>
                  <a:srgbClr val="FFFFFF"/>
                </a:solidFill>
                <a:latin typeface="Garet"/>
                <a:ea typeface="Garet"/>
                <a:cs typeface="Garet"/>
                <a:sym typeface="Garet"/>
              </a:rPr>
              <a:t>Iniciamos operaciones con nuestros primeros clientes generadores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4418171" y="3879464"/>
            <a:ext cx="3258812" cy="12173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49"/>
              </a:lnSpc>
            </a:pPr>
            <a:r>
              <a:rPr lang="en-US" sz="2321">
                <a:solidFill>
                  <a:srgbClr val="FFFFFF"/>
                </a:solidFill>
                <a:latin typeface="Garet"/>
                <a:ea typeface="Garet"/>
                <a:cs typeface="Garet"/>
                <a:sym typeface="Garet"/>
              </a:rPr>
              <a:t>Expandimos nuestras operaciones a Chile y Ecuador.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8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80407"/>
            <a:ext cx="18430946" cy="10367407"/>
          </a:xfrm>
          <a:custGeom>
            <a:avLst/>
            <a:gdLst/>
            <a:ahLst/>
            <a:cxnLst/>
            <a:rect l="l" t="t" r="r" b="b"/>
            <a:pathLst>
              <a:path w="18430946" h="10367407">
                <a:moveTo>
                  <a:pt x="0" y="0"/>
                </a:moveTo>
                <a:lnTo>
                  <a:pt x="18430946" y="0"/>
                </a:lnTo>
                <a:lnTo>
                  <a:pt x="18430946" y="10367407"/>
                </a:lnTo>
                <a:lnTo>
                  <a:pt x="0" y="1036740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PE"/>
          </a:p>
        </p:txBody>
      </p:sp>
      <p:sp>
        <p:nvSpPr>
          <p:cNvPr id="3" name="Freeform 3"/>
          <p:cNvSpPr/>
          <p:nvPr/>
        </p:nvSpPr>
        <p:spPr>
          <a:xfrm>
            <a:off x="8567376" y="0"/>
            <a:ext cx="10088284" cy="10287000"/>
          </a:xfrm>
          <a:custGeom>
            <a:avLst/>
            <a:gdLst/>
            <a:ahLst/>
            <a:cxnLst/>
            <a:rect l="l" t="t" r="r" b="b"/>
            <a:pathLst>
              <a:path w="10088284" h="10287000">
                <a:moveTo>
                  <a:pt x="0" y="0"/>
                </a:moveTo>
                <a:lnTo>
                  <a:pt x="10088284" y="0"/>
                </a:lnTo>
                <a:lnTo>
                  <a:pt x="100882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9000"/>
            </a:blip>
            <a:stretch>
              <a:fillRect l="-1969"/>
            </a:stretch>
          </a:blipFill>
        </p:spPr>
        <p:txBody>
          <a:bodyPr/>
          <a:lstStyle/>
          <a:p>
            <a:endParaRPr lang="es-PE"/>
          </a:p>
        </p:txBody>
      </p:sp>
      <p:grpSp>
        <p:nvGrpSpPr>
          <p:cNvPr id="4" name="Group 4"/>
          <p:cNvGrpSpPr/>
          <p:nvPr/>
        </p:nvGrpSpPr>
        <p:grpSpPr>
          <a:xfrm>
            <a:off x="13224692" y="1122079"/>
            <a:ext cx="3797959" cy="742484"/>
            <a:chOff x="0" y="0"/>
            <a:chExt cx="968047" cy="189249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968047" cy="189249"/>
            </a:xfrm>
            <a:custGeom>
              <a:avLst/>
              <a:gdLst/>
              <a:ahLst/>
              <a:cxnLst/>
              <a:rect l="l" t="t" r="r" b="b"/>
              <a:pathLst>
                <a:path w="968047" h="189249">
                  <a:moveTo>
                    <a:pt x="94624" y="0"/>
                  </a:moveTo>
                  <a:lnTo>
                    <a:pt x="873423" y="0"/>
                  </a:lnTo>
                  <a:cubicBezTo>
                    <a:pt x="898519" y="0"/>
                    <a:pt x="922587" y="9969"/>
                    <a:pt x="940332" y="27715"/>
                  </a:cubicBezTo>
                  <a:cubicBezTo>
                    <a:pt x="958078" y="45460"/>
                    <a:pt x="968047" y="69528"/>
                    <a:pt x="968047" y="94624"/>
                  </a:cubicBezTo>
                  <a:lnTo>
                    <a:pt x="968047" y="94624"/>
                  </a:lnTo>
                  <a:cubicBezTo>
                    <a:pt x="968047" y="119720"/>
                    <a:pt x="958078" y="143788"/>
                    <a:pt x="940332" y="161534"/>
                  </a:cubicBezTo>
                  <a:cubicBezTo>
                    <a:pt x="922587" y="179280"/>
                    <a:pt x="898519" y="189249"/>
                    <a:pt x="873423" y="189249"/>
                  </a:cubicBezTo>
                  <a:lnTo>
                    <a:pt x="94624" y="189249"/>
                  </a:lnTo>
                  <a:cubicBezTo>
                    <a:pt x="69528" y="189249"/>
                    <a:pt x="45460" y="179280"/>
                    <a:pt x="27715" y="161534"/>
                  </a:cubicBezTo>
                  <a:cubicBezTo>
                    <a:pt x="9969" y="143788"/>
                    <a:pt x="0" y="119720"/>
                    <a:pt x="0" y="94624"/>
                  </a:cubicBezTo>
                  <a:lnTo>
                    <a:pt x="0" y="94624"/>
                  </a:lnTo>
                  <a:cubicBezTo>
                    <a:pt x="0" y="69528"/>
                    <a:pt x="9969" y="45460"/>
                    <a:pt x="27715" y="27715"/>
                  </a:cubicBezTo>
                  <a:cubicBezTo>
                    <a:pt x="45460" y="9969"/>
                    <a:pt x="69528" y="0"/>
                    <a:pt x="94624" y="0"/>
                  </a:cubicBezTo>
                  <a:close/>
                </a:path>
              </a:pathLst>
            </a:custGeom>
            <a:solidFill>
              <a:srgbClr val="004854"/>
            </a:solidFill>
          </p:spPr>
          <p:txBody>
            <a:bodyPr/>
            <a:lstStyle/>
            <a:p>
              <a:endParaRPr lang="es-PE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66675"/>
              <a:ext cx="968047" cy="25592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200"/>
                </a:lnSpc>
              </a:pPr>
              <a:r>
                <a:rPr lang="en-US" sz="3000" b="1">
                  <a:solidFill>
                    <a:srgbClr val="FFFFFF"/>
                  </a:solidFill>
                  <a:latin typeface="Gotham 1 Bold"/>
                  <a:ea typeface="Gotham 1 Bold"/>
                  <a:cs typeface="Gotham 1 Bold"/>
                  <a:sym typeface="Gotham 1 Bold"/>
                </a:rPr>
                <a:t>Sector eléctrico</a:t>
              </a:r>
            </a:p>
          </p:txBody>
        </p:sp>
      </p:grpSp>
      <p:sp>
        <p:nvSpPr>
          <p:cNvPr id="7" name="Freeform 7"/>
          <p:cNvSpPr/>
          <p:nvPr/>
        </p:nvSpPr>
        <p:spPr>
          <a:xfrm>
            <a:off x="1028700" y="1864563"/>
            <a:ext cx="2625144" cy="1109335"/>
          </a:xfrm>
          <a:custGeom>
            <a:avLst/>
            <a:gdLst/>
            <a:ahLst/>
            <a:cxnLst/>
            <a:rect l="l" t="t" r="r" b="b"/>
            <a:pathLst>
              <a:path w="2625144" h="1109335">
                <a:moveTo>
                  <a:pt x="0" y="0"/>
                </a:moveTo>
                <a:lnTo>
                  <a:pt x="2625144" y="0"/>
                </a:lnTo>
                <a:lnTo>
                  <a:pt x="2625144" y="1109335"/>
                </a:lnTo>
                <a:lnTo>
                  <a:pt x="0" y="110933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s-PE"/>
          </a:p>
        </p:txBody>
      </p:sp>
      <p:sp>
        <p:nvSpPr>
          <p:cNvPr id="8" name="Freeform 8"/>
          <p:cNvSpPr/>
          <p:nvPr/>
        </p:nvSpPr>
        <p:spPr>
          <a:xfrm>
            <a:off x="16339581" y="8624771"/>
            <a:ext cx="1366139" cy="1367277"/>
          </a:xfrm>
          <a:custGeom>
            <a:avLst/>
            <a:gdLst/>
            <a:ahLst/>
            <a:cxnLst/>
            <a:rect l="l" t="t" r="r" b="b"/>
            <a:pathLst>
              <a:path w="1366139" h="1367277">
                <a:moveTo>
                  <a:pt x="0" y="0"/>
                </a:moveTo>
                <a:lnTo>
                  <a:pt x="1366139" y="0"/>
                </a:lnTo>
                <a:lnTo>
                  <a:pt x="1366139" y="1367278"/>
                </a:lnTo>
                <a:lnTo>
                  <a:pt x="0" y="136727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s-PE"/>
          </a:p>
        </p:txBody>
      </p:sp>
      <p:sp>
        <p:nvSpPr>
          <p:cNvPr id="9" name="Freeform 9"/>
          <p:cNvSpPr/>
          <p:nvPr/>
        </p:nvSpPr>
        <p:spPr>
          <a:xfrm rot="3155145">
            <a:off x="13854123" y="1184208"/>
            <a:ext cx="93084" cy="2133181"/>
          </a:xfrm>
          <a:custGeom>
            <a:avLst/>
            <a:gdLst/>
            <a:ahLst/>
            <a:cxnLst/>
            <a:rect l="l" t="t" r="r" b="b"/>
            <a:pathLst>
              <a:path w="93084" h="2133181">
                <a:moveTo>
                  <a:pt x="0" y="0"/>
                </a:moveTo>
                <a:lnTo>
                  <a:pt x="93084" y="0"/>
                </a:lnTo>
                <a:lnTo>
                  <a:pt x="93084" y="2133181"/>
                </a:lnTo>
                <a:lnTo>
                  <a:pt x="0" y="213318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5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PE"/>
          </a:p>
        </p:txBody>
      </p:sp>
      <p:sp>
        <p:nvSpPr>
          <p:cNvPr id="10" name="TextBox 10"/>
          <p:cNvSpPr txBox="1"/>
          <p:nvPr/>
        </p:nvSpPr>
        <p:spPr>
          <a:xfrm>
            <a:off x="1028700" y="3428271"/>
            <a:ext cx="6041259" cy="51195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143"/>
              </a:lnSpc>
            </a:pPr>
            <a:r>
              <a:rPr lang="en-US" sz="5816" b="1">
                <a:solidFill>
                  <a:srgbClr val="004854"/>
                </a:solidFill>
                <a:latin typeface="Gotham 1 Bold"/>
                <a:ea typeface="Gotham 1 Bold"/>
                <a:cs typeface="Gotham 1 Bold"/>
                <a:sym typeface="Gotham 1 Bold"/>
              </a:rPr>
              <a:t>Somos</a:t>
            </a:r>
            <a:r>
              <a:rPr lang="en-US" sz="5816">
                <a:solidFill>
                  <a:srgbClr val="004854"/>
                </a:solidFill>
                <a:latin typeface="Gotham 1"/>
                <a:ea typeface="Gotham 1"/>
                <a:cs typeface="Gotham 1"/>
                <a:sym typeface="Gotham 1"/>
              </a:rPr>
              <a:t> un engranaje entre el mundo </a:t>
            </a:r>
            <a:r>
              <a:rPr lang="en-US" sz="5816" b="1">
                <a:solidFill>
                  <a:srgbClr val="004854"/>
                </a:solidFill>
                <a:latin typeface="Gotham 1 Bold"/>
                <a:ea typeface="Gotham 1 Bold"/>
                <a:cs typeface="Gotham 1 Bold"/>
                <a:sym typeface="Gotham 1 Bold"/>
              </a:rPr>
              <a:t>eléctrico</a:t>
            </a:r>
            <a:r>
              <a:rPr lang="en-US" sz="5816">
                <a:solidFill>
                  <a:srgbClr val="004854"/>
                </a:solidFill>
                <a:latin typeface="Gotham 1"/>
                <a:ea typeface="Gotham 1"/>
                <a:cs typeface="Gotham 1"/>
                <a:sym typeface="Gotham 1"/>
              </a:rPr>
              <a:t> y la </a:t>
            </a:r>
            <a:r>
              <a:rPr lang="en-US" sz="5816" b="1">
                <a:solidFill>
                  <a:srgbClr val="004854"/>
                </a:solidFill>
                <a:latin typeface="Gotham 1 Bold"/>
                <a:ea typeface="Gotham 1 Bold"/>
                <a:cs typeface="Gotham 1 Bold"/>
                <a:sym typeface="Gotham 1 Bold"/>
              </a:rPr>
              <a:t>sostenibilidad.</a:t>
            </a:r>
          </a:p>
        </p:txBody>
      </p:sp>
      <p:sp>
        <p:nvSpPr>
          <p:cNvPr id="11" name="Freeform 11"/>
          <p:cNvSpPr/>
          <p:nvPr/>
        </p:nvSpPr>
        <p:spPr>
          <a:xfrm rot="1793669">
            <a:off x="13654269" y="6094861"/>
            <a:ext cx="93084" cy="2133181"/>
          </a:xfrm>
          <a:custGeom>
            <a:avLst/>
            <a:gdLst/>
            <a:ahLst/>
            <a:cxnLst/>
            <a:rect l="l" t="t" r="r" b="b"/>
            <a:pathLst>
              <a:path w="93084" h="2133181">
                <a:moveTo>
                  <a:pt x="0" y="0"/>
                </a:moveTo>
                <a:lnTo>
                  <a:pt x="93084" y="0"/>
                </a:lnTo>
                <a:lnTo>
                  <a:pt x="93084" y="2133181"/>
                </a:lnTo>
                <a:lnTo>
                  <a:pt x="0" y="213318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5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PE"/>
          </a:p>
        </p:txBody>
      </p:sp>
      <p:grpSp>
        <p:nvGrpSpPr>
          <p:cNvPr id="12" name="Group 12"/>
          <p:cNvGrpSpPr/>
          <p:nvPr/>
        </p:nvGrpSpPr>
        <p:grpSpPr>
          <a:xfrm>
            <a:off x="11423302" y="7756898"/>
            <a:ext cx="3411132" cy="704850"/>
            <a:chOff x="0" y="0"/>
            <a:chExt cx="869451" cy="179657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69451" cy="179657"/>
            </a:xfrm>
            <a:custGeom>
              <a:avLst/>
              <a:gdLst/>
              <a:ahLst/>
              <a:cxnLst/>
              <a:rect l="l" t="t" r="r" b="b"/>
              <a:pathLst>
                <a:path w="869451" h="179657">
                  <a:moveTo>
                    <a:pt x="89828" y="0"/>
                  </a:moveTo>
                  <a:lnTo>
                    <a:pt x="779622" y="0"/>
                  </a:lnTo>
                  <a:cubicBezTo>
                    <a:pt x="829233" y="0"/>
                    <a:pt x="869451" y="40217"/>
                    <a:pt x="869451" y="89828"/>
                  </a:cubicBezTo>
                  <a:lnTo>
                    <a:pt x="869451" y="89828"/>
                  </a:lnTo>
                  <a:cubicBezTo>
                    <a:pt x="869451" y="139439"/>
                    <a:pt x="829233" y="179657"/>
                    <a:pt x="779622" y="179657"/>
                  </a:cubicBezTo>
                  <a:lnTo>
                    <a:pt x="89828" y="179657"/>
                  </a:lnTo>
                  <a:cubicBezTo>
                    <a:pt x="40217" y="179657"/>
                    <a:pt x="0" y="139439"/>
                    <a:pt x="0" y="89828"/>
                  </a:cubicBezTo>
                  <a:lnTo>
                    <a:pt x="0" y="89828"/>
                  </a:lnTo>
                  <a:cubicBezTo>
                    <a:pt x="0" y="40217"/>
                    <a:pt x="40217" y="0"/>
                    <a:pt x="89828" y="0"/>
                  </a:cubicBezTo>
                  <a:close/>
                </a:path>
              </a:pathLst>
            </a:custGeom>
            <a:solidFill>
              <a:srgbClr val="004854"/>
            </a:solidFill>
          </p:spPr>
          <p:txBody>
            <a:bodyPr/>
            <a:lstStyle/>
            <a:p>
              <a:endParaRPr lang="es-PE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66675"/>
              <a:ext cx="869451" cy="24633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200"/>
                </a:lnSpc>
              </a:pPr>
              <a:r>
                <a:rPr lang="en-US" sz="3000" b="1">
                  <a:solidFill>
                    <a:srgbClr val="FFFFFF"/>
                  </a:solidFill>
                  <a:latin typeface="Gotham 1 Bold"/>
                  <a:ea typeface="Gotham 1 Bold"/>
                  <a:cs typeface="Gotham 1 Bold"/>
                  <a:sym typeface="Gotham 1 Bold"/>
                </a:rPr>
                <a:t>Sostenibilidad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8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495295" y="6984774"/>
            <a:ext cx="3407733" cy="1660017"/>
            <a:chOff x="0" y="0"/>
            <a:chExt cx="823277" cy="40104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23277" cy="401045"/>
            </a:xfrm>
            <a:custGeom>
              <a:avLst/>
              <a:gdLst/>
              <a:ahLst/>
              <a:cxnLst/>
              <a:rect l="l" t="t" r="r" b="b"/>
              <a:pathLst>
                <a:path w="823277" h="401045">
                  <a:moveTo>
                    <a:pt x="122681" y="0"/>
                  </a:moveTo>
                  <a:lnTo>
                    <a:pt x="700596" y="0"/>
                  </a:lnTo>
                  <a:cubicBezTo>
                    <a:pt x="768350" y="0"/>
                    <a:pt x="823277" y="54926"/>
                    <a:pt x="823277" y="122681"/>
                  </a:cubicBezTo>
                  <a:lnTo>
                    <a:pt x="823277" y="278364"/>
                  </a:lnTo>
                  <a:cubicBezTo>
                    <a:pt x="823277" y="310901"/>
                    <a:pt x="810351" y="342105"/>
                    <a:pt x="787344" y="365112"/>
                  </a:cubicBezTo>
                  <a:cubicBezTo>
                    <a:pt x="764337" y="388119"/>
                    <a:pt x="733133" y="401045"/>
                    <a:pt x="700596" y="401045"/>
                  </a:cubicBezTo>
                  <a:lnTo>
                    <a:pt x="122681" y="401045"/>
                  </a:lnTo>
                  <a:cubicBezTo>
                    <a:pt x="54926" y="401045"/>
                    <a:pt x="0" y="346119"/>
                    <a:pt x="0" y="278364"/>
                  </a:cubicBezTo>
                  <a:lnTo>
                    <a:pt x="0" y="122681"/>
                  </a:lnTo>
                  <a:cubicBezTo>
                    <a:pt x="0" y="90144"/>
                    <a:pt x="12925" y="58940"/>
                    <a:pt x="35932" y="35932"/>
                  </a:cubicBezTo>
                  <a:cubicBezTo>
                    <a:pt x="58940" y="12925"/>
                    <a:pt x="90144" y="0"/>
                    <a:pt x="122681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es-PE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66675"/>
              <a:ext cx="823277" cy="46772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200"/>
                </a:lnSpc>
              </a:pPr>
              <a:r>
                <a:rPr lang="en-US" sz="3000" b="1">
                  <a:solidFill>
                    <a:srgbClr val="FFFFFF"/>
                  </a:solidFill>
                  <a:latin typeface="Gotham 1 Bold"/>
                  <a:ea typeface="Gotham 1 Bold"/>
                  <a:cs typeface="Gotham 1 Bold"/>
                  <a:sym typeface="Gotham 1 Bold"/>
                </a:rPr>
                <a:t>Estructuración de PPA renovables</a:t>
              </a: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9711088" y="6365649"/>
            <a:ext cx="2895860" cy="1210370"/>
            <a:chOff x="0" y="0"/>
            <a:chExt cx="699613" cy="29241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99613" cy="292414"/>
            </a:xfrm>
            <a:custGeom>
              <a:avLst/>
              <a:gdLst/>
              <a:ahLst/>
              <a:cxnLst/>
              <a:rect l="l" t="t" r="r" b="b"/>
              <a:pathLst>
                <a:path w="699613" h="292414">
                  <a:moveTo>
                    <a:pt x="144366" y="0"/>
                  </a:moveTo>
                  <a:lnTo>
                    <a:pt x="555247" y="0"/>
                  </a:lnTo>
                  <a:cubicBezTo>
                    <a:pt x="593535" y="0"/>
                    <a:pt x="630255" y="15210"/>
                    <a:pt x="657329" y="42284"/>
                  </a:cubicBezTo>
                  <a:cubicBezTo>
                    <a:pt x="684403" y="69358"/>
                    <a:pt x="699613" y="106078"/>
                    <a:pt x="699613" y="144366"/>
                  </a:cubicBezTo>
                  <a:lnTo>
                    <a:pt x="699613" y="148048"/>
                  </a:lnTo>
                  <a:cubicBezTo>
                    <a:pt x="699613" y="186336"/>
                    <a:pt x="684403" y="223056"/>
                    <a:pt x="657329" y="250130"/>
                  </a:cubicBezTo>
                  <a:cubicBezTo>
                    <a:pt x="630255" y="277204"/>
                    <a:pt x="593535" y="292414"/>
                    <a:pt x="555247" y="292414"/>
                  </a:cubicBezTo>
                  <a:lnTo>
                    <a:pt x="144366" y="292414"/>
                  </a:lnTo>
                  <a:cubicBezTo>
                    <a:pt x="106078" y="292414"/>
                    <a:pt x="69358" y="277204"/>
                    <a:pt x="42284" y="250130"/>
                  </a:cubicBezTo>
                  <a:cubicBezTo>
                    <a:pt x="15210" y="223056"/>
                    <a:pt x="0" y="186336"/>
                    <a:pt x="0" y="148048"/>
                  </a:cubicBezTo>
                  <a:lnTo>
                    <a:pt x="0" y="144366"/>
                  </a:lnTo>
                  <a:cubicBezTo>
                    <a:pt x="0" y="106078"/>
                    <a:pt x="15210" y="69358"/>
                    <a:pt x="42284" y="42284"/>
                  </a:cubicBezTo>
                  <a:cubicBezTo>
                    <a:pt x="69358" y="15210"/>
                    <a:pt x="106078" y="0"/>
                    <a:pt x="14436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es-PE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66675"/>
              <a:ext cx="699613" cy="3590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200"/>
                </a:lnSpc>
              </a:pPr>
              <a:r>
                <a:rPr lang="en-US" sz="3000" b="1">
                  <a:solidFill>
                    <a:srgbClr val="FFFFFF"/>
                  </a:solidFill>
                  <a:latin typeface="Gotham 1 Bold"/>
                  <a:ea typeface="Gotham 1 Bold"/>
                  <a:cs typeface="Gotham 1 Bold"/>
                  <a:sym typeface="Gotham 1 Bold"/>
                </a:rPr>
                <a:t>Potencia y energía firme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3540919" y="6365649"/>
            <a:ext cx="3718381" cy="1736217"/>
            <a:chOff x="0" y="0"/>
            <a:chExt cx="898326" cy="419454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98326" cy="419454"/>
            </a:xfrm>
            <a:custGeom>
              <a:avLst/>
              <a:gdLst/>
              <a:ahLst/>
              <a:cxnLst/>
              <a:rect l="l" t="t" r="r" b="b"/>
              <a:pathLst>
                <a:path w="898326" h="419454">
                  <a:moveTo>
                    <a:pt x="112432" y="0"/>
                  </a:moveTo>
                  <a:lnTo>
                    <a:pt x="785895" y="0"/>
                  </a:lnTo>
                  <a:cubicBezTo>
                    <a:pt x="847989" y="0"/>
                    <a:pt x="898326" y="50337"/>
                    <a:pt x="898326" y="112432"/>
                  </a:cubicBezTo>
                  <a:lnTo>
                    <a:pt x="898326" y="307022"/>
                  </a:lnTo>
                  <a:cubicBezTo>
                    <a:pt x="898326" y="369117"/>
                    <a:pt x="847989" y="419454"/>
                    <a:pt x="785895" y="419454"/>
                  </a:cubicBezTo>
                  <a:lnTo>
                    <a:pt x="112432" y="419454"/>
                  </a:lnTo>
                  <a:cubicBezTo>
                    <a:pt x="50337" y="419454"/>
                    <a:pt x="0" y="369117"/>
                    <a:pt x="0" y="307022"/>
                  </a:cubicBezTo>
                  <a:lnTo>
                    <a:pt x="0" y="112432"/>
                  </a:lnTo>
                  <a:cubicBezTo>
                    <a:pt x="0" y="50337"/>
                    <a:pt x="50337" y="0"/>
                    <a:pt x="112432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es-PE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66675"/>
              <a:ext cx="898326" cy="48612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200"/>
                </a:lnSpc>
              </a:pPr>
              <a:r>
                <a:rPr lang="en-US" sz="3000" b="1">
                  <a:solidFill>
                    <a:srgbClr val="FFFFFF"/>
                  </a:solidFill>
                  <a:latin typeface="Gotham 1 Bold"/>
                  <a:ea typeface="Gotham 1 Bold"/>
                  <a:cs typeface="Gotham 1 Bold"/>
                  <a:sym typeface="Gotham 1 Bold"/>
                </a:rPr>
                <a:t>Créditos de carbono (VERRA, Gold Standard)</a:t>
              </a: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447220" y="3917030"/>
            <a:ext cx="3712184" cy="1907667"/>
            <a:chOff x="0" y="0"/>
            <a:chExt cx="896829" cy="460875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96829" cy="460875"/>
            </a:xfrm>
            <a:custGeom>
              <a:avLst/>
              <a:gdLst/>
              <a:ahLst/>
              <a:cxnLst/>
              <a:rect l="l" t="t" r="r" b="b"/>
              <a:pathLst>
                <a:path w="896829" h="460875">
                  <a:moveTo>
                    <a:pt x="112619" y="0"/>
                  </a:moveTo>
                  <a:lnTo>
                    <a:pt x="784210" y="0"/>
                  </a:lnTo>
                  <a:cubicBezTo>
                    <a:pt x="814078" y="0"/>
                    <a:pt x="842724" y="11865"/>
                    <a:pt x="863844" y="32985"/>
                  </a:cubicBezTo>
                  <a:cubicBezTo>
                    <a:pt x="884964" y="54106"/>
                    <a:pt x="896829" y="82751"/>
                    <a:pt x="896829" y="112619"/>
                  </a:cubicBezTo>
                  <a:lnTo>
                    <a:pt x="896829" y="348255"/>
                  </a:lnTo>
                  <a:cubicBezTo>
                    <a:pt x="896829" y="410453"/>
                    <a:pt x="846408" y="460875"/>
                    <a:pt x="784210" y="460875"/>
                  </a:cubicBezTo>
                  <a:lnTo>
                    <a:pt x="112619" y="460875"/>
                  </a:lnTo>
                  <a:cubicBezTo>
                    <a:pt x="82751" y="460875"/>
                    <a:pt x="54106" y="449009"/>
                    <a:pt x="32985" y="427889"/>
                  </a:cubicBezTo>
                  <a:cubicBezTo>
                    <a:pt x="11865" y="406769"/>
                    <a:pt x="0" y="378124"/>
                    <a:pt x="0" y="348255"/>
                  </a:cubicBezTo>
                  <a:lnTo>
                    <a:pt x="0" y="112619"/>
                  </a:lnTo>
                  <a:cubicBezTo>
                    <a:pt x="0" y="50421"/>
                    <a:pt x="50421" y="0"/>
                    <a:pt x="112619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es-PE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66675"/>
              <a:ext cx="896829" cy="527550"/>
            </a:xfrm>
            <a:prstGeom prst="rect">
              <a:avLst/>
            </a:prstGeom>
          </p:spPr>
          <p:txBody>
            <a:bodyPr lIns="165100" tIns="165100" rIns="165100" bIns="165100" rtlCol="0" anchor="ctr"/>
            <a:lstStyle/>
            <a:p>
              <a:pPr algn="ctr">
                <a:lnSpc>
                  <a:spcPts val="4200"/>
                </a:lnSpc>
              </a:pPr>
              <a:r>
                <a:rPr lang="en-US" sz="3000" b="1">
                  <a:solidFill>
                    <a:srgbClr val="FFFFFF"/>
                  </a:solidFill>
                  <a:latin typeface="Gotham 1 Bold"/>
                  <a:ea typeface="Gotham 1 Bold"/>
                  <a:cs typeface="Gotham 1 Bold"/>
                  <a:sym typeface="Gotham 1 Bold"/>
                </a:rPr>
                <a:t>Certificados</a:t>
              </a:r>
            </a:p>
            <a:p>
              <a:pPr algn="ctr">
                <a:lnSpc>
                  <a:spcPts val="4200"/>
                </a:lnSpc>
              </a:pPr>
              <a:r>
                <a:rPr lang="en-US" sz="3000" b="1">
                  <a:solidFill>
                    <a:srgbClr val="FFFFFF"/>
                  </a:solidFill>
                  <a:latin typeface="Gotham 1 Bold"/>
                  <a:ea typeface="Gotham 1 Bold"/>
                  <a:cs typeface="Gotham 1 Bold"/>
                  <a:sym typeface="Gotham 1 Bold"/>
                </a:rPr>
                <a:t>de energía renovable I-REC</a:t>
              </a:r>
            </a:p>
          </p:txBody>
        </p:sp>
      </p:grpSp>
      <p:sp>
        <p:nvSpPr>
          <p:cNvPr id="14" name="Freeform 14"/>
          <p:cNvSpPr/>
          <p:nvPr/>
        </p:nvSpPr>
        <p:spPr>
          <a:xfrm>
            <a:off x="16339581" y="8624771"/>
            <a:ext cx="1366139" cy="1367277"/>
          </a:xfrm>
          <a:custGeom>
            <a:avLst/>
            <a:gdLst/>
            <a:ahLst/>
            <a:cxnLst/>
            <a:rect l="l" t="t" r="r" b="b"/>
            <a:pathLst>
              <a:path w="1366139" h="1367277">
                <a:moveTo>
                  <a:pt x="0" y="0"/>
                </a:moveTo>
                <a:lnTo>
                  <a:pt x="1366139" y="0"/>
                </a:lnTo>
                <a:lnTo>
                  <a:pt x="1366139" y="1367278"/>
                </a:lnTo>
                <a:lnTo>
                  <a:pt x="0" y="136727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PE"/>
          </a:p>
        </p:txBody>
      </p:sp>
      <p:sp>
        <p:nvSpPr>
          <p:cNvPr id="15" name="Freeform 15"/>
          <p:cNvSpPr/>
          <p:nvPr/>
        </p:nvSpPr>
        <p:spPr>
          <a:xfrm>
            <a:off x="1944507" y="2641173"/>
            <a:ext cx="13917043" cy="6367047"/>
          </a:xfrm>
          <a:custGeom>
            <a:avLst/>
            <a:gdLst/>
            <a:ahLst/>
            <a:cxnLst/>
            <a:rect l="l" t="t" r="r" b="b"/>
            <a:pathLst>
              <a:path w="13917043" h="6367047">
                <a:moveTo>
                  <a:pt x="0" y="0"/>
                </a:moveTo>
                <a:lnTo>
                  <a:pt x="13917043" y="0"/>
                </a:lnTo>
                <a:lnTo>
                  <a:pt x="13917043" y="6367048"/>
                </a:lnTo>
                <a:lnTo>
                  <a:pt x="0" y="636704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PE"/>
          </a:p>
        </p:txBody>
      </p:sp>
      <p:sp>
        <p:nvSpPr>
          <p:cNvPr id="16" name="TextBox 16"/>
          <p:cNvSpPr txBox="1"/>
          <p:nvPr/>
        </p:nvSpPr>
        <p:spPr>
          <a:xfrm>
            <a:off x="3176122" y="1181100"/>
            <a:ext cx="12223988" cy="7562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520"/>
              </a:lnSpc>
            </a:pPr>
            <a:r>
              <a:rPr lang="en-US" sz="6000" b="1">
                <a:solidFill>
                  <a:srgbClr val="FFFFFF"/>
                </a:solidFill>
                <a:latin typeface="Gotham 1 Bold"/>
                <a:ea typeface="Gotham 1 Bold"/>
                <a:cs typeface="Gotham 1 Bold"/>
                <a:sym typeface="Gotham 1 Bold"/>
              </a:rPr>
              <a:t>Nuestros principales productos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8888" b="-38888"/>
            </a:stretch>
          </a:blipFill>
        </p:spPr>
        <p:txBody>
          <a:bodyPr/>
          <a:lstStyle/>
          <a:p>
            <a:endParaRPr lang="es-PE"/>
          </a:p>
        </p:txBody>
      </p:sp>
      <p:sp>
        <p:nvSpPr>
          <p:cNvPr id="3" name="Freeform 3"/>
          <p:cNvSpPr/>
          <p:nvPr/>
        </p:nvSpPr>
        <p:spPr>
          <a:xfrm flipH="1">
            <a:off x="8744698" y="-1695037"/>
            <a:ext cx="9959738" cy="9959738"/>
          </a:xfrm>
          <a:custGeom>
            <a:avLst/>
            <a:gdLst/>
            <a:ahLst/>
            <a:cxnLst/>
            <a:rect l="l" t="t" r="r" b="b"/>
            <a:pathLst>
              <a:path w="9959738" h="9959738">
                <a:moveTo>
                  <a:pt x="9959738" y="0"/>
                </a:moveTo>
                <a:lnTo>
                  <a:pt x="0" y="0"/>
                </a:lnTo>
                <a:lnTo>
                  <a:pt x="0" y="9959738"/>
                </a:lnTo>
                <a:lnTo>
                  <a:pt x="9959738" y="9959738"/>
                </a:lnTo>
                <a:lnTo>
                  <a:pt x="9959738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PE"/>
          </a:p>
        </p:txBody>
      </p:sp>
      <p:sp>
        <p:nvSpPr>
          <p:cNvPr id="4" name="TextBox 4"/>
          <p:cNvSpPr txBox="1"/>
          <p:nvPr/>
        </p:nvSpPr>
        <p:spPr>
          <a:xfrm>
            <a:off x="1229183" y="1542075"/>
            <a:ext cx="15031029" cy="33616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960"/>
              </a:lnSpc>
            </a:pPr>
            <a:r>
              <a:rPr lang="en-US" sz="6400" b="1">
                <a:solidFill>
                  <a:srgbClr val="004854"/>
                </a:solidFill>
                <a:latin typeface="Gotham 1 Bold"/>
                <a:ea typeface="Gotham 1 Bold"/>
                <a:cs typeface="Gotham 1 Bold"/>
                <a:sym typeface="Gotham 1 Bold"/>
              </a:rPr>
              <a:t>Certificados de Energía Renovable</a:t>
            </a:r>
            <a:r>
              <a:rPr lang="en-US" sz="6400">
                <a:solidFill>
                  <a:srgbClr val="004854"/>
                </a:solidFill>
                <a:latin typeface="Gotham 1"/>
                <a:ea typeface="Gotham 1"/>
                <a:cs typeface="Gotham 1"/>
                <a:sym typeface="Gotham 1"/>
              </a:rPr>
              <a:t> </a:t>
            </a:r>
          </a:p>
          <a:p>
            <a:pPr algn="l">
              <a:lnSpc>
                <a:spcPts val="8960"/>
              </a:lnSpc>
            </a:pPr>
            <a:r>
              <a:rPr lang="en-US" sz="6400">
                <a:solidFill>
                  <a:srgbClr val="004854"/>
                </a:solidFill>
                <a:latin typeface="Gotham 1"/>
                <a:ea typeface="Gotham 1"/>
                <a:cs typeface="Gotham 1"/>
                <a:sym typeface="Gotham 1"/>
              </a:rPr>
              <a:t>Oportunidades Comerciales, Riesgos y Lecciones Internacionales</a:t>
            </a:r>
          </a:p>
        </p:txBody>
      </p:sp>
      <p:sp>
        <p:nvSpPr>
          <p:cNvPr id="5" name="Freeform 5"/>
          <p:cNvSpPr/>
          <p:nvPr/>
        </p:nvSpPr>
        <p:spPr>
          <a:xfrm>
            <a:off x="1229183" y="8148965"/>
            <a:ext cx="2625144" cy="1109335"/>
          </a:xfrm>
          <a:custGeom>
            <a:avLst/>
            <a:gdLst/>
            <a:ahLst/>
            <a:cxnLst/>
            <a:rect l="l" t="t" r="r" b="b"/>
            <a:pathLst>
              <a:path w="2625144" h="1109335">
                <a:moveTo>
                  <a:pt x="0" y="0"/>
                </a:moveTo>
                <a:lnTo>
                  <a:pt x="2625144" y="0"/>
                </a:lnTo>
                <a:lnTo>
                  <a:pt x="2625144" y="1109335"/>
                </a:lnTo>
                <a:lnTo>
                  <a:pt x="0" y="110933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s-PE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8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2123744"/>
            <a:ext cx="15879854" cy="7277100"/>
            <a:chOff x="0" y="0"/>
            <a:chExt cx="4217843" cy="193286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217843" cy="1932868"/>
            </a:xfrm>
            <a:custGeom>
              <a:avLst/>
              <a:gdLst/>
              <a:ahLst/>
              <a:cxnLst/>
              <a:rect l="l" t="t" r="r" b="b"/>
              <a:pathLst>
                <a:path w="4217843" h="1932868">
                  <a:moveTo>
                    <a:pt x="26327" y="0"/>
                  </a:moveTo>
                  <a:lnTo>
                    <a:pt x="4191516" y="0"/>
                  </a:lnTo>
                  <a:cubicBezTo>
                    <a:pt x="4198498" y="0"/>
                    <a:pt x="4205194" y="2774"/>
                    <a:pt x="4210132" y="7711"/>
                  </a:cubicBezTo>
                  <a:cubicBezTo>
                    <a:pt x="4215069" y="12648"/>
                    <a:pt x="4217843" y="19344"/>
                    <a:pt x="4217843" y="26327"/>
                  </a:cubicBezTo>
                  <a:lnTo>
                    <a:pt x="4217843" y="1906541"/>
                  </a:lnTo>
                  <a:cubicBezTo>
                    <a:pt x="4217843" y="1921081"/>
                    <a:pt x="4206056" y="1932868"/>
                    <a:pt x="4191516" y="1932868"/>
                  </a:cubicBezTo>
                  <a:lnTo>
                    <a:pt x="26327" y="1932868"/>
                  </a:lnTo>
                  <a:cubicBezTo>
                    <a:pt x="11787" y="1932868"/>
                    <a:pt x="0" y="1921081"/>
                    <a:pt x="0" y="1906541"/>
                  </a:cubicBezTo>
                  <a:lnTo>
                    <a:pt x="0" y="26327"/>
                  </a:lnTo>
                  <a:cubicBezTo>
                    <a:pt x="0" y="11787"/>
                    <a:pt x="11787" y="0"/>
                    <a:pt x="26327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es-PE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57150"/>
              <a:ext cx="4217843" cy="1990018"/>
            </a:xfrm>
            <a:prstGeom prst="rect">
              <a:avLst/>
            </a:prstGeom>
          </p:spPr>
          <p:txBody>
            <a:bodyPr lIns="165100" tIns="165100" rIns="165100" bIns="165100" rtlCol="0" anchor="ctr"/>
            <a:lstStyle/>
            <a:p>
              <a:pPr algn="l">
                <a:lnSpc>
                  <a:spcPts val="4200"/>
                </a:lnSpc>
              </a:pPr>
              <a:r>
                <a:rPr lang="en-US" sz="3000" dirty="0" err="1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Estándar</a:t>
              </a:r>
              <a:r>
                <a:rPr lang="en-US" sz="3000" dirty="0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 para </a:t>
              </a:r>
              <a:r>
                <a:rPr lang="en-US" sz="3000" dirty="0" err="1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el</a:t>
              </a:r>
              <a:r>
                <a:rPr lang="en-US" sz="3000" dirty="0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 </a:t>
              </a:r>
              <a:r>
                <a:rPr lang="en-US" sz="3000" dirty="0" err="1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cálculo</a:t>
              </a:r>
              <a:r>
                <a:rPr lang="en-US" sz="3000" dirty="0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 de la </a:t>
              </a:r>
              <a:r>
                <a:rPr lang="en-US" sz="3000" b="1" dirty="0" err="1">
                  <a:solidFill>
                    <a:srgbClr val="FFFFFF"/>
                  </a:solidFill>
                  <a:latin typeface="Garet Bold"/>
                  <a:ea typeface="Garet Bold"/>
                  <a:cs typeface="Garet Bold"/>
                  <a:sym typeface="Garet Bold"/>
                </a:rPr>
                <a:t>Huella</a:t>
              </a:r>
              <a:r>
                <a:rPr lang="en-US" sz="3000" b="1" dirty="0">
                  <a:solidFill>
                    <a:srgbClr val="FFFFFF"/>
                  </a:solidFill>
                  <a:latin typeface="Garet Bold"/>
                  <a:ea typeface="Garet Bold"/>
                  <a:cs typeface="Garet Bold"/>
                  <a:sym typeface="Garet Bold"/>
                </a:rPr>
                <a:t> de </a:t>
              </a:r>
              <a:r>
                <a:rPr lang="en-US" sz="3000" b="1" dirty="0" err="1">
                  <a:solidFill>
                    <a:srgbClr val="FFFFFF"/>
                  </a:solidFill>
                  <a:latin typeface="Garet Bold"/>
                  <a:ea typeface="Garet Bold"/>
                  <a:cs typeface="Garet Bold"/>
                  <a:sym typeface="Garet Bold"/>
                </a:rPr>
                <a:t>Carbono</a:t>
              </a:r>
              <a:endParaRPr lang="en-US" sz="3000" b="1" dirty="0">
                <a:solidFill>
                  <a:srgbClr val="FFFFFF"/>
                </a:solidFill>
                <a:latin typeface="Garet Bold"/>
                <a:ea typeface="Garet Bold"/>
                <a:cs typeface="Garet Bold"/>
                <a:sym typeface="Garet Bold"/>
              </a:endParaRPr>
            </a:p>
            <a:p>
              <a:pPr algn="l">
                <a:lnSpc>
                  <a:spcPts val="4200"/>
                </a:lnSpc>
              </a:pPr>
              <a:endParaRPr lang="en-US" sz="3000" b="1" dirty="0">
                <a:solidFill>
                  <a:srgbClr val="FFFFFF"/>
                </a:solidFill>
                <a:latin typeface="Garet Bold"/>
                <a:ea typeface="Garet Bold"/>
                <a:cs typeface="Garet Bold"/>
                <a:sym typeface="Garet Bold"/>
              </a:endParaRPr>
            </a:p>
            <a:p>
              <a:pPr algn="l">
                <a:lnSpc>
                  <a:spcPts val="4200"/>
                </a:lnSpc>
              </a:pPr>
              <a:r>
                <a:rPr lang="en-US" sz="3000" dirty="0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El </a:t>
              </a:r>
              <a:r>
                <a:rPr lang="en-US" sz="3000" b="1" dirty="0">
                  <a:solidFill>
                    <a:srgbClr val="FFFFFF"/>
                  </a:solidFill>
                  <a:latin typeface="Garet Bold"/>
                  <a:ea typeface="Garet Bold"/>
                  <a:cs typeface="Garet Bold"/>
                  <a:sym typeface="Garet Bold"/>
                </a:rPr>
                <a:t>GHG Protocol</a:t>
              </a:r>
              <a:r>
                <a:rPr lang="en-US" sz="3000" dirty="0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 </a:t>
              </a:r>
              <a:r>
                <a:rPr lang="en-US" sz="3000" dirty="0" err="1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permite</a:t>
              </a:r>
              <a:r>
                <a:rPr lang="en-US" sz="3000" dirty="0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 </a:t>
              </a:r>
              <a:r>
                <a:rPr lang="en-US" sz="3000" b="1" dirty="0" err="1">
                  <a:solidFill>
                    <a:srgbClr val="FFFFFF"/>
                  </a:solidFill>
                  <a:latin typeface="Garet Bold"/>
                  <a:ea typeface="Garet Bold"/>
                  <a:cs typeface="Garet Bold"/>
                  <a:sym typeface="Garet Bold"/>
                </a:rPr>
                <a:t>contabilizar</a:t>
              </a:r>
              <a:r>
                <a:rPr lang="en-US" sz="3000" dirty="0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 los </a:t>
              </a:r>
              <a:r>
                <a:rPr lang="en-US" sz="3000" b="1" dirty="0">
                  <a:solidFill>
                    <a:srgbClr val="FFFFFF"/>
                  </a:solidFill>
                  <a:latin typeface="Garet Bold"/>
                  <a:ea typeface="Garet Bold"/>
                  <a:cs typeface="Garet Bold"/>
                  <a:sym typeface="Garet Bold"/>
                </a:rPr>
                <a:t>seis </a:t>
              </a:r>
              <a:r>
                <a:rPr lang="en-US" sz="3000" b="1" dirty="0" err="1">
                  <a:solidFill>
                    <a:srgbClr val="FFFFFF"/>
                  </a:solidFill>
                  <a:latin typeface="Garet Bold"/>
                  <a:ea typeface="Garet Bold"/>
                  <a:cs typeface="Garet Bold"/>
                  <a:sym typeface="Garet Bold"/>
                </a:rPr>
                <a:t>tipos</a:t>
              </a:r>
              <a:r>
                <a:rPr lang="en-US" sz="3000" b="1" dirty="0">
                  <a:solidFill>
                    <a:srgbClr val="FFFFFF"/>
                  </a:solidFill>
                  <a:latin typeface="Garet Bold"/>
                  <a:ea typeface="Garet Bold"/>
                  <a:cs typeface="Garet Bold"/>
                  <a:sym typeface="Garet Bold"/>
                </a:rPr>
                <a:t> de gases GEI (CO2, CH4, N2O, HFC, PFC y SF6)</a:t>
              </a:r>
              <a:r>
                <a:rPr lang="en-US" sz="3000" dirty="0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 </a:t>
              </a:r>
              <a:r>
                <a:rPr lang="en-US" sz="3000" dirty="0" err="1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enfocándose</a:t>
              </a:r>
              <a:r>
                <a:rPr lang="en-US" sz="3000" dirty="0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 </a:t>
              </a:r>
              <a:r>
                <a:rPr lang="en-US" sz="3000" dirty="0" err="1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en</a:t>
              </a:r>
              <a:r>
                <a:rPr lang="en-US" sz="3000" dirty="0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 la </a:t>
              </a:r>
              <a:r>
                <a:rPr lang="en-US" sz="3000" dirty="0" err="1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contabilidad</a:t>
              </a:r>
              <a:r>
                <a:rPr lang="en-US" sz="3000" dirty="0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 y </a:t>
              </a:r>
              <a:r>
                <a:rPr lang="en-US" sz="3000" dirty="0" err="1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reporte</a:t>
              </a:r>
              <a:r>
                <a:rPr lang="en-US" sz="3000" dirty="0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 de las </a:t>
              </a:r>
              <a:r>
                <a:rPr lang="en-US" sz="3000" dirty="0" err="1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emisiones</a:t>
              </a:r>
              <a:r>
                <a:rPr lang="en-US" sz="3000" dirty="0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.</a:t>
              </a:r>
            </a:p>
            <a:p>
              <a:pPr algn="l">
                <a:lnSpc>
                  <a:spcPts val="4200"/>
                </a:lnSpc>
              </a:pPr>
              <a:endParaRPr lang="en-US" sz="3000" dirty="0">
                <a:solidFill>
                  <a:srgbClr val="FFFFFF"/>
                </a:solidFill>
                <a:latin typeface="Garet"/>
                <a:ea typeface="Garet"/>
                <a:cs typeface="Garet"/>
                <a:sym typeface="Garet"/>
              </a:endParaRPr>
            </a:p>
            <a:p>
              <a:pPr algn="l">
                <a:lnSpc>
                  <a:spcPts val="4200"/>
                </a:lnSpc>
              </a:pPr>
              <a:r>
                <a:rPr lang="en-US" sz="3000" dirty="0" err="1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Desarrollado</a:t>
              </a:r>
              <a:r>
                <a:rPr lang="en-US" sz="3000" dirty="0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 por </a:t>
              </a:r>
              <a:r>
                <a:rPr lang="en-US" sz="3000" dirty="0" err="1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el</a:t>
              </a:r>
              <a:r>
                <a:rPr lang="en-US" sz="3000" dirty="0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 World Resources Institute (WRI) y </a:t>
              </a:r>
              <a:r>
                <a:rPr lang="en-US" sz="3000" dirty="0" err="1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el</a:t>
              </a:r>
              <a:r>
                <a:rPr lang="en-US" sz="3000" dirty="0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 World Business Council for Sustainable Development (WBCSD), </a:t>
              </a:r>
              <a:r>
                <a:rPr lang="en-US" sz="3000" dirty="0" err="1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en</a:t>
              </a:r>
              <a:r>
                <a:rPr lang="en-US" sz="3000" dirty="0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 </a:t>
              </a:r>
              <a:r>
                <a:rPr lang="en-US" sz="3000" dirty="0" err="1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cooperación</a:t>
              </a:r>
              <a:r>
                <a:rPr lang="en-US" sz="3000" dirty="0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 con </a:t>
              </a:r>
              <a:r>
                <a:rPr lang="en-US" sz="3000" dirty="0" err="1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empresas</a:t>
              </a:r>
              <a:r>
                <a:rPr lang="en-US" sz="3000" dirty="0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 </a:t>
              </a:r>
              <a:r>
                <a:rPr lang="en-US" sz="3000" dirty="0" err="1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privadas</a:t>
              </a:r>
              <a:r>
                <a:rPr lang="en-US" sz="3000" dirty="0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, </a:t>
              </a:r>
              <a:r>
                <a:rPr lang="en-US" sz="3000" dirty="0" err="1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gobiernos</a:t>
              </a:r>
              <a:r>
                <a:rPr lang="en-US" sz="3000" dirty="0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 y </a:t>
              </a:r>
              <a:r>
                <a:rPr lang="en-US" sz="3000" dirty="0" err="1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grupos</a:t>
              </a:r>
              <a:r>
                <a:rPr lang="en-US" sz="3000" dirty="0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 </a:t>
              </a:r>
              <a:r>
                <a:rPr lang="en-US" sz="3000" dirty="0" err="1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ambientalistas</a:t>
              </a:r>
              <a:r>
                <a:rPr lang="en-US" sz="3000" dirty="0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, </a:t>
              </a:r>
              <a:r>
                <a:rPr lang="en-US" sz="3000" dirty="0" err="1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publicando</a:t>
              </a:r>
              <a:r>
                <a:rPr lang="en-US" sz="3000" dirty="0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 </a:t>
              </a:r>
              <a:r>
                <a:rPr lang="en-US" sz="3000" dirty="0" err="1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su</a:t>
              </a:r>
              <a:r>
                <a:rPr lang="en-US" sz="3000" dirty="0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 </a:t>
              </a:r>
              <a:r>
                <a:rPr lang="en-US" sz="3000" dirty="0" err="1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primera</a:t>
              </a:r>
              <a:r>
                <a:rPr lang="en-US" sz="3000" dirty="0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 </a:t>
              </a:r>
              <a:r>
                <a:rPr lang="en-US" sz="3000" dirty="0" err="1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edición</a:t>
              </a:r>
              <a:r>
                <a:rPr lang="en-US" sz="3000" dirty="0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 </a:t>
              </a:r>
              <a:r>
                <a:rPr lang="en-US" sz="3000" dirty="0" err="1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en</a:t>
              </a:r>
              <a:r>
                <a:rPr lang="en-US" sz="3000" dirty="0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 </a:t>
              </a:r>
              <a:r>
                <a:rPr lang="en-US" sz="3000" dirty="0" err="1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septiembre</a:t>
              </a:r>
              <a:r>
                <a:rPr lang="en-US" sz="3000" dirty="0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 de 2001.</a:t>
              </a:r>
            </a:p>
            <a:p>
              <a:pPr algn="l">
                <a:lnSpc>
                  <a:spcPts val="4200"/>
                </a:lnSpc>
              </a:pPr>
              <a:endParaRPr lang="en-US" sz="3000" dirty="0">
                <a:solidFill>
                  <a:srgbClr val="FFFFFF"/>
                </a:solidFill>
                <a:latin typeface="Garet"/>
                <a:ea typeface="Garet"/>
                <a:cs typeface="Garet"/>
                <a:sym typeface="Garet"/>
              </a:endParaRPr>
            </a:p>
            <a:p>
              <a:pPr algn="l">
                <a:lnSpc>
                  <a:spcPts val="4200"/>
                </a:lnSpc>
              </a:pPr>
              <a:endParaRPr lang="en-US" sz="3000" dirty="0">
                <a:solidFill>
                  <a:srgbClr val="FFFFFF"/>
                </a:solidFill>
                <a:latin typeface="Garet"/>
                <a:ea typeface="Garet"/>
                <a:cs typeface="Garet"/>
                <a:sym typeface="Garet"/>
              </a:endParaRPr>
            </a:p>
            <a:p>
              <a:pPr algn="r">
                <a:lnSpc>
                  <a:spcPts val="4200"/>
                </a:lnSpc>
              </a:pPr>
              <a:r>
                <a:rPr lang="en-US" sz="3000" dirty="0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                          </a:t>
              </a:r>
              <a:r>
                <a:rPr lang="en-US" sz="3000" b="1" dirty="0">
                  <a:solidFill>
                    <a:srgbClr val="FFFFFF"/>
                  </a:solidFill>
                  <a:latin typeface="Garet Bold"/>
                  <a:ea typeface="Garet Bold"/>
                  <a:cs typeface="Garet Bold"/>
                  <a:sym typeface="Garet Bold"/>
                </a:rPr>
                <a:t>    ... es </a:t>
              </a:r>
              <a:r>
                <a:rPr lang="en-US" sz="3000" b="1" dirty="0" err="1">
                  <a:solidFill>
                    <a:srgbClr val="FFFFFF"/>
                  </a:solidFill>
                  <a:latin typeface="Garet Bold"/>
                  <a:ea typeface="Garet Bold"/>
                  <a:cs typeface="Garet Bold"/>
                  <a:sym typeface="Garet Bold"/>
                </a:rPr>
                <a:t>el</a:t>
              </a:r>
              <a:r>
                <a:rPr lang="en-US" sz="3000" b="1" dirty="0">
                  <a:solidFill>
                    <a:srgbClr val="FFFFFF"/>
                  </a:solidFill>
                  <a:latin typeface="Garet Bold"/>
                  <a:ea typeface="Garet Bold"/>
                  <a:cs typeface="Garet Bold"/>
                  <a:sym typeface="Garet Bold"/>
                </a:rPr>
                <a:t> </a:t>
              </a:r>
              <a:r>
                <a:rPr lang="en-US" sz="3000" b="1" dirty="0" err="1">
                  <a:solidFill>
                    <a:srgbClr val="FFFFFF"/>
                  </a:solidFill>
                  <a:latin typeface="Garet Bold"/>
                  <a:ea typeface="Garet Bold"/>
                  <a:cs typeface="Garet Bold"/>
                  <a:sym typeface="Garet Bold"/>
                </a:rPr>
                <a:t>marco</a:t>
              </a:r>
              <a:r>
                <a:rPr lang="en-US" sz="3000" b="1" dirty="0">
                  <a:solidFill>
                    <a:srgbClr val="FFFFFF"/>
                  </a:solidFill>
                  <a:latin typeface="Garet Bold"/>
                  <a:ea typeface="Garet Bold"/>
                  <a:cs typeface="Garet Bold"/>
                  <a:sym typeface="Garet Bold"/>
                </a:rPr>
                <a:t> global </a:t>
              </a:r>
              <a:r>
                <a:rPr lang="en-US" sz="3000" b="1" dirty="0" err="1">
                  <a:solidFill>
                    <a:srgbClr val="FFFFFF"/>
                  </a:solidFill>
                  <a:latin typeface="Garet Bold"/>
                  <a:ea typeface="Garet Bold"/>
                  <a:cs typeface="Garet Bold"/>
                  <a:sym typeface="Garet Bold"/>
                </a:rPr>
                <a:t>más</a:t>
              </a:r>
              <a:r>
                <a:rPr lang="en-US" sz="3000" b="1" dirty="0">
                  <a:solidFill>
                    <a:srgbClr val="FFFFFF"/>
                  </a:solidFill>
                  <a:latin typeface="Garet Bold"/>
                  <a:ea typeface="Garet Bold"/>
                  <a:cs typeface="Garet Bold"/>
                  <a:sym typeface="Garet Bold"/>
                </a:rPr>
                <a:t> </a:t>
              </a:r>
              <a:r>
                <a:rPr lang="en-US" sz="3000" b="1" dirty="0" err="1">
                  <a:solidFill>
                    <a:srgbClr val="FFFFFF"/>
                  </a:solidFill>
                  <a:latin typeface="Garet Bold"/>
                  <a:ea typeface="Garet Bold"/>
                  <a:cs typeface="Garet Bold"/>
                  <a:sym typeface="Garet Bold"/>
                </a:rPr>
                <a:t>utilizado</a:t>
              </a:r>
              <a:r>
                <a:rPr lang="en-US" sz="3000" b="1" dirty="0">
                  <a:solidFill>
                    <a:srgbClr val="FFFFFF"/>
                  </a:solidFill>
                  <a:latin typeface="Garet Bold"/>
                  <a:ea typeface="Garet Bold"/>
                  <a:cs typeface="Garet Bold"/>
                  <a:sym typeface="Garet Bold"/>
                </a:rPr>
                <a:t> </a:t>
              </a:r>
            </a:p>
            <a:p>
              <a:pPr algn="r">
                <a:lnSpc>
                  <a:spcPts val="4200"/>
                </a:lnSpc>
              </a:pPr>
              <a:r>
                <a:rPr lang="en-US" sz="3000" b="1" dirty="0">
                  <a:solidFill>
                    <a:srgbClr val="FFFFFF"/>
                  </a:solidFill>
                  <a:latin typeface="Garet Bold"/>
                  <a:ea typeface="Garet Bold"/>
                  <a:cs typeface="Garet Bold"/>
                  <a:sym typeface="Garet Bold"/>
                </a:rPr>
                <a:t>para </a:t>
              </a:r>
              <a:r>
                <a:rPr lang="en-US" sz="3000" b="1" dirty="0" err="1">
                  <a:solidFill>
                    <a:srgbClr val="FFFFFF"/>
                  </a:solidFill>
                  <a:latin typeface="Garet Bold"/>
                  <a:ea typeface="Garet Bold"/>
                  <a:cs typeface="Garet Bold"/>
                  <a:sym typeface="Garet Bold"/>
                </a:rPr>
                <a:t>el</a:t>
              </a:r>
              <a:r>
                <a:rPr lang="en-US" sz="3000" b="1" dirty="0">
                  <a:solidFill>
                    <a:srgbClr val="FFFFFF"/>
                  </a:solidFill>
                  <a:latin typeface="Garet Bold"/>
                  <a:ea typeface="Garet Bold"/>
                  <a:cs typeface="Garet Bold"/>
                  <a:sym typeface="Garet Bold"/>
                </a:rPr>
                <a:t> </a:t>
              </a:r>
              <a:r>
                <a:rPr lang="en-US" sz="3000" b="1" dirty="0" err="1">
                  <a:solidFill>
                    <a:srgbClr val="FFFFFF"/>
                  </a:solidFill>
                  <a:latin typeface="Garet Bold"/>
                  <a:ea typeface="Garet Bold"/>
                  <a:cs typeface="Garet Bold"/>
                  <a:sym typeface="Garet Bold"/>
                </a:rPr>
                <a:t>reporte</a:t>
              </a:r>
              <a:r>
                <a:rPr lang="en-US" sz="3000" b="1" dirty="0">
                  <a:solidFill>
                    <a:srgbClr val="FFFFFF"/>
                  </a:solidFill>
                  <a:latin typeface="Garet Bold"/>
                  <a:ea typeface="Garet Bold"/>
                  <a:cs typeface="Garet Bold"/>
                  <a:sym typeface="Garet Bold"/>
                </a:rPr>
                <a:t> y </a:t>
              </a:r>
              <a:r>
                <a:rPr lang="en-US" sz="3000" b="1" dirty="0" err="1">
                  <a:solidFill>
                    <a:srgbClr val="FFFFFF"/>
                  </a:solidFill>
                  <a:latin typeface="Garet Bold"/>
                  <a:ea typeface="Garet Bold"/>
                  <a:cs typeface="Garet Bold"/>
                  <a:sym typeface="Garet Bold"/>
                </a:rPr>
                <a:t>contabilidad</a:t>
              </a:r>
              <a:r>
                <a:rPr lang="en-US" sz="3000" b="1" dirty="0">
                  <a:solidFill>
                    <a:srgbClr val="FFFFFF"/>
                  </a:solidFill>
                  <a:latin typeface="Garet Bold"/>
                  <a:ea typeface="Garet Bold"/>
                  <a:cs typeface="Garet Bold"/>
                  <a:sym typeface="Garet Bold"/>
                </a:rPr>
                <a:t> de los gases de </a:t>
              </a:r>
              <a:r>
                <a:rPr lang="en-US" sz="3000" b="1" dirty="0" err="1">
                  <a:solidFill>
                    <a:srgbClr val="FFFFFF"/>
                  </a:solidFill>
                  <a:latin typeface="Garet Bold"/>
                  <a:ea typeface="Garet Bold"/>
                  <a:cs typeface="Garet Bold"/>
                  <a:sym typeface="Garet Bold"/>
                </a:rPr>
                <a:t>efecto</a:t>
              </a:r>
              <a:r>
                <a:rPr lang="en-US" sz="3000" b="1" dirty="0">
                  <a:solidFill>
                    <a:srgbClr val="FFFFFF"/>
                  </a:solidFill>
                  <a:latin typeface="Garet Bold"/>
                  <a:ea typeface="Garet Bold"/>
                  <a:cs typeface="Garet Bold"/>
                  <a:sym typeface="Garet Bold"/>
                </a:rPr>
                <a:t> </a:t>
              </a:r>
              <a:r>
                <a:rPr lang="en-US" sz="3000" b="1" dirty="0" err="1">
                  <a:solidFill>
                    <a:srgbClr val="FFFFFF"/>
                  </a:solidFill>
                  <a:latin typeface="Garet Bold"/>
                  <a:ea typeface="Garet Bold"/>
                  <a:cs typeface="Garet Bold"/>
                  <a:sym typeface="Garet Bold"/>
                </a:rPr>
                <a:t>invernadero</a:t>
              </a:r>
              <a:endParaRPr lang="en-US" sz="3000" b="1" dirty="0">
                <a:solidFill>
                  <a:srgbClr val="FFFFFF"/>
                </a:solidFill>
                <a:latin typeface="Garet Bold"/>
                <a:ea typeface="Garet Bold"/>
                <a:cs typeface="Garet Bold"/>
                <a:sym typeface="Garet Bold"/>
              </a:endParaRPr>
            </a:p>
          </p:txBody>
        </p:sp>
      </p:grpSp>
      <p:sp>
        <p:nvSpPr>
          <p:cNvPr id="5" name="Freeform 5"/>
          <p:cNvSpPr/>
          <p:nvPr/>
        </p:nvSpPr>
        <p:spPr>
          <a:xfrm>
            <a:off x="14075444" y="564127"/>
            <a:ext cx="3410279" cy="869621"/>
          </a:xfrm>
          <a:custGeom>
            <a:avLst/>
            <a:gdLst/>
            <a:ahLst/>
            <a:cxnLst/>
            <a:rect l="l" t="t" r="r" b="b"/>
            <a:pathLst>
              <a:path w="3410279" h="869621">
                <a:moveTo>
                  <a:pt x="0" y="0"/>
                </a:moveTo>
                <a:lnTo>
                  <a:pt x="3410278" y="0"/>
                </a:lnTo>
                <a:lnTo>
                  <a:pt x="3410278" y="869621"/>
                </a:lnTo>
                <a:lnTo>
                  <a:pt x="0" y="86962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PE"/>
          </a:p>
        </p:txBody>
      </p:sp>
      <p:sp>
        <p:nvSpPr>
          <p:cNvPr id="6" name="TextBox 6"/>
          <p:cNvSpPr txBox="1"/>
          <p:nvPr/>
        </p:nvSpPr>
        <p:spPr>
          <a:xfrm>
            <a:off x="476892" y="592702"/>
            <a:ext cx="12763325" cy="8810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982"/>
              </a:lnSpc>
            </a:pPr>
            <a:r>
              <a:rPr lang="en-US" sz="5400" b="1" dirty="0" err="1">
                <a:solidFill>
                  <a:srgbClr val="FFFFFF"/>
                </a:solidFill>
                <a:latin typeface="Garet Bold"/>
                <a:ea typeface="Garet Bold"/>
                <a:cs typeface="Garet Bold"/>
                <a:sym typeface="Garet Bold"/>
              </a:rPr>
              <a:t>Contexto</a:t>
            </a:r>
            <a:r>
              <a:rPr lang="en-US" sz="5400" b="1" dirty="0">
                <a:solidFill>
                  <a:srgbClr val="FFFFFF"/>
                </a:solidFill>
                <a:latin typeface="Garet Bold"/>
                <a:ea typeface="Garet Bold"/>
                <a:cs typeface="Garet Bold"/>
                <a:sym typeface="Garet Bold"/>
              </a:rPr>
              <a:t> Global - GHG Protocol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795</Words>
  <Application>Microsoft Office PowerPoint</Application>
  <PresentationFormat>Custom</PresentationFormat>
  <Paragraphs>117</Paragraphs>
  <Slides>25</Slides>
  <Notes>0</Notes>
  <HiddenSlides>0</HiddenSlides>
  <MMClips>1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7" baseType="lpstr">
      <vt:lpstr>Garet</vt:lpstr>
      <vt:lpstr>Gotham 2 Light</vt:lpstr>
      <vt:lpstr>Gotham 1</vt:lpstr>
      <vt:lpstr>Arial</vt:lpstr>
      <vt:lpstr>Gotham 1 Light</vt:lpstr>
      <vt:lpstr>Gotham 2 Bold</vt:lpstr>
      <vt:lpstr>Calibri</vt:lpstr>
      <vt:lpstr>Garet Bold</vt:lpstr>
      <vt:lpstr>Gotham 1 Bold</vt:lpstr>
      <vt:lpstr>Garet Light</vt:lpstr>
      <vt:lpstr>Office Theme</vt:lpstr>
      <vt:lpstr>Worksheet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Certificados de Energía Renovable (I-RECs): Oportunidades Comerciales, Riesgos y Lecciones Internacionales</dc:title>
  <dc:creator>Quillahuaman Ttito Dushan Willy</dc:creator>
  <cp:lastModifiedBy>Quillahuaman Ttito Dushan Willy</cp:lastModifiedBy>
  <cp:revision>5</cp:revision>
  <dcterms:created xsi:type="dcterms:W3CDTF">2006-08-16T00:00:00Z</dcterms:created>
  <dcterms:modified xsi:type="dcterms:W3CDTF">2025-10-23T20:54:11Z</dcterms:modified>
  <dc:identifier>DAG1_D5XTDs</dc:identifier>
</cp:coreProperties>
</file>